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d4e8262f27fd4237"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678" r:id="rId3"/>
    <p:sldMasterId id="2147483680" r:id="rId4"/>
    <p:sldMasterId id="2147483682" r:id="rId5"/>
    <p:sldMasterId id="2147483688" r:id="rId6"/>
  </p:sldMasterIdLst>
  <p:notesMasterIdLst>
    <p:notesMasterId r:id="rId39"/>
  </p:notesMasterIdLst>
  <p:sldIdLst>
    <p:sldId id="258" r:id="rId7"/>
    <p:sldId id="259" r:id="rId8"/>
    <p:sldId id="260" r:id="rId9"/>
    <p:sldId id="297" r:id="rId10"/>
    <p:sldId id="261" r:id="rId11"/>
    <p:sldId id="301" r:id="rId12"/>
    <p:sldId id="302" r:id="rId13"/>
    <p:sldId id="303" r:id="rId14"/>
    <p:sldId id="305" r:id="rId15"/>
    <p:sldId id="280" r:id="rId16"/>
    <p:sldId id="283" r:id="rId17"/>
    <p:sldId id="262" r:id="rId18"/>
    <p:sldId id="311" r:id="rId19"/>
    <p:sldId id="295" r:id="rId20"/>
    <p:sldId id="308" r:id="rId21"/>
    <p:sldId id="310" r:id="rId22"/>
    <p:sldId id="266" r:id="rId23"/>
    <p:sldId id="290" r:id="rId24"/>
    <p:sldId id="264" r:id="rId25"/>
    <p:sldId id="289" r:id="rId26"/>
    <p:sldId id="281" r:id="rId27"/>
    <p:sldId id="267" r:id="rId28"/>
    <p:sldId id="306" r:id="rId29"/>
    <p:sldId id="307" r:id="rId30"/>
    <p:sldId id="278" r:id="rId31"/>
    <p:sldId id="263" r:id="rId32"/>
    <p:sldId id="282" r:id="rId33"/>
    <p:sldId id="268" r:id="rId34"/>
    <p:sldId id="269" r:id="rId35"/>
    <p:sldId id="298" r:id="rId36"/>
    <p:sldId id="296" r:id="rId37"/>
    <p:sldId id="27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25" autoAdjust="0"/>
  </p:normalViewPr>
  <p:slideViewPr>
    <p:cSldViewPr snapToObjects="1">
      <p:cViewPr varScale="1">
        <p:scale>
          <a:sx n="80" d="100"/>
          <a:sy n="80" d="100"/>
        </p:scale>
        <p:origin x="782" y="58"/>
      </p:cViewPr>
      <p:guideLst>
        <p:guide orient="horz" pos="2188"/>
        <p:guide pos="384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B2307-BA4C-4FA5-8DCB-98225A982A98}"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F1364-8A60-441C-8A94-9FF59F709FC2}" type="slidenum">
              <a:rPr lang="en-US" smtClean="0"/>
              <a:t>‹#›</a:t>
            </a:fld>
            <a:endParaRPr lang="en-US"/>
          </a:p>
        </p:txBody>
      </p:sp>
    </p:spTree>
    <p:extLst>
      <p:ext uri="{BB962C8B-B14F-4D97-AF65-F5344CB8AC3E}">
        <p14:creationId xmlns:p14="http://schemas.microsoft.com/office/powerpoint/2010/main" val="91726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0604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3820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a:solidFill>
                  <a:schemeClr val="tx1"/>
                </a:solidFill>
                <a:effectLst/>
                <a:latin typeface="+mn-lt"/>
                <a:ea typeface="+mn-ea"/>
                <a:cs typeface="+mn-cs"/>
              </a:rPr>
              <a:t>Gv</a:t>
            </a:r>
            <a:r>
              <a:rPr lang="en-US" sz="1200" kern="1200" baseline="0">
                <a:solidFill>
                  <a:schemeClr val="tx1"/>
                </a:solidFill>
                <a:effectLst/>
                <a:latin typeface="+mn-lt"/>
                <a:ea typeface="+mn-ea"/>
                <a:cs typeface="+mn-cs"/>
              </a:rPr>
              <a:t> hướng dẫn cách vẽ, hs quan sát</a:t>
            </a:r>
            <a:r>
              <a:rPr lang="en-US" sz="1200" kern="1200">
                <a:solidFill>
                  <a:schemeClr val="tx1"/>
                </a:solidFill>
                <a:effectLst/>
                <a:latin typeface="+mn-lt"/>
                <a:ea typeface="+mn-ea"/>
                <a:cs typeface="+mn-cs"/>
              </a:rPr>
              <a:t>.</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99484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E624-5333-4008-9923-738A2D895B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79583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0163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E624-5333-4008-9923-738A2D895B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8257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E624-5333-4008-9923-738A2D895B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522680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61877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53009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đứng</a:t>
            </a:r>
            <a:r>
              <a:rPr lang="en-US" altLang="zh-CN" baseline="0"/>
              <a:t> tại chỗ trả lời GT – KL.</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9768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đứng</a:t>
            </a:r>
            <a:r>
              <a:rPr lang="en-US" altLang="zh-CN" baseline="0"/>
              <a:t> tại chỗ trả lời GT – KL.</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1724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5731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96726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Chia lớp</a:t>
            </a:r>
            <a:r>
              <a:rPr lang="en-US" altLang="zh-CN" baseline="0"/>
              <a:t> thành 4 dãy là 4 nhóm. Yêu cầu viết ba cặp tam giác vuông bằng nhau, sau đó chọn 1 cặp tam giác vuông bằng nhau trình bày giải thích vào bảng phụ.</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79274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694533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65324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907518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586879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68026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Hoạt</a:t>
            </a:r>
            <a:r>
              <a:rPr lang="en-US" altLang="zh-CN" baseline="0"/>
              <a:t> động cá nhân. Em nào làm xong trước mang vở lên chấm. </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189811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nói</a:t>
            </a:r>
            <a:r>
              <a:rPr lang="en-US" altLang="zh-CN" baseline="0"/>
              <a:t> thêm: để đảm bảo khi dùng thang, góc an toàn giữa chân thang và mặt đất khoảng 65 độ. Qua đây, mời các em xem tiếp video về câu chuyện “chiếc thang và cậu bé” trong chương trình bóng mát tâm hồn.</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29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487433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32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6290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29691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Kết</a:t>
            </a:r>
            <a:r>
              <a:rPr lang="en-US" baseline="0"/>
              <a:t> thúc video hỏi HS dùng cái gì để lấy được chiếc diều. HS trả lời. Gv nói: cả lớp tham gia trò chơi: Chiếc thang và cậu bé.</a:t>
            </a:r>
            <a:endParaRPr lang="en-US"/>
          </a:p>
        </p:txBody>
      </p:sp>
      <p:sp>
        <p:nvSpPr>
          <p:cNvPr id="4" name="Slide Number Placeholder 3"/>
          <p:cNvSpPr>
            <a:spLocks noGrp="1"/>
          </p:cNvSpPr>
          <p:nvPr>
            <p:ph type="sldNum" sz="quarter" idx="10"/>
          </p:nvPr>
        </p:nvSpPr>
        <p:spPr/>
        <p:txBody>
          <a:bodyPr/>
          <a:lstStyle/>
          <a:p>
            <a:fld id="{4C0F1364-8A60-441C-8A94-9FF59F709FC2}" type="slidenum">
              <a:rPr lang="en-US" smtClean="0"/>
              <a:t>4</a:t>
            </a:fld>
            <a:endParaRPr lang="en-US"/>
          </a:p>
        </p:txBody>
      </p:sp>
    </p:spTree>
    <p:extLst>
      <p:ext uri="{BB962C8B-B14F-4D97-AF65-F5344CB8AC3E}">
        <p14:creationId xmlns:p14="http://schemas.microsoft.com/office/powerpoint/2010/main" val="197774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đứng</a:t>
            </a:r>
            <a:r>
              <a:rPr lang="en-US" altLang="zh-CN" baseline="0"/>
              <a:t> tại chỗ trả lời các câu hỏi.</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61357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Bài</a:t>
            </a:r>
            <a:r>
              <a:rPr lang="en-US" altLang="zh-CN" baseline="0"/>
              <a:t> 4.20 a</a:t>
            </a:r>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853477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Bài</a:t>
            </a:r>
            <a:r>
              <a:rPr lang="en-US" altLang="zh-CN" baseline="0"/>
              <a:t> 4.20 d</a:t>
            </a:r>
          </a:p>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0948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Bài</a:t>
            </a:r>
            <a:r>
              <a:rPr lang="en-US" altLang="zh-CN" baseline="0"/>
              <a:t> luyện tập 2 đã giao về nhà.</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99976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a:solidFill>
                  <a:schemeClr val="tx1"/>
                </a:solidFill>
                <a:effectLst/>
                <a:latin typeface="+mn-lt"/>
                <a:ea typeface="+mn-ea"/>
                <a:cs typeface="+mn-cs"/>
              </a:rPr>
              <a:t>Ở bài trước hai tam giác vuông bằng nhau có cạnh huyền và góc nhọn bằng nhau. Hai tam giác vuông bằng nhau nếu có cạnh huyền bằng nhau thì cần có yếu tố nào khác bằng nhau nữa. Để</a:t>
            </a:r>
            <a:r>
              <a:rPr lang="en-US" sz="1200" kern="1200" baseline="0">
                <a:solidFill>
                  <a:schemeClr val="tx1"/>
                </a:solidFill>
                <a:effectLst/>
                <a:latin typeface="+mn-lt"/>
                <a:ea typeface="+mn-ea"/>
                <a:cs typeface="+mn-cs"/>
              </a:rPr>
              <a:t> giải quyết được thử thách t</a:t>
            </a:r>
            <a:r>
              <a:rPr lang="en-US" sz="1200" kern="1200">
                <a:solidFill>
                  <a:schemeClr val="tx1"/>
                </a:solidFill>
                <a:effectLst/>
                <a:latin typeface="+mn-lt"/>
                <a:ea typeface="+mn-ea"/>
                <a:cs typeface="+mn-cs"/>
              </a:rPr>
              <a:t>a vào bài ngày hôm nay</a:t>
            </a:r>
            <a:r>
              <a:rPr lang="en-US" sz="1200" kern="1200" baseline="0">
                <a:solidFill>
                  <a:schemeClr val="tx1"/>
                </a:solidFill>
                <a:effectLst/>
                <a:latin typeface="+mn-lt"/>
                <a:ea typeface="+mn-ea"/>
                <a:cs typeface="+mn-cs"/>
              </a:rPr>
              <a:t> và cùng lắng nghe câu chuyện “Chiếc thang và cậu bé” đáng suy ngẫm này.</a:t>
            </a:r>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latin typeface="等线" panose="020F0502020204030204"/>
              </a: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702777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85659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3258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769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34863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403137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0521351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612916"/>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9948982"/>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9027852"/>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5388397"/>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135771"/>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966389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audio" Target="../media/audio1.wav"/><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w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7.emf"/><Relationship Id="rId18" Type="http://schemas.openxmlformats.org/officeDocument/2006/relationships/oleObject" Target="../embeddings/oleObject14.bin"/><Relationship Id="rId26" Type="http://schemas.openxmlformats.org/officeDocument/2006/relationships/image" Target="../media/image43.wmf"/><Relationship Id="rId3" Type="http://schemas.openxmlformats.org/officeDocument/2006/relationships/image" Target="../media/image20.emf"/><Relationship Id="rId21" Type="http://schemas.openxmlformats.org/officeDocument/2006/relationships/oleObject" Target="../embeddings/oleObject16.bin"/><Relationship Id="rId7" Type="http://schemas.openxmlformats.org/officeDocument/2006/relationships/image" Target="../media/image34.wmf"/><Relationship Id="rId12" Type="http://schemas.openxmlformats.org/officeDocument/2006/relationships/oleObject" Target="../embeddings/oleObject11.bin"/><Relationship Id="rId17" Type="http://schemas.openxmlformats.org/officeDocument/2006/relationships/image" Target="../media/image39.wmf"/><Relationship Id="rId25" Type="http://schemas.openxmlformats.org/officeDocument/2006/relationships/oleObject" Target="../embeddings/oleObject18.bin"/><Relationship Id="rId2" Type="http://schemas.openxmlformats.org/officeDocument/2006/relationships/notesSlide" Target="../notesSlides/notesSlide13.xml"/><Relationship Id="rId16" Type="http://schemas.openxmlformats.org/officeDocument/2006/relationships/oleObject" Target="../embeddings/oleObject13.bin"/><Relationship Id="rId20" Type="http://schemas.openxmlformats.org/officeDocument/2006/relationships/oleObject" Target="../embeddings/oleObject15.bin"/><Relationship Id="rId1" Type="http://schemas.openxmlformats.org/officeDocument/2006/relationships/slideLayout" Target="../slideLayouts/slideLayout1.xml"/><Relationship Id="rId6" Type="http://schemas.openxmlformats.org/officeDocument/2006/relationships/oleObject" Target="../embeddings/oleObject8.bin"/><Relationship Id="rId11" Type="http://schemas.openxmlformats.org/officeDocument/2006/relationships/image" Target="../media/image36.wmf"/><Relationship Id="rId24" Type="http://schemas.openxmlformats.org/officeDocument/2006/relationships/image" Target="../media/image42.emf"/><Relationship Id="rId5" Type="http://schemas.openxmlformats.org/officeDocument/2006/relationships/image" Target="../media/image33.wmf"/><Relationship Id="rId15" Type="http://schemas.openxmlformats.org/officeDocument/2006/relationships/image" Target="../media/image38.emf"/><Relationship Id="rId23" Type="http://schemas.openxmlformats.org/officeDocument/2006/relationships/oleObject" Target="../embeddings/oleObject17.bin"/><Relationship Id="rId28" Type="http://schemas.openxmlformats.org/officeDocument/2006/relationships/image" Target="../media/image44.emf"/><Relationship Id="rId10" Type="http://schemas.openxmlformats.org/officeDocument/2006/relationships/oleObject" Target="../embeddings/oleObject10.bin"/><Relationship Id="rId19" Type="http://schemas.openxmlformats.org/officeDocument/2006/relationships/image" Target="../media/image40.wmf"/><Relationship Id="rId4" Type="http://schemas.openxmlformats.org/officeDocument/2006/relationships/oleObject" Target="../embeddings/oleObject7.bin"/><Relationship Id="rId9" Type="http://schemas.openxmlformats.org/officeDocument/2006/relationships/image" Target="../media/image35.wmf"/><Relationship Id="rId14" Type="http://schemas.openxmlformats.org/officeDocument/2006/relationships/oleObject" Target="../embeddings/oleObject12.bin"/><Relationship Id="rId22" Type="http://schemas.openxmlformats.org/officeDocument/2006/relationships/image" Target="../media/image41.emf"/><Relationship Id="rId27"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46.w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oleObject" Target="../embeddings/oleObject21.bin"/><Relationship Id="rId5" Type="http://schemas.openxmlformats.org/officeDocument/2006/relationships/image" Target="../media/image45.wmf"/><Relationship Id="rId4" Type="http://schemas.openxmlformats.org/officeDocument/2006/relationships/oleObject" Target="../embeddings/oleObject20.bin"/></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oleObject" Target="../embeddings/oleObject26.bin"/><Relationship Id="rId18" Type="http://schemas.openxmlformats.org/officeDocument/2006/relationships/image" Target="../media/image58.wmf"/><Relationship Id="rId3" Type="http://schemas.openxmlformats.org/officeDocument/2006/relationships/image" Target="../media/image20.emf"/><Relationship Id="rId7" Type="http://schemas.openxmlformats.org/officeDocument/2006/relationships/oleObject" Target="../embeddings/oleObject23.bin"/><Relationship Id="rId12" Type="http://schemas.openxmlformats.org/officeDocument/2006/relationships/image" Target="../media/image55.wmf"/><Relationship Id="rId17" Type="http://schemas.openxmlformats.org/officeDocument/2006/relationships/oleObject" Target="../embeddings/oleObject28.bin"/><Relationship Id="rId2" Type="http://schemas.openxmlformats.org/officeDocument/2006/relationships/notesSlide" Target="../notesSlides/notesSlide22.xml"/><Relationship Id="rId16" Type="http://schemas.openxmlformats.org/officeDocument/2006/relationships/image" Target="../media/image57.wmf"/><Relationship Id="rId1" Type="http://schemas.openxmlformats.org/officeDocument/2006/relationships/slideLayout" Target="../slideLayouts/slideLayout1.xml"/><Relationship Id="rId6" Type="http://schemas.openxmlformats.org/officeDocument/2006/relationships/image" Target="../media/image52.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54.wmf"/><Relationship Id="rId19" Type="http://schemas.openxmlformats.org/officeDocument/2006/relationships/image" Target="../media/image59.emf"/><Relationship Id="rId4" Type="http://schemas.openxmlformats.org/officeDocument/2006/relationships/image" Target="../media/image16.emf"/><Relationship Id="rId9" Type="http://schemas.openxmlformats.org/officeDocument/2006/relationships/oleObject" Target="../embeddings/oleObject24.bin"/><Relationship Id="rId14" Type="http://schemas.openxmlformats.org/officeDocument/2006/relationships/image" Target="../media/image56.wmf"/></Relationships>
</file>

<file path=ppt/slides/_rels/slide24.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33.bin"/><Relationship Id="rId18" Type="http://schemas.openxmlformats.org/officeDocument/2006/relationships/image" Target="../media/image66.wmf"/><Relationship Id="rId3" Type="http://schemas.openxmlformats.org/officeDocument/2006/relationships/image" Target="../media/image20.emf"/><Relationship Id="rId7" Type="http://schemas.openxmlformats.org/officeDocument/2006/relationships/oleObject" Target="../embeddings/oleObject30.bin"/><Relationship Id="rId12" Type="http://schemas.openxmlformats.org/officeDocument/2006/relationships/image" Target="../media/image63.wmf"/><Relationship Id="rId17" Type="http://schemas.openxmlformats.org/officeDocument/2006/relationships/oleObject" Target="../embeddings/oleObject35.bin"/><Relationship Id="rId2" Type="http://schemas.openxmlformats.org/officeDocument/2006/relationships/notesSlide" Target="../notesSlides/notesSlide23.xml"/><Relationship Id="rId16" Type="http://schemas.openxmlformats.org/officeDocument/2006/relationships/image" Target="../media/image65.wmf"/><Relationship Id="rId1" Type="http://schemas.openxmlformats.org/officeDocument/2006/relationships/slideLayout" Target="../slideLayouts/slideLayout1.xml"/><Relationship Id="rId6" Type="http://schemas.openxmlformats.org/officeDocument/2006/relationships/image" Target="../media/image60.wmf"/><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62.wmf"/><Relationship Id="rId19" Type="http://schemas.openxmlformats.org/officeDocument/2006/relationships/image" Target="../media/image67.emf"/><Relationship Id="rId4" Type="http://schemas.openxmlformats.org/officeDocument/2006/relationships/image" Target="../media/image16.emf"/><Relationship Id="rId9" Type="http://schemas.openxmlformats.org/officeDocument/2006/relationships/oleObject" Target="../embeddings/oleObject31.bin"/><Relationship Id="rId14" Type="http://schemas.openxmlformats.org/officeDocument/2006/relationships/image" Target="../media/image64.wmf"/></Relationships>
</file>

<file path=ppt/slides/_rels/slide25.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40.bin"/><Relationship Id="rId18" Type="http://schemas.openxmlformats.org/officeDocument/2006/relationships/image" Target="../media/image74.wmf"/><Relationship Id="rId3" Type="http://schemas.openxmlformats.org/officeDocument/2006/relationships/image" Target="../media/image20.emf"/><Relationship Id="rId7" Type="http://schemas.openxmlformats.org/officeDocument/2006/relationships/oleObject" Target="../embeddings/oleObject37.bin"/><Relationship Id="rId12" Type="http://schemas.openxmlformats.org/officeDocument/2006/relationships/image" Target="../media/image71.wmf"/><Relationship Id="rId17" Type="http://schemas.openxmlformats.org/officeDocument/2006/relationships/oleObject" Target="../embeddings/oleObject42.bin"/><Relationship Id="rId2" Type="http://schemas.openxmlformats.org/officeDocument/2006/relationships/notesSlide" Target="../notesSlides/notesSlide24.xml"/><Relationship Id="rId16" Type="http://schemas.openxmlformats.org/officeDocument/2006/relationships/image" Target="../media/image73.wmf"/><Relationship Id="rId1" Type="http://schemas.openxmlformats.org/officeDocument/2006/relationships/slideLayout" Target="../slideLayouts/slideLayout1.xml"/><Relationship Id="rId6" Type="http://schemas.openxmlformats.org/officeDocument/2006/relationships/image" Target="../media/image68.wmf"/><Relationship Id="rId11" Type="http://schemas.openxmlformats.org/officeDocument/2006/relationships/oleObject" Target="../embeddings/oleObject39.bin"/><Relationship Id="rId5" Type="http://schemas.openxmlformats.org/officeDocument/2006/relationships/oleObject" Target="../embeddings/oleObject36.bin"/><Relationship Id="rId15" Type="http://schemas.openxmlformats.org/officeDocument/2006/relationships/oleObject" Target="../embeddings/oleObject41.bin"/><Relationship Id="rId10" Type="http://schemas.openxmlformats.org/officeDocument/2006/relationships/image" Target="../media/image70.wmf"/><Relationship Id="rId19" Type="http://schemas.openxmlformats.org/officeDocument/2006/relationships/image" Target="../media/image75.emf"/><Relationship Id="rId4" Type="http://schemas.openxmlformats.org/officeDocument/2006/relationships/image" Target="../media/image16.emf"/><Relationship Id="rId9" Type="http://schemas.openxmlformats.org/officeDocument/2006/relationships/oleObject" Target="../embeddings/oleObject38.bin"/><Relationship Id="rId14" Type="http://schemas.openxmlformats.org/officeDocument/2006/relationships/image" Target="../media/image72.wmf"/></Relationships>
</file>

<file path=ppt/slides/_rels/slide26.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oleObject" Target="../embeddings/oleObject47.bin"/><Relationship Id="rId18" Type="http://schemas.openxmlformats.org/officeDocument/2006/relationships/image" Target="../media/image75.emf"/><Relationship Id="rId3" Type="http://schemas.openxmlformats.org/officeDocument/2006/relationships/image" Target="../media/image20.emf"/><Relationship Id="rId21" Type="http://schemas.openxmlformats.org/officeDocument/2006/relationships/oleObject" Target="../embeddings/oleObject50.bin"/><Relationship Id="rId7" Type="http://schemas.openxmlformats.org/officeDocument/2006/relationships/image" Target="../media/image77.wmf"/><Relationship Id="rId12" Type="http://schemas.openxmlformats.org/officeDocument/2006/relationships/image" Target="../media/image79.wmf"/><Relationship Id="rId17" Type="http://schemas.openxmlformats.org/officeDocument/2006/relationships/image" Target="../media/image59.emf"/><Relationship Id="rId2" Type="http://schemas.openxmlformats.org/officeDocument/2006/relationships/notesSlide" Target="../notesSlides/notesSlide25.xml"/><Relationship Id="rId16" Type="http://schemas.openxmlformats.org/officeDocument/2006/relationships/image" Target="../media/image81.wmf"/><Relationship Id="rId20" Type="http://schemas.openxmlformats.org/officeDocument/2006/relationships/image" Target="../media/image82.wmf"/><Relationship Id="rId1" Type="http://schemas.openxmlformats.org/officeDocument/2006/relationships/slideLayout" Target="../slideLayouts/slideLayout1.xml"/><Relationship Id="rId6" Type="http://schemas.openxmlformats.org/officeDocument/2006/relationships/oleObject" Target="../embeddings/oleObject44.bin"/><Relationship Id="rId11" Type="http://schemas.openxmlformats.org/officeDocument/2006/relationships/oleObject" Target="../embeddings/oleObject46.bin"/><Relationship Id="rId5" Type="http://schemas.openxmlformats.org/officeDocument/2006/relationships/image" Target="../media/image76.wmf"/><Relationship Id="rId15" Type="http://schemas.openxmlformats.org/officeDocument/2006/relationships/oleObject" Target="../embeddings/oleObject48.bin"/><Relationship Id="rId10" Type="http://schemas.openxmlformats.org/officeDocument/2006/relationships/image" Target="../media/image78.wmf"/><Relationship Id="rId19" Type="http://schemas.openxmlformats.org/officeDocument/2006/relationships/oleObject" Target="../embeddings/oleObject49.bin"/><Relationship Id="rId4" Type="http://schemas.openxmlformats.org/officeDocument/2006/relationships/oleObject" Target="../embeddings/oleObject43.bin"/><Relationship Id="rId9" Type="http://schemas.openxmlformats.org/officeDocument/2006/relationships/oleObject" Target="../embeddings/oleObject45.bin"/><Relationship Id="rId14" Type="http://schemas.openxmlformats.org/officeDocument/2006/relationships/image" Target="../media/image80.wmf"/><Relationship Id="rId22" Type="http://schemas.openxmlformats.org/officeDocument/2006/relationships/oleObject" Target="../embeddings/oleObject51.bin"/></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4.wmf"/><Relationship Id="rId5" Type="http://schemas.openxmlformats.org/officeDocument/2006/relationships/oleObject" Target="../embeddings/oleObject52.bin"/><Relationship Id="rId4" Type="http://schemas.openxmlformats.org/officeDocument/2006/relationships/image" Target="../media/image83.emf"/></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audio" Target="../media/audio2.wav"/><Relationship Id="rId7" Type="http://schemas.openxmlformats.org/officeDocument/2006/relationships/image" Target="../media/image22.tiff"/><Relationship Id="rId12" Type="http://schemas.openxmlformats.org/officeDocument/2006/relationships/image" Target="../media/image25.w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24.wmf"/><Relationship Id="rId4" Type="http://schemas.openxmlformats.org/officeDocument/2006/relationships/image" Target="../media/image20.emf"/><Relationship Id="rId9"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audio2.wav"/><Relationship Id="rId7" Type="http://schemas.openxmlformats.org/officeDocument/2006/relationships/image" Target="../media/image26.w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image" Target="../media/image22.tif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audio" Target="../media/audio2.wav"/><Relationship Id="rId7" Type="http://schemas.openxmlformats.org/officeDocument/2006/relationships/image" Target="../media/image28.w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oleObject" Target="../embeddings/oleObject5.bin"/><Relationship Id="rId5" Type="http://schemas.openxmlformats.org/officeDocument/2006/relationships/image" Target="../media/image22.tif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799914" y="1492997"/>
            <a:ext cx="2145665" cy="631190"/>
          </a:xfrm>
          <a:prstGeom prst="rect">
            <a:avLst/>
          </a:prstGeom>
        </p:spPr>
      </p:pic>
      <p:grpSp>
        <p:nvGrpSpPr>
          <p:cNvPr id="4" name="组合 3">
            <a:extLst>
              <a:ext uri="{FF2B5EF4-FFF2-40B4-BE49-F238E27FC236}">
                <a16:creationId xmlns:a16="http://schemas.microsoft.com/office/drawing/2014/main"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5"/>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6"/>
            <a:stretch>
              <a:fillRect/>
            </a:stretch>
          </p:blipFill>
          <p:spPr>
            <a:xfrm flipV="1">
              <a:off x="3452686" y="4344520"/>
              <a:ext cx="5179051" cy="2095500"/>
            </a:xfrm>
            <a:prstGeom prst="rect">
              <a:avLst/>
            </a:prstGeom>
          </p:spPr>
        </p:pic>
      </p:grpSp>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7"/>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8"/>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9"/>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10"/>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1"/>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2"/>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3"/>
          <a:stretch>
            <a:fillRect/>
          </a:stretch>
        </p:blipFill>
        <p:spPr>
          <a:xfrm>
            <a:off x="10290634" y="547221"/>
            <a:ext cx="1277451" cy="1160556"/>
          </a:xfrm>
          <a:prstGeom prst="rect">
            <a:avLst/>
          </a:prstGeom>
        </p:spPr>
      </p:pic>
      <p:sp>
        <p:nvSpPr>
          <p:cNvPr id="15"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3352800" y="1222093"/>
            <a:ext cx="6127506" cy="1214077"/>
          </a:xfrm>
          <a:prstGeom prst="rect">
            <a:avLst/>
          </a:prstGeom>
        </p:spPr>
        <p:txBody>
          <a:bodyPr wrap="none" fromWordArt="1">
            <a:prstTxWarp prst="textPlain">
              <a:avLst>
                <a:gd name="adj" fmla="val 50000"/>
              </a:avLst>
            </a:prstTxWarp>
          </a:bodyPr>
          <a:lstStyle/>
          <a:p>
            <a:pPr algn="ctr"/>
            <a:r>
              <a:rPr lang="en-US" sz="4400" b="1" kern="1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ĐẾN DỰ GIỜ MÔN TOÁN 7</a:t>
            </a:r>
          </a:p>
        </p:txBody>
      </p:sp>
      <p:sp>
        <p:nvSpPr>
          <p:cNvPr id="1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441278" y="6168612"/>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0000FF"/>
                </a:solidFill>
                <a:latin typeface="Times New Roman" panose="02020603050405020304" pitchFamily="18" charset="0"/>
                <a:cs typeface="Times New Roman" panose="02020603050405020304" pitchFamily="18" charset="0"/>
              </a:rPr>
              <a:t>CHÚC CÁC EM HỌC TỐT</a:t>
            </a:r>
          </a:p>
        </p:txBody>
      </p:sp>
      <p:sp>
        <p:nvSpPr>
          <p:cNvPr id="18" name="Rectangle 3">
            <a:extLst>
              <a:ext uri="{FF2B5EF4-FFF2-40B4-BE49-F238E27FC236}">
                <a16:creationId xmlns:a16="http://schemas.microsoft.com/office/drawing/2014/main" id="{B2801ADD-39A9-4313-88C6-528A13508C45}"/>
              </a:ext>
            </a:extLst>
          </p:cNvPr>
          <p:cNvSpPr/>
          <p:nvPr/>
        </p:nvSpPr>
        <p:spPr>
          <a:xfrm>
            <a:off x="370542" y="232566"/>
            <a:ext cx="11498731" cy="1752600"/>
          </a:xfrm>
          <a:prstGeom prst="rect">
            <a:avLst/>
          </a:prstGeom>
          <a:noFill/>
        </p:spPr>
        <p:txBody>
          <a:bodyPr wrap="none" lIns="121920" tIns="60960" rIns="121920" bIns="60960" numCol="1">
            <a:prstTxWarp prst="textDeflateBottom">
              <a:avLst/>
            </a:prstTxWarp>
            <a:spAutoFit/>
          </a:bodyPr>
          <a:lstStyle/>
          <a:p>
            <a:pPr algn="ctr"/>
            <a:r>
              <a:rPr lang="en-US" sz="3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Kính</a:t>
            </a:r>
            <a:r>
              <a:rPr lang="en-US"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chào</a:t>
            </a:r>
            <a:r>
              <a:rPr lang="en-US"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quý</a:t>
            </a:r>
            <a:r>
              <a:rPr lang="en-US"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thầy</a:t>
            </a:r>
            <a:r>
              <a:rPr lang="en-US"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cô</a:t>
            </a:r>
            <a:endParaRPr lang="en-US"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par>
                                <p:cTn id="13" presetID="1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p:tgtEl>
                                          <p:spTgt spid="5"/>
                                        </p:tgtEl>
                                        <p:attrNameLst>
                                          <p:attrName>ppt_y</p:attrName>
                                        </p:attrNameLst>
                                      </p:cBhvr>
                                      <p:tavLst>
                                        <p:tav tm="0">
                                          <p:val>
                                            <p:strVal val="#ppt_y+#ppt_h*1.125000"/>
                                          </p:val>
                                        </p:tav>
                                        <p:tav tm="100000">
                                          <p:val>
                                            <p:strVal val="#ppt_y"/>
                                          </p:val>
                                        </p:tav>
                                      </p:tavLst>
                                    </p:anim>
                                    <p:animEffect transition="in" filter="wipe(up)">
                                      <p:cBhvr>
                                        <p:cTn id="16" dur="1000"/>
                                        <p:tgtEl>
                                          <p:spTgt spid="5"/>
                                        </p:tgtEl>
                                      </p:cBhvr>
                                    </p:animEffect>
                                  </p:childTnLst>
                                </p:cTn>
                              </p:par>
                              <p:par>
                                <p:cTn id="17" presetID="1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par>
                                <p:cTn id="21" presetID="1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par>
                                <p:cTn id="25" presetID="1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par>
                                <p:cTn id="29" presetID="1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1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 presetClass="entr" presetSubtype="8"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par>
                          <p:cTn id="64" fill="hold">
                            <p:stCondLst>
                              <p:cond delay="1000"/>
                            </p:stCondLst>
                            <p:childTnLst>
                              <p:par>
                                <p:cTn id="65" presetID="47"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18" presetClass="entr" presetSubtype="6" fill="hold" nodeType="afterEffect">
                                  <p:stCondLst>
                                    <p:cond delay="0"/>
                                  </p:stCondLst>
                                  <p:childTnLst>
                                    <p:set>
                                      <p:cBhvr>
                                        <p:cTn id="72" dur="1" fill="hold">
                                          <p:stCondLst>
                                            <p:cond delay="0"/>
                                          </p:stCondLst>
                                        </p:cTn>
                                        <p:tgtEl>
                                          <p:spTgt spid="17">
                                            <p:txEl>
                                              <p:pRg st="0" end="0"/>
                                            </p:txEl>
                                          </p:spTgt>
                                        </p:tgtEl>
                                        <p:attrNameLst>
                                          <p:attrName>style.visibility</p:attrName>
                                        </p:attrNameLst>
                                      </p:cBhvr>
                                      <p:to>
                                        <p:strVal val="visible"/>
                                      </p:to>
                                    </p:set>
                                    <p:animEffect transition="in" filter="strips(downRight)">
                                      <p:cBhvr>
                                        <p:cTn id="73" dur="500"/>
                                        <p:tgtEl>
                                          <p:spTgt spid="17">
                                            <p:txEl>
                                              <p:pRg st="0" end="0"/>
                                            </p:txEl>
                                          </p:spTgt>
                                        </p:tgtEl>
                                      </p:cBhvr>
                                    </p:animEffect>
                                  </p:childTnLst>
                                </p:cTn>
                              </p:par>
                            </p:childTnLst>
                          </p:cTn>
                        </p:par>
                        <p:par>
                          <p:cTn id="74" fill="hold">
                            <p:stCondLst>
                              <p:cond delay="2500"/>
                            </p:stCondLst>
                            <p:childTnLst>
                              <p:par>
                                <p:cTn id="75" presetID="6" presetClass="emph" presetSubtype="0" fill="hold" grpId="0" nodeType="afterEffect">
                                  <p:stCondLst>
                                    <p:cond delay="0"/>
                                  </p:stCondLst>
                                  <p:childTnLst>
                                    <p:animScale>
                                      <p:cBhvr>
                                        <p:cTn id="76" dur="2000" fill="hold"/>
                                        <p:tgtEl>
                                          <p:spTgt spid="17">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470" y="4809344"/>
            <a:ext cx="2521236" cy="168082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90" y="4809344"/>
            <a:ext cx="2521236" cy="1680824"/>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070" y="4648342"/>
            <a:ext cx="2521236" cy="1680824"/>
          </a:xfrm>
          <a:prstGeom prst="rect">
            <a:avLst/>
          </a:prstGeom>
        </p:spPr>
      </p:pic>
      <p:sp>
        <p:nvSpPr>
          <p:cNvPr id="9" name="TextBox 8"/>
          <p:cNvSpPr txBox="1"/>
          <p:nvPr/>
        </p:nvSpPr>
        <p:spPr>
          <a:xfrm>
            <a:off x="997689" y="1150706"/>
            <a:ext cx="10196623" cy="2308324"/>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TIẾT 22: </a:t>
            </a:r>
          </a:p>
          <a:p>
            <a:pPr algn="ctr"/>
            <a:r>
              <a:rPr lang="en-US" sz="4800" b="1" dirty="0">
                <a:solidFill>
                  <a:srgbClr val="FF0000"/>
                </a:solidFill>
                <a:latin typeface="Times New Roman" panose="02020603050405020304" pitchFamily="18" charset="0"/>
                <a:cs typeface="Times New Roman" panose="02020603050405020304" pitchFamily="18" charset="0"/>
              </a:rPr>
              <a:t>CÁC TRƯỜNG HỢP BẰNG NHAU CỦA TAM GIÁC VUÔNG (T</a:t>
            </a:r>
            <a:r>
              <a:rPr lang="vi-VN" sz="4800" b="1" dirty="0">
                <a:solidFill>
                  <a:srgbClr val="FF0000"/>
                </a:solidFill>
                <a:latin typeface="Times New Roman" panose="02020603050405020304" pitchFamily="18" charset="0"/>
                <a:cs typeface="Times New Roman" panose="02020603050405020304" pitchFamily="18" charset="0"/>
              </a:rPr>
              <a:t>iết 2</a:t>
            </a:r>
            <a:r>
              <a:rPr lang="en-US" sz="4800" b="1" dirty="0">
                <a:solidFill>
                  <a:srgbClr val="FF000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06" y="3350730"/>
            <a:ext cx="2521236" cy="1680824"/>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850" y="3459030"/>
            <a:ext cx="2521236" cy="168082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023" y="3255476"/>
            <a:ext cx="2521236" cy="1680824"/>
          </a:xfrm>
          <a:prstGeom prst="rect">
            <a:avLst/>
          </a:prstGeom>
        </p:spPr>
      </p:pic>
    </p:spTree>
    <p:extLst>
      <p:ext uri="{BB962C8B-B14F-4D97-AF65-F5344CB8AC3E}">
        <p14:creationId xmlns:p14="http://schemas.microsoft.com/office/powerpoint/2010/main" val="57874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E5F9FA2-AC04-4611-AF3D-C13AF67C88C7}"/>
              </a:ext>
            </a:extLst>
          </p:cNvPr>
          <p:cNvGrpSpPr/>
          <p:nvPr/>
        </p:nvGrpSpPr>
        <p:grpSpPr>
          <a:xfrm>
            <a:off x="1036823" y="1772816"/>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0</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a:solidFill>
                    <a:prstClr val="white"/>
                  </a:solidFill>
                  <a:latin typeface="inpin heiti" panose="00000500000000000000" pitchFamily="2" charset="-122"/>
                  <a:ea typeface="inpin heiti" panose="00000500000000000000" pitchFamily="2" charset="-122"/>
                  <a:sym typeface="inpin heiti" panose="00000500000000000000" pitchFamily="2" charset="-122"/>
                </a:rPr>
                <a:t>2</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5" name="文本框 4">
            <a:extLst>
              <a:ext uri="{FF2B5EF4-FFF2-40B4-BE49-F238E27FC236}">
                <a16:creationId xmlns:a16="http://schemas.microsoft.com/office/drawing/2014/main" id="{F7BC0869-5D57-415B-8EBF-667B52CCB1AE}"/>
              </a:ext>
            </a:extLst>
          </p:cNvPr>
          <p:cNvSpPr txBox="1"/>
          <p:nvPr/>
        </p:nvSpPr>
        <p:spPr>
          <a:xfrm>
            <a:off x="5155545" y="1592796"/>
            <a:ext cx="5964909" cy="1938992"/>
          </a:xfrm>
          <a:prstGeom prst="rect">
            <a:avLst/>
          </a:prstGeom>
          <a:noFill/>
        </p:spPr>
        <p:txBody>
          <a:bodyPr wrap="square" rtlCol="0">
            <a:spAutoFit/>
          </a:bodyPr>
          <a:lstStyle/>
          <a:p>
            <a:pPr algn="ctr"/>
            <a:r>
              <a:rPr lang="en-US" altLang="zh-CN" sz="6000" b="1">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a:t>
            </a:r>
          </a:p>
          <a:p>
            <a:pPr algn="ctr"/>
            <a:r>
              <a:rPr lang="en-US" altLang="zh-CN" sz="6000" b="1">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 THỨC</a:t>
            </a:r>
            <a:endParaRPr lang="zh-CN" altLang="en-US" sz="6000" b="1" dirty="0">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cxnSp>
        <p:nvCxnSpPr>
          <p:cNvPr id="7" name="直接连接符 6">
            <a:extLst>
              <a:ext uri="{FF2B5EF4-FFF2-40B4-BE49-F238E27FC236}">
                <a16:creationId xmlns:a16="http://schemas.microsoft.com/office/drawing/2014/main" id="{7C3DE667-F066-423A-ADE6-A4E932E53F6F}"/>
              </a:ext>
            </a:extLst>
          </p:cNvPr>
          <p:cNvCxnSpPr/>
          <p:nvPr/>
        </p:nvCxnSpPr>
        <p:spPr>
          <a:xfrm>
            <a:off x="5620227" y="3366035"/>
            <a:ext cx="5123329"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4059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461000"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268209" y="295836"/>
            <a:ext cx="10386762" cy="492443"/>
          </a:xfrm>
          <a:prstGeom prst="rect">
            <a:avLst/>
          </a:prstGeom>
          <a:noFill/>
        </p:spPr>
        <p:txBody>
          <a:bodyPr wrap="square" rtlCol="0">
            <a:spAutoFit/>
          </a:bodyPr>
          <a:lstStyle/>
          <a:p>
            <a:r>
              <a:rPr lang="en-US" altLang="zh-CN" sz="26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 TRƯỜNG HỢP BẰNG NHAU ĐẶC BIỆT CỦA TAM GIÁC VUÔNG</a:t>
            </a:r>
            <a:endParaRPr lang="zh-CN" altLang="en-US" sz="2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Rounded Rectangle 8"/>
          <p:cNvSpPr/>
          <p:nvPr/>
        </p:nvSpPr>
        <p:spPr>
          <a:xfrm>
            <a:off x="606000" y="909000"/>
            <a:ext cx="1091832" cy="565078"/>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HĐ 4</a:t>
            </a:r>
          </a:p>
        </p:txBody>
      </p:sp>
      <p:cxnSp>
        <p:nvCxnSpPr>
          <p:cNvPr id="17" name="Straight Connector 16"/>
          <p:cNvCxnSpPr/>
          <p:nvPr/>
        </p:nvCxnSpPr>
        <p:spPr>
          <a:xfrm>
            <a:off x="5264454" y="4581128"/>
            <a:ext cx="208800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5281510" y="1179000"/>
            <a:ext cx="0" cy="3420000"/>
          </a:xfrm>
          <a:prstGeom prst="line">
            <a:avLst/>
          </a:prstGeom>
          <a:ln w="57150"/>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5303442" y="1844826"/>
            <a:ext cx="2061767" cy="2736302"/>
          </a:xfrm>
          <a:prstGeom prst="line">
            <a:avLst/>
          </a:prstGeom>
          <a:ln w="57150"/>
        </p:spPr>
        <p:style>
          <a:lnRef idx="3">
            <a:schemeClr val="dk1"/>
          </a:lnRef>
          <a:fillRef idx="0">
            <a:schemeClr val="dk1"/>
          </a:fillRef>
          <a:effectRef idx="2">
            <a:schemeClr val="dk1"/>
          </a:effectRef>
          <a:fontRef idx="minor">
            <a:schemeClr val="tx1"/>
          </a:fontRef>
        </p:style>
      </p:cxnSp>
      <p:sp>
        <p:nvSpPr>
          <p:cNvPr id="24" name="Rectangle 23"/>
          <p:cNvSpPr/>
          <p:nvPr/>
        </p:nvSpPr>
        <p:spPr>
          <a:xfrm>
            <a:off x="5282426" y="4317628"/>
            <a:ext cx="252028" cy="2520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29"/>
          <p:cNvGrpSpPr>
            <a:grpSpLocks/>
          </p:cNvGrpSpPr>
          <p:nvPr/>
        </p:nvGrpSpPr>
        <p:grpSpPr bwMode="auto">
          <a:xfrm rot="1749894">
            <a:off x="5342686" y="3012584"/>
            <a:ext cx="7634316" cy="3969295"/>
            <a:chOff x="1740" y="3848"/>
            <a:chExt cx="3152" cy="1669"/>
          </a:xfrm>
        </p:grpSpPr>
        <p:sp>
          <p:nvSpPr>
            <p:cNvPr id="200" name="Rectangle 130"/>
            <p:cNvSpPr>
              <a:spLocks noChangeArrowheads="1"/>
            </p:cNvSpPr>
            <p:nvPr/>
          </p:nvSpPr>
          <p:spPr bwMode="auto">
            <a:xfrm rot="19835920">
              <a:off x="1740" y="4513"/>
              <a:ext cx="3152" cy="431"/>
            </a:xfrm>
            <a:prstGeom prst="rect">
              <a:avLst/>
            </a:prstGeom>
            <a:noFill/>
            <a:ln w="38100">
              <a:solidFill>
                <a:srgbClr val="00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atin typeface="Times New Roman" panose="02020603050405020304" pitchFamily="18" charset="0"/>
                <a:cs typeface="Times New Roman" panose="02020603050405020304" pitchFamily="18" charset="0"/>
              </a:endParaRPr>
            </a:p>
          </p:txBody>
        </p:sp>
        <p:sp>
          <p:nvSpPr>
            <p:cNvPr id="201" name="Line 131"/>
            <p:cNvSpPr>
              <a:spLocks noChangeShapeType="1"/>
            </p:cNvSpPr>
            <p:nvPr/>
          </p:nvSpPr>
          <p:spPr bwMode="auto">
            <a:xfrm rot="-1764080">
              <a:off x="2134" y="517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2" name="Line 132"/>
            <p:cNvSpPr>
              <a:spLocks noChangeShapeType="1"/>
            </p:cNvSpPr>
            <p:nvPr/>
          </p:nvSpPr>
          <p:spPr bwMode="auto">
            <a:xfrm rot="-1764080">
              <a:off x="2374" y="503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3" name="Line 133"/>
            <p:cNvSpPr>
              <a:spLocks noChangeShapeType="1"/>
            </p:cNvSpPr>
            <p:nvPr/>
          </p:nvSpPr>
          <p:spPr bwMode="auto">
            <a:xfrm rot="-1764080">
              <a:off x="2623" y="4891"/>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4" name="Line 134"/>
            <p:cNvSpPr>
              <a:spLocks noChangeShapeType="1"/>
            </p:cNvSpPr>
            <p:nvPr/>
          </p:nvSpPr>
          <p:spPr bwMode="auto">
            <a:xfrm rot="-1764080">
              <a:off x="2873" y="4750"/>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5" name="Line 135"/>
            <p:cNvSpPr>
              <a:spLocks noChangeShapeType="1"/>
            </p:cNvSpPr>
            <p:nvPr/>
          </p:nvSpPr>
          <p:spPr bwMode="auto">
            <a:xfrm rot="-1764080">
              <a:off x="3126" y="4613"/>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6" name="Line 136"/>
            <p:cNvSpPr>
              <a:spLocks noChangeShapeType="1"/>
            </p:cNvSpPr>
            <p:nvPr/>
          </p:nvSpPr>
          <p:spPr bwMode="auto">
            <a:xfrm rot="-1764080">
              <a:off x="3376" y="446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7" name="Line 137"/>
            <p:cNvSpPr>
              <a:spLocks noChangeShapeType="1"/>
            </p:cNvSpPr>
            <p:nvPr/>
          </p:nvSpPr>
          <p:spPr bwMode="auto">
            <a:xfrm rot="-1764080">
              <a:off x="3634" y="4332"/>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8" name="Line 138"/>
            <p:cNvSpPr>
              <a:spLocks noChangeShapeType="1"/>
            </p:cNvSpPr>
            <p:nvPr/>
          </p:nvSpPr>
          <p:spPr bwMode="auto">
            <a:xfrm rot="-1764080">
              <a:off x="3883" y="418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09" name="Line 139"/>
            <p:cNvSpPr>
              <a:spLocks noChangeShapeType="1"/>
            </p:cNvSpPr>
            <p:nvPr/>
          </p:nvSpPr>
          <p:spPr bwMode="auto">
            <a:xfrm rot="-1764080">
              <a:off x="4134" y="4049"/>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10" name="Line 140"/>
            <p:cNvSpPr>
              <a:spLocks noChangeShapeType="1"/>
            </p:cNvSpPr>
            <p:nvPr/>
          </p:nvSpPr>
          <p:spPr bwMode="auto">
            <a:xfrm rot="-1764080">
              <a:off x="4382" y="3906"/>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11" name="Text Box 141">
              <a:extLst>
                <a:ext uri="{FF2B5EF4-FFF2-40B4-BE49-F238E27FC236}">
                  <a16:creationId xmlns:a16="http://schemas.microsoft.com/office/drawing/2014/main" id="{9D70623E-F4B0-9540-BC02-C00938E3620B}"/>
                </a:ext>
              </a:extLst>
            </p:cNvPr>
            <p:cNvSpPr txBox="1">
              <a:spLocks noChangeArrowheads="1"/>
            </p:cNvSpPr>
            <p:nvPr/>
          </p:nvSpPr>
          <p:spPr bwMode="auto">
            <a:xfrm rot="19835920">
              <a:off x="4119" y="4196"/>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p>
          </p:txBody>
        </p:sp>
        <p:sp>
          <p:nvSpPr>
            <p:cNvPr id="212" name="Text Box 142">
              <a:extLst>
                <a:ext uri="{FF2B5EF4-FFF2-40B4-BE49-F238E27FC236}">
                  <a16:creationId xmlns:a16="http://schemas.microsoft.com/office/drawing/2014/main" id="{649A35D1-DC7B-DA44-9D25-D13CF3759511}"/>
                </a:ext>
              </a:extLst>
            </p:cNvPr>
            <p:cNvSpPr txBox="1">
              <a:spLocks noChangeArrowheads="1"/>
            </p:cNvSpPr>
            <p:nvPr/>
          </p:nvSpPr>
          <p:spPr bwMode="auto">
            <a:xfrm rot="19835920">
              <a:off x="2112" y="5349"/>
              <a:ext cx="194"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p>
          </p:txBody>
        </p:sp>
        <p:sp>
          <p:nvSpPr>
            <p:cNvPr id="213" name="Text Box 143">
              <a:extLst>
                <a:ext uri="{FF2B5EF4-FFF2-40B4-BE49-F238E27FC236}">
                  <a16:creationId xmlns:a16="http://schemas.microsoft.com/office/drawing/2014/main" id="{010F8841-F74C-504A-B35A-0DFE9642A49A}"/>
                </a:ext>
              </a:extLst>
            </p:cNvPr>
            <p:cNvSpPr txBox="1">
              <a:spLocks noChangeArrowheads="1"/>
            </p:cNvSpPr>
            <p:nvPr/>
          </p:nvSpPr>
          <p:spPr bwMode="auto">
            <a:xfrm rot="19835920">
              <a:off x="2351" y="5199"/>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p>
          </p:txBody>
        </p:sp>
        <p:sp>
          <p:nvSpPr>
            <p:cNvPr id="214" name="Text Box 144">
              <a:extLst>
                <a:ext uri="{FF2B5EF4-FFF2-40B4-BE49-F238E27FC236}">
                  <a16:creationId xmlns:a16="http://schemas.microsoft.com/office/drawing/2014/main" id="{598E16DF-6F69-F44A-B8A5-B1B08AE4710E}"/>
                </a:ext>
              </a:extLst>
            </p:cNvPr>
            <p:cNvSpPr txBox="1">
              <a:spLocks noChangeArrowheads="1"/>
            </p:cNvSpPr>
            <p:nvPr/>
          </p:nvSpPr>
          <p:spPr bwMode="auto">
            <a:xfrm rot="19835920">
              <a:off x="2603" y="5051"/>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p>
          </p:txBody>
        </p:sp>
        <p:sp>
          <p:nvSpPr>
            <p:cNvPr id="215" name="Text Box 145">
              <a:extLst>
                <a:ext uri="{FF2B5EF4-FFF2-40B4-BE49-F238E27FC236}">
                  <a16:creationId xmlns:a16="http://schemas.microsoft.com/office/drawing/2014/main" id="{A18B2B26-A87A-3A4A-85A9-F33C8386700B}"/>
                </a:ext>
              </a:extLst>
            </p:cNvPr>
            <p:cNvSpPr txBox="1">
              <a:spLocks noChangeArrowheads="1"/>
            </p:cNvSpPr>
            <p:nvPr/>
          </p:nvSpPr>
          <p:spPr bwMode="auto">
            <a:xfrm rot="19835920">
              <a:off x="2855" y="4921"/>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p>
          </p:txBody>
        </p:sp>
        <p:sp>
          <p:nvSpPr>
            <p:cNvPr id="216" name="Text Box 146">
              <a:extLst>
                <a:ext uri="{FF2B5EF4-FFF2-40B4-BE49-F238E27FC236}">
                  <a16:creationId xmlns:a16="http://schemas.microsoft.com/office/drawing/2014/main" id="{998A8E05-7B44-2D4A-92BC-7181CA6A42ED}"/>
                </a:ext>
              </a:extLst>
            </p:cNvPr>
            <p:cNvSpPr txBox="1">
              <a:spLocks noChangeArrowheads="1"/>
            </p:cNvSpPr>
            <p:nvPr/>
          </p:nvSpPr>
          <p:spPr bwMode="auto">
            <a:xfrm rot="19835920">
              <a:off x="3117" y="4769"/>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p>
          </p:txBody>
        </p:sp>
        <p:sp>
          <p:nvSpPr>
            <p:cNvPr id="217" name="Text Box 147">
              <a:extLst>
                <a:ext uri="{FF2B5EF4-FFF2-40B4-BE49-F238E27FC236}">
                  <a16:creationId xmlns:a16="http://schemas.microsoft.com/office/drawing/2014/main" id="{5241B98A-0BC2-1644-AF9F-5B492297671C}"/>
                </a:ext>
              </a:extLst>
            </p:cNvPr>
            <p:cNvSpPr txBox="1">
              <a:spLocks noChangeArrowheads="1"/>
            </p:cNvSpPr>
            <p:nvPr/>
          </p:nvSpPr>
          <p:spPr bwMode="auto">
            <a:xfrm rot="19835920">
              <a:off x="3352" y="4628"/>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p>
          </p:txBody>
        </p:sp>
        <p:sp>
          <p:nvSpPr>
            <p:cNvPr id="218" name="Text Box 148">
              <a:extLst>
                <a:ext uri="{FF2B5EF4-FFF2-40B4-BE49-F238E27FC236}">
                  <a16:creationId xmlns:a16="http://schemas.microsoft.com/office/drawing/2014/main" id="{A4FE1213-38B0-5747-81C0-BCC2EFAA7F44}"/>
                </a:ext>
              </a:extLst>
            </p:cNvPr>
            <p:cNvSpPr txBox="1">
              <a:spLocks noChangeArrowheads="1"/>
            </p:cNvSpPr>
            <p:nvPr/>
          </p:nvSpPr>
          <p:spPr bwMode="auto">
            <a:xfrm rot="19835920">
              <a:off x="3605" y="4489"/>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p>
          </p:txBody>
        </p:sp>
        <p:sp>
          <p:nvSpPr>
            <p:cNvPr id="219" name="Text Box 149">
              <a:extLst>
                <a:ext uri="{FF2B5EF4-FFF2-40B4-BE49-F238E27FC236}">
                  <a16:creationId xmlns:a16="http://schemas.microsoft.com/office/drawing/2014/main" id="{8AF07B53-AE2D-BE40-A0D9-041AA30F673F}"/>
                </a:ext>
              </a:extLst>
            </p:cNvPr>
            <p:cNvSpPr txBox="1">
              <a:spLocks noChangeArrowheads="1"/>
            </p:cNvSpPr>
            <p:nvPr/>
          </p:nvSpPr>
          <p:spPr bwMode="auto">
            <a:xfrm rot="19835920">
              <a:off x="3866" y="4333"/>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p>
          </p:txBody>
        </p:sp>
        <p:sp>
          <p:nvSpPr>
            <p:cNvPr id="220" name="Text Box 150">
              <a:extLst>
                <a:ext uri="{FF2B5EF4-FFF2-40B4-BE49-F238E27FC236}">
                  <a16:creationId xmlns:a16="http://schemas.microsoft.com/office/drawing/2014/main" id="{3DBDB4C3-3925-BA40-9013-A75836C56565}"/>
                </a:ext>
              </a:extLst>
            </p:cNvPr>
            <p:cNvSpPr txBox="1">
              <a:spLocks noChangeArrowheads="1"/>
            </p:cNvSpPr>
            <p:nvPr/>
          </p:nvSpPr>
          <p:spPr bwMode="auto">
            <a:xfrm rot="19835920">
              <a:off x="4319" y="4076"/>
              <a:ext cx="368"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p>
          </p:txBody>
        </p:sp>
        <p:grpSp>
          <p:nvGrpSpPr>
            <p:cNvPr id="221" name="Group 151"/>
            <p:cNvGrpSpPr>
              <a:grpSpLocks/>
            </p:cNvGrpSpPr>
            <p:nvPr/>
          </p:nvGrpSpPr>
          <p:grpSpPr bwMode="auto">
            <a:xfrm rot="-1764080">
              <a:off x="1897" y="5252"/>
              <a:ext cx="186" cy="84"/>
              <a:chOff x="760" y="1263"/>
              <a:chExt cx="206" cy="114"/>
            </a:xfrm>
          </p:grpSpPr>
          <p:sp>
            <p:nvSpPr>
              <p:cNvPr id="282" name="Line 15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83" name="Line 15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84" name="Line 15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85" name="Line 15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86" name="Line 15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2" name="Group 157"/>
            <p:cNvGrpSpPr>
              <a:grpSpLocks/>
            </p:cNvGrpSpPr>
            <p:nvPr/>
          </p:nvGrpSpPr>
          <p:grpSpPr bwMode="auto">
            <a:xfrm rot="-1764080">
              <a:off x="2139" y="5116"/>
              <a:ext cx="186" cy="84"/>
              <a:chOff x="760" y="1263"/>
              <a:chExt cx="206" cy="114"/>
            </a:xfrm>
          </p:grpSpPr>
          <p:sp>
            <p:nvSpPr>
              <p:cNvPr id="277" name="Line 158"/>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8" name="Line 159"/>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9" name="Line 160"/>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80" name="Line 161"/>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81" name="Line 162"/>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3" name="Group 163"/>
            <p:cNvGrpSpPr>
              <a:grpSpLocks/>
            </p:cNvGrpSpPr>
            <p:nvPr/>
          </p:nvGrpSpPr>
          <p:grpSpPr bwMode="auto">
            <a:xfrm rot="-1764080">
              <a:off x="2388" y="4975"/>
              <a:ext cx="186" cy="84"/>
              <a:chOff x="760" y="1263"/>
              <a:chExt cx="206" cy="114"/>
            </a:xfrm>
          </p:grpSpPr>
          <p:sp>
            <p:nvSpPr>
              <p:cNvPr id="272" name="Line 164"/>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3" name="Line 165"/>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4" name="Line 166"/>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5" name="Line 167"/>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6" name="Line 168"/>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4" name="Group 169"/>
            <p:cNvGrpSpPr>
              <a:grpSpLocks/>
            </p:cNvGrpSpPr>
            <p:nvPr/>
          </p:nvGrpSpPr>
          <p:grpSpPr bwMode="auto">
            <a:xfrm rot="-1764080">
              <a:off x="2638" y="4835"/>
              <a:ext cx="186" cy="84"/>
              <a:chOff x="760" y="1263"/>
              <a:chExt cx="206" cy="114"/>
            </a:xfrm>
          </p:grpSpPr>
          <p:sp>
            <p:nvSpPr>
              <p:cNvPr id="267" name="Line 170"/>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8" name="Line 171"/>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9" name="Line 172"/>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0" name="Line 173"/>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1" name="Line 174"/>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5" name="Group 175"/>
            <p:cNvGrpSpPr>
              <a:grpSpLocks/>
            </p:cNvGrpSpPr>
            <p:nvPr/>
          </p:nvGrpSpPr>
          <p:grpSpPr bwMode="auto">
            <a:xfrm rot="-1764080">
              <a:off x="2887" y="4694"/>
              <a:ext cx="186" cy="84"/>
              <a:chOff x="760" y="1263"/>
              <a:chExt cx="206" cy="114"/>
            </a:xfrm>
          </p:grpSpPr>
          <p:sp>
            <p:nvSpPr>
              <p:cNvPr id="262" name="Line 176"/>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3" name="Line 177"/>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4" name="Line 178"/>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5" name="Line 179"/>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6" name="Line 180"/>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6" name="Group 181"/>
            <p:cNvGrpSpPr>
              <a:grpSpLocks/>
            </p:cNvGrpSpPr>
            <p:nvPr/>
          </p:nvGrpSpPr>
          <p:grpSpPr bwMode="auto">
            <a:xfrm rot="-1764080">
              <a:off x="3137" y="4553"/>
              <a:ext cx="186" cy="84"/>
              <a:chOff x="760" y="1263"/>
              <a:chExt cx="206" cy="114"/>
            </a:xfrm>
          </p:grpSpPr>
          <p:sp>
            <p:nvSpPr>
              <p:cNvPr id="257" name="Line 18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8" name="Line 18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9" name="Line 18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0" name="Line 18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1" name="Line 18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7" name="Group 187"/>
            <p:cNvGrpSpPr>
              <a:grpSpLocks/>
            </p:cNvGrpSpPr>
            <p:nvPr/>
          </p:nvGrpSpPr>
          <p:grpSpPr bwMode="auto">
            <a:xfrm rot="-1764080">
              <a:off x="3391" y="4410"/>
              <a:ext cx="185" cy="84"/>
              <a:chOff x="760" y="1263"/>
              <a:chExt cx="206" cy="114"/>
            </a:xfrm>
          </p:grpSpPr>
          <p:sp>
            <p:nvSpPr>
              <p:cNvPr id="252" name="Line 188"/>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3" name="Line 189"/>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4" name="Line 190"/>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5" name="Line 191"/>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6" name="Line 192"/>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8" name="Group 193"/>
            <p:cNvGrpSpPr>
              <a:grpSpLocks/>
            </p:cNvGrpSpPr>
            <p:nvPr/>
          </p:nvGrpSpPr>
          <p:grpSpPr bwMode="auto">
            <a:xfrm rot="-1764080">
              <a:off x="3644" y="4268"/>
              <a:ext cx="186" cy="84"/>
              <a:chOff x="760" y="1263"/>
              <a:chExt cx="206" cy="114"/>
            </a:xfrm>
          </p:grpSpPr>
          <p:sp>
            <p:nvSpPr>
              <p:cNvPr id="247" name="Line 194"/>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8" name="Line 195"/>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9" name="Line 196"/>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0" name="Line 197"/>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1" name="Line 198"/>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29" name="Group 199"/>
            <p:cNvGrpSpPr>
              <a:grpSpLocks/>
            </p:cNvGrpSpPr>
            <p:nvPr/>
          </p:nvGrpSpPr>
          <p:grpSpPr bwMode="auto">
            <a:xfrm rot="-1764080">
              <a:off x="3895" y="4126"/>
              <a:ext cx="186" cy="84"/>
              <a:chOff x="760" y="1263"/>
              <a:chExt cx="206" cy="114"/>
            </a:xfrm>
          </p:grpSpPr>
          <p:sp>
            <p:nvSpPr>
              <p:cNvPr id="242" name="Line 200"/>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3" name="Line 201"/>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4" name="Line 202"/>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5" name="Line 203"/>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6" name="Line 204"/>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30" name="Group 205"/>
            <p:cNvGrpSpPr>
              <a:grpSpLocks/>
            </p:cNvGrpSpPr>
            <p:nvPr/>
          </p:nvGrpSpPr>
          <p:grpSpPr bwMode="auto">
            <a:xfrm rot="-1764080">
              <a:off x="4149" y="3983"/>
              <a:ext cx="186" cy="84"/>
              <a:chOff x="760" y="1263"/>
              <a:chExt cx="206" cy="114"/>
            </a:xfrm>
          </p:grpSpPr>
          <p:sp>
            <p:nvSpPr>
              <p:cNvPr id="237" name="Line 206"/>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38" name="Line 207"/>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39" name="Line 208"/>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0" name="Line 209"/>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41" name="Line 210"/>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231" name="Group 211"/>
            <p:cNvGrpSpPr>
              <a:grpSpLocks/>
            </p:cNvGrpSpPr>
            <p:nvPr/>
          </p:nvGrpSpPr>
          <p:grpSpPr bwMode="auto">
            <a:xfrm rot="-1764080">
              <a:off x="4389" y="3848"/>
              <a:ext cx="186" cy="84"/>
              <a:chOff x="760" y="1263"/>
              <a:chExt cx="206" cy="114"/>
            </a:xfrm>
          </p:grpSpPr>
          <p:sp>
            <p:nvSpPr>
              <p:cNvPr id="232" name="Line 21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33" name="Line 21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34" name="Line 21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35" name="Line 21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36" name="Line 21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sp>
        <p:nvSpPr>
          <p:cNvPr id="375" name="Text Box 226"/>
          <p:cNvSpPr txBox="1">
            <a:spLocks noChangeArrowheads="1"/>
          </p:cNvSpPr>
          <p:nvPr/>
        </p:nvSpPr>
        <p:spPr bwMode="auto">
          <a:xfrm rot="1890388" flipH="1">
            <a:off x="5270856" y="4015888"/>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en-US" sz="5400" b="1" dirty="0">
                <a:solidFill>
                  <a:srgbClr val="0066FF"/>
                </a:solidFill>
                <a:latin typeface="Times New Roman" panose="02020603050405020304" pitchFamily="18" charset="0"/>
                <a:cs typeface="Times New Roman" panose="02020603050405020304" pitchFamily="18" charset="0"/>
                <a:sym typeface="Wingdings" charset="0"/>
              </a:rPr>
              <a:t></a:t>
            </a:r>
          </a:p>
        </p:txBody>
      </p:sp>
      <p:sp>
        <p:nvSpPr>
          <p:cNvPr id="368" name="Arc 367"/>
          <p:cNvSpPr/>
          <p:nvPr/>
        </p:nvSpPr>
        <p:spPr>
          <a:xfrm rot="16950863">
            <a:off x="4606183" y="1495617"/>
            <a:ext cx="3321163" cy="3445642"/>
          </a:xfrm>
          <a:prstGeom prst="arc">
            <a:avLst>
              <a:gd name="adj1" fmla="val 17441526"/>
              <a:gd name="adj2" fmla="val 20821640"/>
            </a:avLst>
          </a:prstGeom>
          <a:ln w="381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70" name="Group 258"/>
          <p:cNvGrpSpPr>
            <a:grpSpLocks/>
          </p:cNvGrpSpPr>
          <p:nvPr/>
        </p:nvGrpSpPr>
        <p:grpSpPr bwMode="auto">
          <a:xfrm rot="17303634">
            <a:off x="1750832" y="-3785441"/>
            <a:ext cx="10589100" cy="15962184"/>
            <a:chOff x="1219200" y="1066800"/>
            <a:chExt cx="4514850" cy="4514850"/>
          </a:xfrm>
        </p:grpSpPr>
        <p:sp>
          <p:nvSpPr>
            <p:cNvPr id="371" name="Oval 5"/>
            <p:cNvSpPr>
              <a:spLocks noChangeArrowheads="1"/>
            </p:cNvSpPr>
            <p:nvPr/>
          </p:nvSpPr>
          <p:spPr bwMode="auto">
            <a:xfrm>
              <a:off x="1219200" y="1066800"/>
              <a:ext cx="4514850" cy="451485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800">
                <a:latin typeface="Times New Roman" panose="02020603050405020304" pitchFamily="18" charset="0"/>
              </a:endParaRPr>
            </a:p>
          </p:txBody>
        </p:sp>
        <p:grpSp>
          <p:nvGrpSpPr>
            <p:cNvPr id="372" name="Group 28"/>
            <p:cNvGrpSpPr>
              <a:grpSpLocks noChangeAspect="1"/>
            </p:cNvGrpSpPr>
            <p:nvPr/>
          </p:nvGrpSpPr>
          <p:grpSpPr bwMode="auto">
            <a:xfrm rot="-3926260">
              <a:off x="3921452" y="2286240"/>
              <a:ext cx="1109069" cy="1921093"/>
              <a:chOff x="336" y="1296"/>
              <a:chExt cx="1122" cy="1482"/>
            </a:xfrm>
          </p:grpSpPr>
          <p:sp>
            <p:nvSpPr>
              <p:cNvPr id="373" name="AutoShape 27"/>
              <p:cNvSpPr>
                <a:spLocks noChangeAspect="1" noChangeArrowheads="1" noTextEdit="1"/>
              </p:cNvSpPr>
              <p:nvPr/>
            </p:nvSpPr>
            <p:spPr bwMode="auto">
              <a:xfrm>
                <a:off x="336" y="1296"/>
                <a:ext cx="1122"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800"/>
              </a:p>
            </p:txBody>
          </p:sp>
          <p:sp>
            <p:nvSpPr>
              <p:cNvPr id="374" name="Freeform 29"/>
              <p:cNvSpPr>
                <a:spLocks/>
              </p:cNvSpPr>
              <p:nvPr/>
            </p:nvSpPr>
            <p:spPr bwMode="auto">
              <a:xfrm>
                <a:off x="1110" y="2016"/>
                <a:ext cx="60" cy="60"/>
              </a:xfrm>
              <a:custGeom>
                <a:avLst/>
                <a:gdLst>
                  <a:gd name="T0" fmla="*/ 24 w 60"/>
                  <a:gd name="T1" fmla="*/ 0 h 60"/>
                  <a:gd name="T2" fmla="*/ 60 w 60"/>
                  <a:gd name="T3" fmla="*/ 6 h 60"/>
                  <a:gd name="T4" fmla="*/ 30 w 60"/>
                  <a:gd name="T5" fmla="*/ 60 h 60"/>
                  <a:gd name="T6" fmla="*/ 0 w 60"/>
                  <a:gd name="T7" fmla="*/ 60 h 60"/>
                  <a:gd name="T8" fmla="*/ 24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4" y="0"/>
                    </a:moveTo>
                    <a:lnTo>
                      <a:pt x="60" y="6"/>
                    </a:lnTo>
                    <a:lnTo>
                      <a:pt x="30" y="60"/>
                    </a:lnTo>
                    <a:lnTo>
                      <a:pt x="0" y="60"/>
                    </a:lnTo>
                    <a:lnTo>
                      <a:pt x="24" y="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76" name="Freeform 30"/>
              <p:cNvSpPr>
                <a:spLocks/>
              </p:cNvSpPr>
              <p:nvPr/>
            </p:nvSpPr>
            <p:spPr bwMode="auto">
              <a:xfrm>
                <a:off x="1110" y="2016"/>
                <a:ext cx="60" cy="60"/>
              </a:xfrm>
              <a:custGeom>
                <a:avLst/>
                <a:gdLst>
                  <a:gd name="T0" fmla="*/ 0 w 60"/>
                  <a:gd name="T1" fmla="*/ 60 h 60"/>
                  <a:gd name="T2" fmla="*/ 24 w 60"/>
                  <a:gd name="T3" fmla="*/ 0 h 60"/>
                  <a:gd name="T4" fmla="*/ 60 w 60"/>
                  <a:gd name="T5" fmla="*/ 6 h 60"/>
                  <a:gd name="T6" fmla="*/ 30 w 60"/>
                  <a:gd name="T7" fmla="*/ 60 h 60"/>
                  <a:gd name="T8" fmla="*/ 0 w 60"/>
                  <a:gd name="T9" fmla="*/ 6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0" y="60"/>
                    </a:moveTo>
                    <a:lnTo>
                      <a:pt x="24" y="0"/>
                    </a:lnTo>
                    <a:lnTo>
                      <a:pt x="60" y="6"/>
                    </a:lnTo>
                    <a:lnTo>
                      <a:pt x="30" y="60"/>
                    </a:lnTo>
                    <a:lnTo>
                      <a:pt x="0" y="60"/>
                    </a:lnTo>
                    <a:close/>
                  </a:path>
                </a:pathLst>
              </a:custGeom>
              <a:solidFill>
                <a:srgbClr val="000000"/>
              </a:solidFill>
              <a:ln w="0">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77" name="Rectangle 31"/>
              <p:cNvSpPr>
                <a:spLocks noChangeArrowheads="1"/>
              </p:cNvSpPr>
              <p:nvPr/>
            </p:nvSpPr>
            <p:spPr bwMode="auto">
              <a:xfrm>
                <a:off x="870" y="2556"/>
                <a:ext cx="60" cy="150"/>
              </a:xfrm>
              <a:prstGeom prst="rect">
                <a:avLst/>
              </a:prstGeom>
              <a:solidFill>
                <a:srgbClr val="800000"/>
              </a:solidFill>
              <a:ln w="0">
                <a:solidFill>
                  <a:srgbClr val="8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800">
                  <a:latin typeface="Times New Roman" panose="02020603050405020304" pitchFamily="18" charset="0"/>
                </a:endParaRPr>
              </a:p>
            </p:txBody>
          </p:sp>
          <p:sp>
            <p:nvSpPr>
              <p:cNvPr id="378" name="Freeform 32"/>
              <p:cNvSpPr>
                <a:spLocks/>
              </p:cNvSpPr>
              <p:nvPr/>
            </p:nvSpPr>
            <p:spPr bwMode="auto">
              <a:xfrm>
                <a:off x="828" y="2334"/>
                <a:ext cx="138" cy="222"/>
              </a:xfrm>
              <a:custGeom>
                <a:avLst/>
                <a:gdLst>
                  <a:gd name="T0" fmla="*/ 0 w 138"/>
                  <a:gd name="T1" fmla="*/ 90 h 222"/>
                  <a:gd name="T2" fmla="*/ 72 w 138"/>
                  <a:gd name="T3" fmla="*/ 0 h 222"/>
                  <a:gd name="T4" fmla="*/ 138 w 138"/>
                  <a:gd name="T5" fmla="*/ 90 h 222"/>
                  <a:gd name="T6" fmla="*/ 138 w 138"/>
                  <a:gd name="T7" fmla="*/ 222 h 222"/>
                  <a:gd name="T8" fmla="*/ 0 w 138"/>
                  <a:gd name="T9" fmla="*/ 222 h 222"/>
                  <a:gd name="T10" fmla="*/ 0 w 138"/>
                  <a:gd name="T11" fmla="*/ 90 h 222"/>
                  <a:gd name="T12" fmla="*/ 0 60000 65536"/>
                  <a:gd name="T13" fmla="*/ 0 60000 65536"/>
                  <a:gd name="T14" fmla="*/ 0 60000 65536"/>
                  <a:gd name="T15" fmla="*/ 0 60000 65536"/>
                  <a:gd name="T16" fmla="*/ 0 60000 65536"/>
                  <a:gd name="T17" fmla="*/ 0 60000 65536"/>
                  <a:gd name="T18" fmla="*/ 0 w 138"/>
                  <a:gd name="T19" fmla="*/ 0 h 222"/>
                  <a:gd name="T20" fmla="*/ 138 w 138"/>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38" h="222">
                    <a:moveTo>
                      <a:pt x="0" y="90"/>
                    </a:moveTo>
                    <a:lnTo>
                      <a:pt x="72" y="0"/>
                    </a:lnTo>
                    <a:lnTo>
                      <a:pt x="138" y="90"/>
                    </a:lnTo>
                    <a:lnTo>
                      <a:pt x="138" y="222"/>
                    </a:lnTo>
                    <a:lnTo>
                      <a:pt x="0" y="222"/>
                    </a:lnTo>
                    <a:lnTo>
                      <a:pt x="0" y="90"/>
                    </a:lnTo>
                    <a:close/>
                  </a:path>
                </a:pathLst>
              </a:custGeom>
              <a:solidFill>
                <a:srgbClr val="C0C0C0"/>
              </a:solidFill>
              <a:ln w="0">
                <a:solidFill>
                  <a:srgbClr val="C0C0C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79" name="Freeform 33"/>
              <p:cNvSpPr>
                <a:spLocks/>
              </p:cNvSpPr>
              <p:nvPr/>
            </p:nvSpPr>
            <p:spPr bwMode="auto">
              <a:xfrm>
                <a:off x="408" y="1368"/>
                <a:ext cx="84" cy="174"/>
              </a:xfrm>
              <a:custGeom>
                <a:avLst/>
                <a:gdLst>
                  <a:gd name="T0" fmla="*/ 84 w 84"/>
                  <a:gd name="T1" fmla="*/ 162 h 174"/>
                  <a:gd name="T2" fmla="*/ 66 w 84"/>
                  <a:gd name="T3" fmla="*/ 174 h 174"/>
                  <a:gd name="T4" fmla="*/ 0 w 84"/>
                  <a:gd name="T5" fmla="*/ 0 h 174"/>
                  <a:gd name="T6" fmla="*/ 84 w 84"/>
                  <a:gd name="T7" fmla="*/ 162 h 174"/>
                  <a:gd name="T8" fmla="*/ 0 60000 65536"/>
                  <a:gd name="T9" fmla="*/ 0 60000 65536"/>
                  <a:gd name="T10" fmla="*/ 0 60000 65536"/>
                  <a:gd name="T11" fmla="*/ 0 60000 65536"/>
                  <a:gd name="T12" fmla="*/ 0 w 84"/>
                  <a:gd name="T13" fmla="*/ 0 h 174"/>
                  <a:gd name="T14" fmla="*/ 84 w 84"/>
                  <a:gd name="T15" fmla="*/ 174 h 174"/>
                </a:gdLst>
                <a:ahLst/>
                <a:cxnLst>
                  <a:cxn ang="T8">
                    <a:pos x="T0" y="T1"/>
                  </a:cxn>
                  <a:cxn ang="T9">
                    <a:pos x="T2" y="T3"/>
                  </a:cxn>
                  <a:cxn ang="T10">
                    <a:pos x="T4" y="T5"/>
                  </a:cxn>
                  <a:cxn ang="T11">
                    <a:pos x="T6" y="T7"/>
                  </a:cxn>
                </a:cxnLst>
                <a:rect l="T12" t="T13" r="T14" b="T15"/>
                <a:pathLst>
                  <a:path w="84" h="174">
                    <a:moveTo>
                      <a:pt x="84" y="162"/>
                    </a:moveTo>
                    <a:lnTo>
                      <a:pt x="66" y="174"/>
                    </a:lnTo>
                    <a:lnTo>
                      <a:pt x="0" y="0"/>
                    </a:lnTo>
                    <a:lnTo>
                      <a:pt x="84" y="162"/>
                    </a:lnTo>
                    <a:close/>
                  </a:path>
                </a:pathLst>
              </a:custGeom>
              <a:solidFill>
                <a:srgbClr val="C0C0C0"/>
              </a:solidFill>
              <a:ln w="0">
                <a:solidFill>
                  <a:schemeClr val="bg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80" name="Freeform 34"/>
              <p:cNvSpPr>
                <a:spLocks/>
              </p:cNvSpPr>
              <p:nvPr/>
            </p:nvSpPr>
            <p:spPr bwMode="auto">
              <a:xfrm>
                <a:off x="462" y="1524"/>
                <a:ext cx="438" cy="900"/>
              </a:xfrm>
              <a:custGeom>
                <a:avLst/>
                <a:gdLst>
                  <a:gd name="T0" fmla="*/ 438 w 438"/>
                  <a:gd name="T1" fmla="*/ 810 h 900"/>
                  <a:gd name="T2" fmla="*/ 42 w 438"/>
                  <a:gd name="T3" fmla="*/ 0 h 900"/>
                  <a:gd name="T4" fmla="*/ 0 w 438"/>
                  <a:gd name="T5" fmla="*/ 24 h 900"/>
                  <a:gd name="T6" fmla="*/ 366 w 438"/>
                  <a:gd name="T7" fmla="*/ 900 h 900"/>
                  <a:gd name="T8" fmla="*/ 438 w 438"/>
                  <a:gd name="T9" fmla="*/ 810 h 900"/>
                  <a:gd name="T10" fmla="*/ 0 60000 65536"/>
                  <a:gd name="T11" fmla="*/ 0 60000 65536"/>
                  <a:gd name="T12" fmla="*/ 0 60000 65536"/>
                  <a:gd name="T13" fmla="*/ 0 60000 65536"/>
                  <a:gd name="T14" fmla="*/ 0 60000 65536"/>
                  <a:gd name="T15" fmla="*/ 0 w 438"/>
                  <a:gd name="T16" fmla="*/ 0 h 900"/>
                  <a:gd name="T17" fmla="*/ 438 w 438"/>
                  <a:gd name="T18" fmla="*/ 900 h 900"/>
                </a:gdLst>
                <a:ahLst/>
                <a:cxnLst>
                  <a:cxn ang="T10">
                    <a:pos x="T0" y="T1"/>
                  </a:cxn>
                  <a:cxn ang="T11">
                    <a:pos x="T2" y="T3"/>
                  </a:cxn>
                  <a:cxn ang="T12">
                    <a:pos x="T4" y="T5"/>
                  </a:cxn>
                  <a:cxn ang="T13">
                    <a:pos x="T6" y="T7"/>
                  </a:cxn>
                  <a:cxn ang="T14">
                    <a:pos x="T8" y="T9"/>
                  </a:cxn>
                </a:cxnLst>
                <a:rect l="T15" t="T16" r="T17" b="T18"/>
                <a:pathLst>
                  <a:path w="438" h="900">
                    <a:moveTo>
                      <a:pt x="438" y="810"/>
                    </a:moveTo>
                    <a:lnTo>
                      <a:pt x="42" y="0"/>
                    </a:lnTo>
                    <a:lnTo>
                      <a:pt x="0" y="24"/>
                    </a:lnTo>
                    <a:lnTo>
                      <a:pt x="366" y="900"/>
                    </a:lnTo>
                    <a:lnTo>
                      <a:pt x="438" y="81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81" name="Freeform 35"/>
              <p:cNvSpPr>
                <a:spLocks/>
              </p:cNvSpPr>
              <p:nvPr/>
            </p:nvSpPr>
            <p:spPr bwMode="auto">
              <a:xfrm>
                <a:off x="900" y="1644"/>
                <a:ext cx="372" cy="780"/>
              </a:xfrm>
              <a:custGeom>
                <a:avLst/>
                <a:gdLst>
                  <a:gd name="T0" fmla="*/ 0 w 372"/>
                  <a:gd name="T1" fmla="*/ 690 h 780"/>
                  <a:gd name="T2" fmla="*/ 66 w 372"/>
                  <a:gd name="T3" fmla="*/ 780 h 780"/>
                  <a:gd name="T4" fmla="*/ 372 w 372"/>
                  <a:gd name="T5" fmla="*/ 30 h 780"/>
                  <a:gd name="T6" fmla="*/ 318 w 372"/>
                  <a:gd name="T7" fmla="*/ 0 h 780"/>
                  <a:gd name="T8" fmla="*/ 0 w 372"/>
                  <a:gd name="T9" fmla="*/ 690 h 780"/>
                  <a:gd name="T10" fmla="*/ 0 60000 65536"/>
                  <a:gd name="T11" fmla="*/ 0 60000 65536"/>
                  <a:gd name="T12" fmla="*/ 0 60000 65536"/>
                  <a:gd name="T13" fmla="*/ 0 60000 65536"/>
                  <a:gd name="T14" fmla="*/ 0 60000 65536"/>
                  <a:gd name="T15" fmla="*/ 0 w 372"/>
                  <a:gd name="T16" fmla="*/ 0 h 780"/>
                  <a:gd name="T17" fmla="*/ 372 w 372"/>
                  <a:gd name="T18" fmla="*/ 780 h 780"/>
                </a:gdLst>
                <a:ahLst/>
                <a:cxnLst>
                  <a:cxn ang="T10">
                    <a:pos x="T0" y="T1"/>
                  </a:cxn>
                  <a:cxn ang="T11">
                    <a:pos x="T2" y="T3"/>
                  </a:cxn>
                  <a:cxn ang="T12">
                    <a:pos x="T4" y="T5"/>
                  </a:cxn>
                  <a:cxn ang="T13">
                    <a:pos x="T6" y="T7"/>
                  </a:cxn>
                  <a:cxn ang="T14">
                    <a:pos x="T8" y="T9"/>
                  </a:cxn>
                </a:cxnLst>
                <a:rect l="T15" t="T16" r="T17" b="T18"/>
                <a:pathLst>
                  <a:path w="372" h="780">
                    <a:moveTo>
                      <a:pt x="0" y="690"/>
                    </a:moveTo>
                    <a:lnTo>
                      <a:pt x="66" y="780"/>
                    </a:lnTo>
                    <a:lnTo>
                      <a:pt x="372" y="30"/>
                    </a:lnTo>
                    <a:lnTo>
                      <a:pt x="318" y="0"/>
                    </a:lnTo>
                    <a:lnTo>
                      <a:pt x="0" y="690"/>
                    </a:lnTo>
                    <a:close/>
                  </a:path>
                </a:pathLst>
              </a:custGeom>
              <a:solidFill>
                <a:srgbClr val="C0C0C0"/>
              </a:solidFill>
              <a:ln w="0">
                <a:solidFill>
                  <a:srgbClr val="C0C0C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82" name="Freeform 36"/>
              <p:cNvSpPr>
                <a:spLocks/>
              </p:cNvSpPr>
              <p:nvPr/>
            </p:nvSpPr>
            <p:spPr bwMode="auto">
              <a:xfrm>
                <a:off x="900" y="1644"/>
                <a:ext cx="372" cy="780"/>
              </a:xfrm>
              <a:custGeom>
                <a:avLst/>
                <a:gdLst>
                  <a:gd name="T0" fmla="*/ 66 w 372"/>
                  <a:gd name="T1" fmla="*/ 780 h 780"/>
                  <a:gd name="T2" fmla="*/ 318 w 372"/>
                  <a:gd name="T3" fmla="*/ 0 h 780"/>
                  <a:gd name="T4" fmla="*/ 372 w 372"/>
                  <a:gd name="T5" fmla="*/ 30 h 780"/>
                  <a:gd name="T6" fmla="*/ 0 w 372"/>
                  <a:gd name="T7" fmla="*/ 690 h 780"/>
                  <a:gd name="T8" fmla="*/ 66 w 372"/>
                  <a:gd name="T9" fmla="*/ 780 h 780"/>
                  <a:gd name="T10" fmla="*/ 0 60000 65536"/>
                  <a:gd name="T11" fmla="*/ 0 60000 65536"/>
                  <a:gd name="T12" fmla="*/ 0 60000 65536"/>
                  <a:gd name="T13" fmla="*/ 0 60000 65536"/>
                  <a:gd name="T14" fmla="*/ 0 60000 65536"/>
                  <a:gd name="T15" fmla="*/ 0 w 372"/>
                  <a:gd name="T16" fmla="*/ 0 h 780"/>
                  <a:gd name="T17" fmla="*/ 372 w 372"/>
                  <a:gd name="T18" fmla="*/ 780 h 780"/>
                </a:gdLst>
                <a:ahLst/>
                <a:cxnLst>
                  <a:cxn ang="T10">
                    <a:pos x="T0" y="T1"/>
                  </a:cxn>
                  <a:cxn ang="T11">
                    <a:pos x="T2" y="T3"/>
                  </a:cxn>
                  <a:cxn ang="T12">
                    <a:pos x="T4" y="T5"/>
                  </a:cxn>
                  <a:cxn ang="T13">
                    <a:pos x="T6" y="T7"/>
                  </a:cxn>
                  <a:cxn ang="T14">
                    <a:pos x="T8" y="T9"/>
                  </a:cxn>
                </a:cxnLst>
                <a:rect l="T15" t="T16" r="T17" b="T18"/>
                <a:pathLst>
                  <a:path w="372" h="780">
                    <a:moveTo>
                      <a:pt x="66" y="780"/>
                    </a:moveTo>
                    <a:lnTo>
                      <a:pt x="318" y="0"/>
                    </a:lnTo>
                    <a:lnTo>
                      <a:pt x="372" y="30"/>
                    </a:lnTo>
                    <a:lnTo>
                      <a:pt x="0" y="690"/>
                    </a:lnTo>
                    <a:lnTo>
                      <a:pt x="66" y="78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83" name="Freeform 37"/>
              <p:cNvSpPr>
                <a:spLocks/>
              </p:cNvSpPr>
              <p:nvPr/>
            </p:nvSpPr>
            <p:spPr bwMode="auto">
              <a:xfrm>
                <a:off x="900" y="1644"/>
                <a:ext cx="372" cy="780"/>
              </a:xfrm>
              <a:custGeom>
                <a:avLst/>
                <a:gdLst>
                  <a:gd name="T0" fmla="*/ 318 w 372"/>
                  <a:gd name="T1" fmla="*/ 0 h 780"/>
                  <a:gd name="T2" fmla="*/ 66 w 372"/>
                  <a:gd name="T3" fmla="*/ 780 h 780"/>
                  <a:gd name="T4" fmla="*/ 0 w 372"/>
                  <a:gd name="T5" fmla="*/ 690 h 780"/>
                  <a:gd name="T6" fmla="*/ 372 w 372"/>
                  <a:gd name="T7" fmla="*/ 30 h 780"/>
                  <a:gd name="T8" fmla="*/ 318 w 372"/>
                  <a:gd name="T9" fmla="*/ 0 h 780"/>
                  <a:gd name="T10" fmla="*/ 0 60000 65536"/>
                  <a:gd name="T11" fmla="*/ 0 60000 65536"/>
                  <a:gd name="T12" fmla="*/ 0 60000 65536"/>
                  <a:gd name="T13" fmla="*/ 0 60000 65536"/>
                  <a:gd name="T14" fmla="*/ 0 60000 65536"/>
                  <a:gd name="T15" fmla="*/ 0 w 372"/>
                  <a:gd name="T16" fmla="*/ 0 h 780"/>
                  <a:gd name="T17" fmla="*/ 372 w 372"/>
                  <a:gd name="T18" fmla="*/ 780 h 780"/>
                </a:gdLst>
                <a:ahLst/>
                <a:cxnLst>
                  <a:cxn ang="T10">
                    <a:pos x="T0" y="T1"/>
                  </a:cxn>
                  <a:cxn ang="T11">
                    <a:pos x="T2" y="T3"/>
                  </a:cxn>
                  <a:cxn ang="T12">
                    <a:pos x="T4" y="T5"/>
                  </a:cxn>
                  <a:cxn ang="T13">
                    <a:pos x="T6" y="T7"/>
                  </a:cxn>
                  <a:cxn ang="T14">
                    <a:pos x="T8" y="T9"/>
                  </a:cxn>
                </a:cxnLst>
                <a:rect l="T15" t="T16" r="T17" b="T18"/>
                <a:pathLst>
                  <a:path w="372" h="780">
                    <a:moveTo>
                      <a:pt x="318" y="0"/>
                    </a:moveTo>
                    <a:lnTo>
                      <a:pt x="66" y="780"/>
                    </a:lnTo>
                    <a:lnTo>
                      <a:pt x="0" y="690"/>
                    </a:lnTo>
                    <a:lnTo>
                      <a:pt x="372" y="30"/>
                    </a:lnTo>
                    <a:lnTo>
                      <a:pt x="318" y="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84" name="Freeform 38"/>
              <p:cNvSpPr>
                <a:spLocks/>
              </p:cNvSpPr>
              <p:nvPr/>
            </p:nvSpPr>
            <p:spPr bwMode="auto">
              <a:xfrm>
                <a:off x="1296" y="1368"/>
                <a:ext cx="90" cy="168"/>
              </a:xfrm>
              <a:custGeom>
                <a:avLst/>
                <a:gdLst>
                  <a:gd name="T0" fmla="*/ 24 w 90"/>
                  <a:gd name="T1" fmla="*/ 168 h 168"/>
                  <a:gd name="T2" fmla="*/ 0 w 90"/>
                  <a:gd name="T3" fmla="*/ 156 h 168"/>
                  <a:gd name="T4" fmla="*/ 90 w 90"/>
                  <a:gd name="T5" fmla="*/ 0 h 168"/>
                  <a:gd name="T6" fmla="*/ 24 w 90"/>
                  <a:gd name="T7" fmla="*/ 168 h 168"/>
                  <a:gd name="T8" fmla="*/ 0 60000 65536"/>
                  <a:gd name="T9" fmla="*/ 0 60000 65536"/>
                  <a:gd name="T10" fmla="*/ 0 60000 65536"/>
                  <a:gd name="T11" fmla="*/ 0 60000 65536"/>
                  <a:gd name="T12" fmla="*/ 0 w 90"/>
                  <a:gd name="T13" fmla="*/ 0 h 168"/>
                  <a:gd name="T14" fmla="*/ 90 w 90"/>
                  <a:gd name="T15" fmla="*/ 168 h 168"/>
                </a:gdLst>
                <a:ahLst/>
                <a:cxnLst>
                  <a:cxn ang="T8">
                    <a:pos x="T0" y="T1"/>
                  </a:cxn>
                  <a:cxn ang="T9">
                    <a:pos x="T2" y="T3"/>
                  </a:cxn>
                  <a:cxn ang="T10">
                    <a:pos x="T4" y="T5"/>
                  </a:cxn>
                  <a:cxn ang="T11">
                    <a:pos x="T6" y="T7"/>
                  </a:cxn>
                </a:cxnLst>
                <a:rect l="T12" t="T13" r="T14" b="T15"/>
                <a:pathLst>
                  <a:path w="90" h="168">
                    <a:moveTo>
                      <a:pt x="24" y="168"/>
                    </a:moveTo>
                    <a:lnTo>
                      <a:pt x="0" y="156"/>
                    </a:lnTo>
                    <a:lnTo>
                      <a:pt x="90" y="0"/>
                    </a:lnTo>
                    <a:lnTo>
                      <a:pt x="24" y="168"/>
                    </a:lnTo>
                    <a:close/>
                  </a:path>
                </a:pathLst>
              </a:custGeom>
              <a:solidFill>
                <a:srgbClr val="000000"/>
              </a:solidFill>
              <a:ln w="0">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85" name="Freeform 39"/>
              <p:cNvSpPr>
                <a:spLocks/>
              </p:cNvSpPr>
              <p:nvPr/>
            </p:nvSpPr>
            <p:spPr bwMode="auto">
              <a:xfrm>
                <a:off x="1218" y="1518"/>
                <a:ext cx="120" cy="156"/>
              </a:xfrm>
              <a:custGeom>
                <a:avLst/>
                <a:gdLst>
                  <a:gd name="T0" fmla="*/ 60 w 120"/>
                  <a:gd name="T1" fmla="*/ 0 h 156"/>
                  <a:gd name="T2" fmla="*/ 120 w 120"/>
                  <a:gd name="T3" fmla="*/ 24 h 156"/>
                  <a:gd name="T4" fmla="*/ 54 w 120"/>
                  <a:gd name="T5" fmla="*/ 156 h 156"/>
                  <a:gd name="T6" fmla="*/ 0 w 120"/>
                  <a:gd name="T7" fmla="*/ 126 h 156"/>
                  <a:gd name="T8" fmla="*/ 60 w 120"/>
                  <a:gd name="T9" fmla="*/ 0 h 156"/>
                  <a:gd name="T10" fmla="*/ 0 60000 65536"/>
                  <a:gd name="T11" fmla="*/ 0 60000 65536"/>
                  <a:gd name="T12" fmla="*/ 0 60000 65536"/>
                  <a:gd name="T13" fmla="*/ 0 60000 65536"/>
                  <a:gd name="T14" fmla="*/ 0 60000 65536"/>
                  <a:gd name="T15" fmla="*/ 0 w 120"/>
                  <a:gd name="T16" fmla="*/ 0 h 156"/>
                  <a:gd name="T17" fmla="*/ 120 w 120"/>
                  <a:gd name="T18" fmla="*/ 156 h 156"/>
                </a:gdLst>
                <a:ahLst/>
                <a:cxnLst>
                  <a:cxn ang="T10">
                    <a:pos x="T0" y="T1"/>
                  </a:cxn>
                  <a:cxn ang="T11">
                    <a:pos x="T2" y="T3"/>
                  </a:cxn>
                  <a:cxn ang="T12">
                    <a:pos x="T4" y="T5"/>
                  </a:cxn>
                  <a:cxn ang="T13">
                    <a:pos x="T6" y="T7"/>
                  </a:cxn>
                  <a:cxn ang="T14">
                    <a:pos x="T8" y="T9"/>
                  </a:cxn>
                </a:cxnLst>
                <a:rect l="T15" t="T16" r="T17" b="T18"/>
                <a:pathLst>
                  <a:path w="120" h="156">
                    <a:moveTo>
                      <a:pt x="60" y="0"/>
                    </a:moveTo>
                    <a:lnTo>
                      <a:pt x="120" y="24"/>
                    </a:lnTo>
                    <a:lnTo>
                      <a:pt x="54" y="156"/>
                    </a:lnTo>
                    <a:lnTo>
                      <a:pt x="0" y="126"/>
                    </a:lnTo>
                    <a:lnTo>
                      <a:pt x="60" y="0"/>
                    </a:lnTo>
                    <a:close/>
                  </a:path>
                </a:pathLst>
              </a:custGeom>
              <a:solidFill>
                <a:srgbClr val="C0C0C0"/>
              </a:solidFill>
              <a:ln w="0">
                <a:solidFill>
                  <a:srgbClr val="C0C0C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386" name="Line 40"/>
              <p:cNvSpPr>
                <a:spLocks noChangeShapeType="1"/>
              </p:cNvSpPr>
              <p:nvPr/>
            </p:nvSpPr>
            <p:spPr bwMode="auto">
              <a:xfrm>
                <a:off x="966" y="2424"/>
                <a:ext cx="1" cy="13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87" name="Line 41"/>
              <p:cNvSpPr>
                <a:spLocks noChangeShapeType="1"/>
              </p:cNvSpPr>
              <p:nvPr/>
            </p:nvSpPr>
            <p:spPr bwMode="auto">
              <a:xfrm>
                <a:off x="828" y="2424"/>
                <a:ext cx="1" cy="13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88" name="Line 42"/>
              <p:cNvSpPr>
                <a:spLocks noChangeShapeType="1"/>
              </p:cNvSpPr>
              <p:nvPr/>
            </p:nvSpPr>
            <p:spPr bwMode="auto">
              <a:xfrm>
                <a:off x="828" y="2556"/>
                <a:ext cx="138"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89" name="Line 43"/>
              <p:cNvSpPr>
                <a:spLocks noChangeShapeType="1"/>
              </p:cNvSpPr>
              <p:nvPr/>
            </p:nvSpPr>
            <p:spPr bwMode="auto">
              <a:xfrm flipH="1">
                <a:off x="828" y="2334"/>
                <a:ext cx="72" cy="9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0" name="Line 44"/>
              <p:cNvSpPr>
                <a:spLocks noChangeShapeType="1"/>
              </p:cNvSpPr>
              <p:nvPr/>
            </p:nvSpPr>
            <p:spPr bwMode="auto">
              <a:xfrm>
                <a:off x="900" y="2334"/>
                <a:ext cx="66" cy="9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1" name="Line 45"/>
              <p:cNvSpPr>
                <a:spLocks noChangeShapeType="1"/>
              </p:cNvSpPr>
              <p:nvPr/>
            </p:nvSpPr>
            <p:spPr bwMode="auto">
              <a:xfrm>
                <a:off x="471" y="1552"/>
                <a:ext cx="366" cy="87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2" name="Line 46"/>
              <p:cNvSpPr>
                <a:spLocks noChangeShapeType="1"/>
              </p:cNvSpPr>
              <p:nvPr/>
            </p:nvSpPr>
            <p:spPr bwMode="auto">
              <a:xfrm>
                <a:off x="1278" y="1518"/>
                <a:ext cx="60" cy="2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3" name="Line 47"/>
              <p:cNvSpPr>
                <a:spLocks noChangeShapeType="1"/>
              </p:cNvSpPr>
              <p:nvPr/>
            </p:nvSpPr>
            <p:spPr bwMode="auto">
              <a:xfrm flipH="1">
                <a:off x="1272" y="1542"/>
                <a:ext cx="66" cy="13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4" name="Line 48"/>
              <p:cNvSpPr>
                <a:spLocks noChangeShapeType="1"/>
              </p:cNvSpPr>
              <p:nvPr/>
            </p:nvSpPr>
            <p:spPr bwMode="auto">
              <a:xfrm>
                <a:off x="1218" y="1644"/>
                <a:ext cx="54" cy="3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5" name="Line 49"/>
              <p:cNvSpPr>
                <a:spLocks noChangeShapeType="1"/>
              </p:cNvSpPr>
              <p:nvPr/>
            </p:nvSpPr>
            <p:spPr bwMode="auto">
              <a:xfrm flipH="1">
                <a:off x="1218" y="1518"/>
                <a:ext cx="60" cy="12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6" name="Line 50"/>
              <p:cNvSpPr>
                <a:spLocks noChangeShapeType="1"/>
              </p:cNvSpPr>
              <p:nvPr/>
            </p:nvSpPr>
            <p:spPr bwMode="auto">
              <a:xfrm flipH="1">
                <a:off x="900" y="1644"/>
                <a:ext cx="318" cy="69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7" name="Line 51"/>
              <p:cNvSpPr>
                <a:spLocks noChangeShapeType="1"/>
              </p:cNvSpPr>
              <p:nvPr/>
            </p:nvSpPr>
            <p:spPr bwMode="auto">
              <a:xfrm flipH="1">
                <a:off x="966" y="1674"/>
                <a:ext cx="306" cy="75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8" name="Line 52"/>
              <p:cNvSpPr>
                <a:spLocks noChangeShapeType="1"/>
              </p:cNvSpPr>
              <p:nvPr/>
            </p:nvSpPr>
            <p:spPr bwMode="auto">
              <a:xfrm flipH="1">
                <a:off x="1296" y="1368"/>
                <a:ext cx="90" cy="15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399" name="Line 53"/>
              <p:cNvSpPr>
                <a:spLocks noChangeShapeType="1"/>
              </p:cNvSpPr>
              <p:nvPr/>
            </p:nvSpPr>
            <p:spPr bwMode="auto">
              <a:xfrm flipH="1">
                <a:off x="1320" y="1368"/>
                <a:ext cx="66" cy="16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0" name="Line 54"/>
              <p:cNvSpPr>
                <a:spLocks noChangeShapeType="1"/>
              </p:cNvSpPr>
              <p:nvPr/>
            </p:nvSpPr>
            <p:spPr bwMode="auto">
              <a:xfrm>
                <a:off x="495" y="1534"/>
                <a:ext cx="396" cy="81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1" name="Line 55"/>
              <p:cNvSpPr>
                <a:spLocks noChangeShapeType="1"/>
              </p:cNvSpPr>
              <p:nvPr/>
            </p:nvSpPr>
            <p:spPr bwMode="auto">
              <a:xfrm flipH="1">
                <a:off x="462" y="1524"/>
                <a:ext cx="42" cy="2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2" name="Line 56"/>
              <p:cNvSpPr>
                <a:spLocks noChangeShapeType="1"/>
              </p:cNvSpPr>
              <p:nvPr/>
            </p:nvSpPr>
            <p:spPr bwMode="auto">
              <a:xfrm>
                <a:off x="408" y="1368"/>
                <a:ext cx="66" cy="17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3" name="Line 57"/>
              <p:cNvSpPr>
                <a:spLocks noChangeShapeType="1"/>
              </p:cNvSpPr>
              <p:nvPr/>
            </p:nvSpPr>
            <p:spPr bwMode="auto">
              <a:xfrm>
                <a:off x="408" y="1368"/>
                <a:ext cx="84" cy="16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4" name="Line 58"/>
              <p:cNvSpPr>
                <a:spLocks noChangeShapeType="1"/>
              </p:cNvSpPr>
              <p:nvPr/>
            </p:nvSpPr>
            <p:spPr bwMode="auto">
              <a:xfrm>
                <a:off x="870" y="2556"/>
                <a:ext cx="1" cy="15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5" name="Line 59"/>
              <p:cNvSpPr>
                <a:spLocks noChangeShapeType="1"/>
              </p:cNvSpPr>
              <p:nvPr/>
            </p:nvSpPr>
            <p:spPr bwMode="auto">
              <a:xfrm>
                <a:off x="870" y="2706"/>
                <a:ext cx="60"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6" name="Line 60"/>
              <p:cNvSpPr>
                <a:spLocks noChangeShapeType="1"/>
              </p:cNvSpPr>
              <p:nvPr/>
            </p:nvSpPr>
            <p:spPr bwMode="auto">
              <a:xfrm>
                <a:off x="930" y="2556"/>
                <a:ext cx="1" cy="15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7" name="Line 61"/>
              <p:cNvSpPr>
                <a:spLocks noChangeShapeType="1"/>
              </p:cNvSpPr>
              <p:nvPr/>
            </p:nvSpPr>
            <p:spPr bwMode="auto">
              <a:xfrm>
                <a:off x="762" y="2052"/>
                <a:ext cx="26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8" name="Line 62"/>
              <p:cNvSpPr>
                <a:spLocks noChangeShapeType="1"/>
              </p:cNvSpPr>
              <p:nvPr/>
            </p:nvSpPr>
            <p:spPr bwMode="auto">
              <a:xfrm>
                <a:off x="1116" y="2052"/>
                <a:ext cx="20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09" name="Line 63"/>
              <p:cNvSpPr>
                <a:spLocks noChangeShapeType="1"/>
              </p:cNvSpPr>
              <p:nvPr/>
            </p:nvSpPr>
            <p:spPr bwMode="auto">
              <a:xfrm>
                <a:off x="534" y="2052"/>
                <a:ext cx="138"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10" name="Line 64"/>
              <p:cNvSpPr>
                <a:spLocks noChangeShapeType="1"/>
              </p:cNvSpPr>
              <p:nvPr/>
            </p:nvSpPr>
            <p:spPr bwMode="auto">
              <a:xfrm>
                <a:off x="1134" y="2016"/>
                <a:ext cx="36" cy="6"/>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11" name="Line 65"/>
              <p:cNvSpPr>
                <a:spLocks noChangeShapeType="1"/>
              </p:cNvSpPr>
              <p:nvPr/>
            </p:nvSpPr>
            <p:spPr bwMode="auto">
              <a:xfrm flipH="1">
                <a:off x="1140" y="2022"/>
                <a:ext cx="30" cy="54"/>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412" name="Line 66"/>
              <p:cNvSpPr>
                <a:spLocks noChangeShapeType="1"/>
              </p:cNvSpPr>
              <p:nvPr/>
            </p:nvSpPr>
            <p:spPr bwMode="auto">
              <a:xfrm>
                <a:off x="1110" y="2076"/>
                <a:ext cx="30"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grpSp>
      </p:grpSp>
      <p:sp>
        <p:nvSpPr>
          <p:cNvPr id="5" name="TextBox 4"/>
          <p:cNvSpPr txBox="1"/>
          <p:nvPr/>
        </p:nvSpPr>
        <p:spPr>
          <a:xfrm>
            <a:off x="4793779" y="4409814"/>
            <a:ext cx="518091"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A</a:t>
            </a:r>
          </a:p>
        </p:txBody>
      </p:sp>
      <p:sp>
        <p:nvSpPr>
          <p:cNvPr id="287" name="TextBox 286"/>
          <p:cNvSpPr txBox="1"/>
          <p:nvPr/>
        </p:nvSpPr>
        <p:spPr>
          <a:xfrm>
            <a:off x="7424454" y="4402669"/>
            <a:ext cx="492443"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B</a:t>
            </a:r>
          </a:p>
        </p:txBody>
      </p:sp>
      <p:grpSp>
        <p:nvGrpSpPr>
          <p:cNvPr id="288" name="Group 129"/>
          <p:cNvGrpSpPr>
            <a:grpSpLocks/>
          </p:cNvGrpSpPr>
          <p:nvPr/>
        </p:nvGrpSpPr>
        <p:grpSpPr bwMode="auto">
          <a:xfrm rot="7149894">
            <a:off x="2021754" y="-1179831"/>
            <a:ext cx="7634316" cy="3969295"/>
            <a:chOff x="1793" y="3848"/>
            <a:chExt cx="3152" cy="1669"/>
          </a:xfrm>
        </p:grpSpPr>
        <p:sp>
          <p:nvSpPr>
            <p:cNvPr id="289" name="Rectangle 130"/>
            <p:cNvSpPr>
              <a:spLocks noChangeArrowheads="1"/>
            </p:cNvSpPr>
            <p:nvPr/>
          </p:nvSpPr>
          <p:spPr bwMode="auto">
            <a:xfrm rot="19835920">
              <a:off x="1793" y="4494"/>
              <a:ext cx="3152" cy="431"/>
            </a:xfrm>
            <a:prstGeom prst="rect">
              <a:avLst/>
            </a:prstGeom>
            <a:noFill/>
            <a:ln w="38100">
              <a:solidFill>
                <a:srgbClr val="00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atin typeface="Times New Roman" panose="02020603050405020304" pitchFamily="18" charset="0"/>
                <a:cs typeface="Times New Roman" panose="02020603050405020304" pitchFamily="18" charset="0"/>
              </a:endParaRPr>
            </a:p>
          </p:txBody>
        </p:sp>
        <p:sp>
          <p:nvSpPr>
            <p:cNvPr id="290" name="Line 131"/>
            <p:cNvSpPr>
              <a:spLocks noChangeShapeType="1"/>
            </p:cNvSpPr>
            <p:nvPr/>
          </p:nvSpPr>
          <p:spPr bwMode="auto">
            <a:xfrm rot="-1764080">
              <a:off x="2134" y="517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1" name="Line 132"/>
            <p:cNvSpPr>
              <a:spLocks noChangeShapeType="1"/>
            </p:cNvSpPr>
            <p:nvPr/>
          </p:nvSpPr>
          <p:spPr bwMode="auto">
            <a:xfrm rot="-1764080">
              <a:off x="2374" y="503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2" name="Line 133"/>
            <p:cNvSpPr>
              <a:spLocks noChangeShapeType="1"/>
            </p:cNvSpPr>
            <p:nvPr/>
          </p:nvSpPr>
          <p:spPr bwMode="auto">
            <a:xfrm rot="-1764080">
              <a:off x="2623" y="4891"/>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3" name="Line 134"/>
            <p:cNvSpPr>
              <a:spLocks noChangeShapeType="1"/>
            </p:cNvSpPr>
            <p:nvPr/>
          </p:nvSpPr>
          <p:spPr bwMode="auto">
            <a:xfrm rot="-1764080">
              <a:off x="2873" y="4750"/>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4" name="Line 135"/>
            <p:cNvSpPr>
              <a:spLocks noChangeShapeType="1"/>
            </p:cNvSpPr>
            <p:nvPr/>
          </p:nvSpPr>
          <p:spPr bwMode="auto">
            <a:xfrm rot="-1764080">
              <a:off x="3126" y="4613"/>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5" name="Line 136"/>
            <p:cNvSpPr>
              <a:spLocks noChangeShapeType="1"/>
            </p:cNvSpPr>
            <p:nvPr/>
          </p:nvSpPr>
          <p:spPr bwMode="auto">
            <a:xfrm rot="-1764080">
              <a:off x="3376" y="446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6" name="Line 137"/>
            <p:cNvSpPr>
              <a:spLocks noChangeShapeType="1"/>
            </p:cNvSpPr>
            <p:nvPr/>
          </p:nvSpPr>
          <p:spPr bwMode="auto">
            <a:xfrm rot="-1764080">
              <a:off x="3634" y="4332"/>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7" name="Line 138"/>
            <p:cNvSpPr>
              <a:spLocks noChangeShapeType="1"/>
            </p:cNvSpPr>
            <p:nvPr/>
          </p:nvSpPr>
          <p:spPr bwMode="auto">
            <a:xfrm rot="-1764080">
              <a:off x="3883" y="418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8" name="Line 139"/>
            <p:cNvSpPr>
              <a:spLocks noChangeShapeType="1"/>
            </p:cNvSpPr>
            <p:nvPr/>
          </p:nvSpPr>
          <p:spPr bwMode="auto">
            <a:xfrm rot="-1764080">
              <a:off x="4134" y="4049"/>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9" name="Line 140"/>
            <p:cNvSpPr>
              <a:spLocks noChangeShapeType="1"/>
            </p:cNvSpPr>
            <p:nvPr/>
          </p:nvSpPr>
          <p:spPr bwMode="auto">
            <a:xfrm rot="-1764080">
              <a:off x="4382" y="3906"/>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00" name="Text Box 141">
              <a:extLst>
                <a:ext uri="{FF2B5EF4-FFF2-40B4-BE49-F238E27FC236}">
                  <a16:creationId xmlns:a16="http://schemas.microsoft.com/office/drawing/2014/main" id="{9D70623E-F4B0-9540-BC02-C00938E3620B}"/>
                </a:ext>
              </a:extLst>
            </p:cNvPr>
            <p:cNvSpPr txBox="1">
              <a:spLocks noChangeArrowheads="1"/>
            </p:cNvSpPr>
            <p:nvPr/>
          </p:nvSpPr>
          <p:spPr bwMode="auto">
            <a:xfrm rot="19835920">
              <a:off x="4119" y="4196"/>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p>
          </p:txBody>
        </p:sp>
        <p:sp>
          <p:nvSpPr>
            <p:cNvPr id="301" name="Text Box 142">
              <a:extLst>
                <a:ext uri="{FF2B5EF4-FFF2-40B4-BE49-F238E27FC236}">
                  <a16:creationId xmlns:a16="http://schemas.microsoft.com/office/drawing/2014/main" id="{649A35D1-DC7B-DA44-9D25-D13CF3759511}"/>
                </a:ext>
              </a:extLst>
            </p:cNvPr>
            <p:cNvSpPr txBox="1">
              <a:spLocks noChangeArrowheads="1"/>
            </p:cNvSpPr>
            <p:nvPr/>
          </p:nvSpPr>
          <p:spPr bwMode="auto">
            <a:xfrm rot="19835920">
              <a:off x="2112" y="5349"/>
              <a:ext cx="194"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p>
          </p:txBody>
        </p:sp>
        <p:sp>
          <p:nvSpPr>
            <p:cNvPr id="302" name="Text Box 143">
              <a:extLst>
                <a:ext uri="{FF2B5EF4-FFF2-40B4-BE49-F238E27FC236}">
                  <a16:creationId xmlns:a16="http://schemas.microsoft.com/office/drawing/2014/main" id="{010F8841-F74C-504A-B35A-0DFE9642A49A}"/>
                </a:ext>
              </a:extLst>
            </p:cNvPr>
            <p:cNvSpPr txBox="1">
              <a:spLocks noChangeArrowheads="1"/>
            </p:cNvSpPr>
            <p:nvPr/>
          </p:nvSpPr>
          <p:spPr bwMode="auto">
            <a:xfrm rot="19835920">
              <a:off x="2351" y="5199"/>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p>
          </p:txBody>
        </p:sp>
        <p:sp>
          <p:nvSpPr>
            <p:cNvPr id="303" name="Text Box 144">
              <a:extLst>
                <a:ext uri="{FF2B5EF4-FFF2-40B4-BE49-F238E27FC236}">
                  <a16:creationId xmlns:a16="http://schemas.microsoft.com/office/drawing/2014/main" id="{598E16DF-6F69-F44A-B8A5-B1B08AE4710E}"/>
                </a:ext>
              </a:extLst>
            </p:cNvPr>
            <p:cNvSpPr txBox="1">
              <a:spLocks noChangeArrowheads="1"/>
            </p:cNvSpPr>
            <p:nvPr/>
          </p:nvSpPr>
          <p:spPr bwMode="auto">
            <a:xfrm rot="19835920">
              <a:off x="2603" y="5051"/>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p>
          </p:txBody>
        </p:sp>
        <p:sp>
          <p:nvSpPr>
            <p:cNvPr id="304" name="Text Box 145">
              <a:extLst>
                <a:ext uri="{FF2B5EF4-FFF2-40B4-BE49-F238E27FC236}">
                  <a16:creationId xmlns:a16="http://schemas.microsoft.com/office/drawing/2014/main" id="{A18B2B26-A87A-3A4A-85A9-F33C8386700B}"/>
                </a:ext>
              </a:extLst>
            </p:cNvPr>
            <p:cNvSpPr txBox="1">
              <a:spLocks noChangeArrowheads="1"/>
            </p:cNvSpPr>
            <p:nvPr/>
          </p:nvSpPr>
          <p:spPr bwMode="auto">
            <a:xfrm rot="19835920">
              <a:off x="2855" y="4921"/>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p>
          </p:txBody>
        </p:sp>
        <p:sp>
          <p:nvSpPr>
            <p:cNvPr id="305" name="Text Box 146">
              <a:extLst>
                <a:ext uri="{FF2B5EF4-FFF2-40B4-BE49-F238E27FC236}">
                  <a16:creationId xmlns:a16="http://schemas.microsoft.com/office/drawing/2014/main" id="{998A8E05-7B44-2D4A-92BC-7181CA6A42ED}"/>
                </a:ext>
              </a:extLst>
            </p:cNvPr>
            <p:cNvSpPr txBox="1">
              <a:spLocks noChangeArrowheads="1"/>
            </p:cNvSpPr>
            <p:nvPr/>
          </p:nvSpPr>
          <p:spPr bwMode="auto">
            <a:xfrm rot="19835920">
              <a:off x="3117" y="4769"/>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p>
          </p:txBody>
        </p:sp>
        <p:sp>
          <p:nvSpPr>
            <p:cNvPr id="306" name="Text Box 147">
              <a:extLst>
                <a:ext uri="{FF2B5EF4-FFF2-40B4-BE49-F238E27FC236}">
                  <a16:creationId xmlns:a16="http://schemas.microsoft.com/office/drawing/2014/main" id="{5241B98A-0BC2-1644-AF9F-5B492297671C}"/>
                </a:ext>
              </a:extLst>
            </p:cNvPr>
            <p:cNvSpPr txBox="1">
              <a:spLocks noChangeArrowheads="1"/>
            </p:cNvSpPr>
            <p:nvPr/>
          </p:nvSpPr>
          <p:spPr bwMode="auto">
            <a:xfrm rot="19835920">
              <a:off x="3352" y="4628"/>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p>
          </p:txBody>
        </p:sp>
        <p:sp>
          <p:nvSpPr>
            <p:cNvPr id="307" name="Text Box 148">
              <a:extLst>
                <a:ext uri="{FF2B5EF4-FFF2-40B4-BE49-F238E27FC236}">
                  <a16:creationId xmlns:a16="http://schemas.microsoft.com/office/drawing/2014/main" id="{A4FE1213-38B0-5747-81C0-BCC2EFAA7F44}"/>
                </a:ext>
              </a:extLst>
            </p:cNvPr>
            <p:cNvSpPr txBox="1">
              <a:spLocks noChangeArrowheads="1"/>
            </p:cNvSpPr>
            <p:nvPr/>
          </p:nvSpPr>
          <p:spPr bwMode="auto">
            <a:xfrm rot="19835920">
              <a:off x="3605" y="4489"/>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p>
          </p:txBody>
        </p:sp>
        <p:sp>
          <p:nvSpPr>
            <p:cNvPr id="308" name="Text Box 149">
              <a:extLst>
                <a:ext uri="{FF2B5EF4-FFF2-40B4-BE49-F238E27FC236}">
                  <a16:creationId xmlns:a16="http://schemas.microsoft.com/office/drawing/2014/main" id="{8AF07B53-AE2D-BE40-A0D9-041AA30F673F}"/>
                </a:ext>
              </a:extLst>
            </p:cNvPr>
            <p:cNvSpPr txBox="1">
              <a:spLocks noChangeArrowheads="1"/>
            </p:cNvSpPr>
            <p:nvPr/>
          </p:nvSpPr>
          <p:spPr bwMode="auto">
            <a:xfrm rot="19835920">
              <a:off x="3866" y="4333"/>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p>
          </p:txBody>
        </p:sp>
        <p:sp>
          <p:nvSpPr>
            <p:cNvPr id="309" name="Text Box 150">
              <a:extLst>
                <a:ext uri="{FF2B5EF4-FFF2-40B4-BE49-F238E27FC236}">
                  <a16:creationId xmlns:a16="http://schemas.microsoft.com/office/drawing/2014/main" id="{3DBDB4C3-3925-BA40-9013-A75836C56565}"/>
                </a:ext>
              </a:extLst>
            </p:cNvPr>
            <p:cNvSpPr txBox="1">
              <a:spLocks noChangeArrowheads="1"/>
            </p:cNvSpPr>
            <p:nvPr/>
          </p:nvSpPr>
          <p:spPr bwMode="auto">
            <a:xfrm rot="19835920">
              <a:off x="4319" y="4076"/>
              <a:ext cx="368"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p>
          </p:txBody>
        </p:sp>
        <p:grpSp>
          <p:nvGrpSpPr>
            <p:cNvPr id="310" name="Group 151"/>
            <p:cNvGrpSpPr>
              <a:grpSpLocks/>
            </p:cNvGrpSpPr>
            <p:nvPr/>
          </p:nvGrpSpPr>
          <p:grpSpPr bwMode="auto">
            <a:xfrm rot="-1764080">
              <a:off x="1897" y="5252"/>
              <a:ext cx="186" cy="84"/>
              <a:chOff x="760" y="1263"/>
              <a:chExt cx="206" cy="114"/>
            </a:xfrm>
          </p:grpSpPr>
          <p:sp>
            <p:nvSpPr>
              <p:cNvPr id="415" name="Line 15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16" name="Line 15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17" name="Line 15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18" name="Line 15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19" name="Line 15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1" name="Group 157"/>
            <p:cNvGrpSpPr>
              <a:grpSpLocks/>
            </p:cNvGrpSpPr>
            <p:nvPr/>
          </p:nvGrpSpPr>
          <p:grpSpPr bwMode="auto">
            <a:xfrm rot="-1764080">
              <a:off x="2139" y="5116"/>
              <a:ext cx="186" cy="84"/>
              <a:chOff x="760" y="1263"/>
              <a:chExt cx="206" cy="114"/>
            </a:xfrm>
          </p:grpSpPr>
          <p:sp>
            <p:nvSpPr>
              <p:cNvPr id="366" name="Line 158"/>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7" name="Line 159"/>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9" name="Line 160"/>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13" name="Line 161"/>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14" name="Line 162"/>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2" name="Group 163"/>
            <p:cNvGrpSpPr>
              <a:grpSpLocks/>
            </p:cNvGrpSpPr>
            <p:nvPr/>
          </p:nvGrpSpPr>
          <p:grpSpPr bwMode="auto">
            <a:xfrm rot="-1764080">
              <a:off x="2388" y="4975"/>
              <a:ext cx="186" cy="84"/>
              <a:chOff x="760" y="1263"/>
              <a:chExt cx="206" cy="114"/>
            </a:xfrm>
          </p:grpSpPr>
          <p:sp>
            <p:nvSpPr>
              <p:cNvPr id="361" name="Line 164"/>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2" name="Line 165"/>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3" name="Line 166"/>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4" name="Line 167"/>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5" name="Line 168"/>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3" name="Group 169"/>
            <p:cNvGrpSpPr>
              <a:grpSpLocks/>
            </p:cNvGrpSpPr>
            <p:nvPr/>
          </p:nvGrpSpPr>
          <p:grpSpPr bwMode="auto">
            <a:xfrm rot="-1764080">
              <a:off x="2638" y="4835"/>
              <a:ext cx="186" cy="84"/>
              <a:chOff x="760" y="1263"/>
              <a:chExt cx="206" cy="114"/>
            </a:xfrm>
          </p:grpSpPr>
          <p:sp>
            <p:nvSpPr>
              <p:cNvPr id="356" name="Line 170"/>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7" name="Line 171"/>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8" name="Line 172"/>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9" name="Line 173"/>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0" name="Line 174"/>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4" name="Group 175"/>
            <p:cNvGrpSpPr>
              <a:grpSpLocks/>
            </p:cNvGrpSpPr>
            <p:nvPr/>
          </p:nvGrpSpPr>
          <p:grpSpPr bwMode="auto">
            <a:xfrm rot="-1764080">
              <a:off x="2887" y="4694"/>
              <a:ext cx="186" cy="84"/>
              <a:chOff x="760" y="1263"/>
              <a:chExt cx="206" cy="114"/>
            </a:xfrm>
          </p:grpSpPr>
          <p:sp>
            <p:nvSpPr>
              <p:cNvPr id="351" name="Line 176"/>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2" name="Line 177"/>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3" name="Line 178"/>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4" name="Line 179"/>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5" name="Line 180"/>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5" name="Group 181"/>
            <p:cNvGrpSpPr>
              <a:grpSpLocks/>
            </p:cNvGrpSpPr>
            <p:nvPr/>
          </p:nvGrpSpPr>
          <p:grpSpPr bwMode="auto">
            <a:xfrm rot="-1764080">
              <a:off x="3137" y="4553"/>
              <a:ext cx="186" cy="84"/>
              <a:chOff x="760" y="1263"/>
              <a:chExt cx="206" cy="114"/>
            </a:xfrm>
          </p:grpSpPr>
          <p:sp>
            <p:nvSpPr>
              <p:cNvPr id="346" name="Line 18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7" name="Line 18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8" name="Line 18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9" name="Line 18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0" name="Line 18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6" name="Group 187"/>
            <p:cNvGrpSpPr>
              <a:grpSpLocks/>
            </p:cNvGrpSpPr>
            <p:nvPr/>
          </p:nvGrpSpPr>
          <p:grpSpPr bwMode="auto">
            <a:xfrm rot="-1764080">
              <a:off x="3391" y="4410"/>
              <a:ext cx="185" cy="84"/>
              <a:chOff x="760" y="1263"/>
              <a:chExt cx="206" cy="114"/>
            </a:xfrm>
          </p:grpSpPr>
          <p:sp>
            <p:nvSpPr>
              <p:cNvPr id="341" name="Line 188"/>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2" name="Line 189"/>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3" name="Line 190"/>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4" name="Line 191"/>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5" name="Line 192"/>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7" name="Group 193"/>
            <p:cNvGrpSpPr>
              <a:grpSpLocks/>
            </p:cNvGrpSpPr>
            <p:nvPr/>
          </p:nvGrpSpPr>
          <p:grpSpPr bwMode="auto">
            <a:xfrm rot="-1764080">
              <a:off x="3644" y="4268"/>
              <a:ext cx="186" cy="84"/>
              <a:chOff x="760" y="1263"/>
              <a:chExt cx="206" cy="114"/>
            </a:xfrm>
          </p:grpSpPr>
          <p:sp>
            <p:nvSpPr>
              <p:cNvPr id="336" name="Line 194"/>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7" name="Line 195"/>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8" name="Line 196"/>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9" name="Line 197"/>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0" name="Line 198"/>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8" name="Group 199"/>
            <p:cNvGrpSpPr>
              <a:grpSpLocks/>
            </p:cNvGrpSpPr>
            <p:nvPr/>
          </p:nvGrpSpPr>
          <p:grpSpPr bwMode="auto">
            <a:xfrm rot="-1764080">
              <a:off x="3895" y="4126"/>
              <a:ext cx="186" cy="84"/>
              <a:chOff x="760" y="1263"/>
              <a:chExt cx="206" cy="114"/>
            </a:xfrm>
          </p:grpSpPr>
          <p:sp>
            <p:nvSpPr>
              <p:cNvPr id="331" name="Line 200"/>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2" name="Line 201"/>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3" name="Line 202"/>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4" name="Line 203"/>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5" name="Line 204"/>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19" name="Group 205"/>
            <p:cNvGrpSpPr>
              <a:grpSpLocks/>
            </p:cNvGrpSpPr>
            <p:nvPr/>
          </p:nvGrpSpPr>
          <p:grpSpPr bwMode="auto">
            <a:xfrm rot="-1764080">
              <a:off x="4149" y="3983"/>
              <a:ext cx="186" cy="84"/>
              <a:chOff x="760" y="1263"/>
              <a:chExt cx="206" cy="114"/>
            </a:xfrm>
          </p:grpSpPr>
          <p:sp>
            <p:nvSpPr>
              <p:cNvPr id="326" name="Line 206"/>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7" name="Line 207"/>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8" name="Line 208"/>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9" name="Line 209"/>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0" name="Line 210"/>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320" name="Group 211"/>
            <p:cNvGrpSpPr>
              <a:grpSpLocks/>
            </p:cNvGrpSpPr>
            <p:nvPr/>
          </p:nvGrpSpPr>
          <p:grpSpPr bwMode="auto">
            <a:xfrm rot="-1764080">
              <a:off x="4389" y="3848"/>
              <a:ext cx="186" cy="84"/>
              <a:chOff x="760" y="1263"/>
              <a:chExt cx="206" cy="114"/>
            </a:xfrm>
          </p:grpSpPr>
          <p:sp>
            <p:nvSpPr>
              <p:cNvPr id="321" name="Line 21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2" name="Line 21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3" name="Line 21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4" name="Line 21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5" name="Line 21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sp>
        <p:nvSpPr>
          <p:cNvPr id="420" name="Text Box 226"/>
          <p:cNvSpPr txBox="1">
            <a:spLocks noChangeArrowheads="1"/>
          </p:cNvSpPr>
          <p:nvPr/>
        </p:nvSpPr>
        <p:spPr bwMode="auto">
          <a:xfrm rot="1890388" flipH="1">
            <a:off x="3824813" y="963825"/>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en-US" sz="5400" b="1" dirty="0">
                <a:solidFill>
                  <a:srgbClr val="0066FF"/>
                </a:solidFill>
                <a:latin typeface="Times New Roman" panose="02020603050405020304" pitchFamily="18" charset="0"/>
                <a:cs typeface="Times New Roman" panose="02020603050405020304" pitchFamily="18" charset="0"/>
                <a:sym typeface="Wingdings" charset="0"/>
              </a:rPr>
              <a:t></a:t>
            </a:r>
          </a:p>
        </p:txBody>
      </p:sp>
      <p:grpSp>
        <p:nvGrpSpPr>
          <p:cNvPr id="510" name="Group 129"/>
          <p:cNvGrpSpPr>
            <a:grpSpLocks/>
          </p:cNvGrpSpPr>
          <p:nvPr/>
        </p:nvGrpSpPr>
        <p:grpSpPr bwMode="auto">
          <a:xfrm rot="1749894">
            <a:off x="8643452" y="372449"/>
            <a:ext cx="7634316" cy="3969295"/>
            <a:chOff x="1740" y="3848"/>
            <a:chExt cx="3152" cy="1669"/>
          </a:xfrm>
        </p:grpSpPr>
        <p:sp>
          <p:nvSpPr>
            <p:cNvPr id="511" name="Rectangle 130"/>
            <p:cNvSpPr>
              <a:spLocks noChangeArrowheads="1"/>
            </p:cNvSpPr>
            <p:nvPr/>
          </p:nvSpPr>
          <p:spPr bwMode="auto">
            <a:xfrm rot="19835920">
              <a:off x="1740" y="4513"/>
              <a:ext cx="3152" cy="431"/>
            </a:xfrm>
            <a:prstGeom prst="rect">
              <a:avLst/>
            </a:prstGeom>
            <a:noFill/>
            <a:ln w="38100">
              <a:solidFill>
                <a:srgbClr val="00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vi-VN">
                <a:latin typeface="Times New Roman" panose="02020603050405020304" pitchFamily="18" charset="0"/>
                <a:cs typeface="Times New Roman" panose="02020603050405020304" pitchFamily="18" charset="0"/>
              </a:endParaRPr>
            </a:p>
          </p:txBody>
        </p:sp>
        <p:sp>
          <p:nvSpPr>
            <p:cNvPr id="512" name="Line 131"/>
            <p:cNvSpPr>
              <a:spLocks noChangeShapeType="1"/>
            </p:cNvSpPr>
            <p:nvPr/>
          </p:nvSpPr>
          <p:spPr bwMode="auto">
            <a:xfrm rot="-1764080">
              <a:off x="2134" y="517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13" name="Line 132"/>
            <p:cNvSpPr>
              <a:spLocks noChangeShapeType="1"/>
            </p:cNvSpPr>
            <p:nvPr/>
          </p:nvSpPr>
          <p:spPr bwMode="auto">
            <a:xfrm rot="-1764080">
              <a:off x="2374" y="503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14" name="Line 133"/>
            <p:cNvSpPr>
              <a:spLocks noChangeShapeType="1"/>
            </p:cNvSpPr>
            <p:nvPr/>
          </p:nvSpPr>
          <p:spPr bwMode="auto">
            <a:xfrm rot="-1764080">
              <a:off x="2623" y="4891"/>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15" name="Line 134"/>
            <p:cNvSpPr>
              <a:spLocks noChangeShapeType="1"/>
            </p:cNvSpPr>
            <p:nvPr/>
          </p:nvSpPr>
          <p:spPr bwMode="auto">
            <a:xfrm rot="-1764080">
              <a:off x="2873" y="4750"/>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16" name="Line 135"/>
            <p:cNvSpPr>
              <a:spLocks noChangeShapeType="1"/>
            </p:cNvSpPr>
            <p:nvPr/>
          </p:nvSpPr>
          <p:spPr bwMode="auto">
            <a:xfrm rot="-1764080">
              <a:off x="3126" y="4613"/>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17" name="Line 136"/>
            <p:cNvSpPr>
              <a:spLocks noChangeShapeType="1"/>
            </p:cNvSpPr>
            <p:nvPr/>
          </p:nvSpPr>
          <p:spPr bwMode="auto">
            <a:xfrm rot="-1764080">
              <a:off x="3376" y="446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18" name="Line 137"/>
            <p:cNvSpPr>
              <a:spLocks noChangeShapeType="1"/>
            </p:cNvSpPr>
            <p:nvPr/>
          </p:nvSpPr>
          <p:spPr bwMode="auto">
            <a:xfrm rot="-1764080">
              <a:off x="3634" y="4332"/>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19" name="Line 138"/>
            <p:cNvSpPr>
              <a:spLocks noChangeShapeType="1"/>
            </p:cNvSpPr>
            <p:nvPr/>
          </p:nvSpPr>
          <p:spPr bwMode="auto">
            <a:xfrm rot="-1764080">
              <a:off x="3883" y="4187"/>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20" name="Line 139"/>
            <p:cNvSpPr>
              <a:spLocks noChangeShapeType="1"/>
            </p:cNvSpPr>
            <p:nvPr/>
          </p:nvSpPr>
          <p:spPr bwMode="auto">
            <a:xfrm rot="-1764080">
              <a:off x="4134" y="4049"/>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21" name="Line 140"/>
            <p:cNvSpPr>
              <a:spLocks noChangeShapeType="1"/>
            </p:cNvSpPr>
            <p:nvPr/>
          </p:nvSpPr>
          <p:spPr bwMode="auto">
            <a:xfrm rot="-1764080">
              <a:off x="4382" y="3906"/>
              <a:ext cx="0" cy="166"/>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22" name="Text Box 141">
              <a:extLst>
                <a:ext uri="{FF2B5EF4-FFF2-40B4-BE49-F238E27FC236}">
                  <a16:creationId xmlns:a16="http://schemas.microsoft.com/office/drawing/2014/main" id="{9D70623E-F4B0-9540-BC02-C00938E3620B}"/>
                </a:ext>
              </a:extLst>
            </p:cNvPr>
            <p:cNvSpPr txBox="1">
              <a:spLocks noChangeArrowheads="1"/>
            </p:cNvSpPr>
            <p:nvPr/>
          </p:nvSpPr>
          <p:spPr bwMode="auto">
            <a:xfrm rot="19835920">
              <a:off x="4119" y="4196"/>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p>
          </p:txBody>
        </p:sp>
        <p:sp>
          <p:nvSpPr>
            <p:cNvPr id="523" name="Text Box 142">
              <a:extLst>
                <a:ext uri="{FF2B5EF4-FFF2-40B4-BE49-F238E27FC236}">
                  <a16:creationId xmlns:a16="http://schemas.microsoft.com/office/drawing/2014/main" id="{649A35D1-DC7B-DA44-9D25-D13CF3759511}"/>
                </a:ext>
              </a:extLst>
            </p:cNvPr>
            <p:cNvSpPr txBox="1">
              <a:spLocks noChangeArrowheads="1"/>
            </p:cNvSpPr>
            <p:nvPr/>
          </p:nvSpPr>
          <p:spPr bwMode="auto">
            <a:xfrm rot="19835920">
              <a:off x="2112" y="5349"/>
              <a:ext cx="194"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p>
          </p:txBody>
        </p:sp>
        <p:sp>
          <p:nvSpPr>
            <p:cNvPr id="524" name="Text Box 143">
              <a:extLst>
                <a:ext uri="{FF2B5EF4-FFF2-40B4-BE49-F238E27FC236}">
                  <a16:creationId xmlns:a16="http://schemas.microsoft.com/office/drawing/2014/main" id="{010F8841-F74C-504A-B35A-0DFE9642A49A}"/>
                </a:ext>
              </a:extLst>
            </p:cNvPr>
            <p:cNvSpPr txBox="1">
              <a:spLocks noChangeArrowheads="1"/>
            </p:cNvSpPr>
            <p:nvPr/>
          </p:nvSpPr>
          <p:spPr bwMode="auto">
            <a:xfrm rot="19835920">
              <a:off x="2351" y="5199"/>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p>
          </p:txBody>
        </p:sp>
        <p:sp>
          <p:nvSpPr>
            <p:cNvPr id="525" name="Text Box 144">
              <a:extLst>
                <a:ext uri="{FF2B5EF4-FFF2-40B4-BE49-F238E27FC236}">
                  <a16:creationId xmlns:a16="http://schemas.microsoft.com/office/drawing/2014/main" id="{598E16DF-6F69-F44A-B8A5-B1B08AE4710E}"/>
                </a:ext>
              </a:extLst>
            </p:cNvPr>
            <p:cNvSpPr txBox="1">
              <a:spLocks noChangeArrowheads="1"/>
            </p:cNvSpPr>
            <p:nvPr/>
          </p:nvSpPr>
          <p:spPr bwMode="auto">
            <a:xfrm rot="19835920">
              <a:off x="2603" y="5051"/>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p>
          </p:txBody>
        </p:sp>
        <p:sp>
          <p:nvSpPr>
            <p:cNvPr id="526" name="Text Box 145">
              <a:extLst>
                <a:ext uri="{FF2B5EF4-FFF2-40B4-BE49-F238E27FC236}">
                  <a16:creationId xmlns:a16="http://schemas.microsoft.com/office/drawing/2014/main" id="{A18B2B26-A87A-3A4A-85A9-F33C8386700B}"/>
                </a:ext>
              </a:extLst>
            </p:cNvPr>
            <p:cNvSpPr txBox="1">
              <a:spLocks noChangeArrowheads="1"/>
            </p:cNvSpPr>
            <p:nvPr/>
          </p:nvSpPr>
          <p:spPr bwMode="auto">
            <a:xfrm rot="19835920">
              <a:off x="2855" y="4921"/>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p>
          </p:txBody>
        </p:sp>
        <p:sp>
          <p:nvSpPr>
            <p:cNvPr id="527" name="Text Box 146">
              <a:extLst>
                <a:ext uri="{FF2B5EF4-FFF2-40B4-BE49-F238E27FC236}">
                  <a16:creationId xmlns:a16="http://schemas.microsoft.com/office/drawing/2014/main" id="{998A8E05-7B44-2D4A-92BC-7181CA6A42ED}"/>
                </a:ext>
              </a:extLst>
            </p:cNvPr>
            <p:cNvSpPr txBox="1">
              <a:spLocks noChangeArrowheads="1"/>
            </p:cNvSpPr>
            <p:nvPr/>
          </p:nvSpPr>
          <p:spPr bwMode="auto">
            <a:xfrm rot="19835920">
              <a:off x="3117" y="4769"/>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p>
          </p:txBody>
        </p:sp>
        <p:sp>
          <p:nvSpPr>
            <p:cNvPr id="528" name="Text Box 147">
              <a:extLst>
                <a:ext uri="{FF2B5EF4-FFF2-40B4-BE49-F238E27FC236}">
                  <a16:creationId xmlns:a16="http://schemas.microsoft.com/office/drawing/2014/main" id="{5241B98A-0BC2-1644-AF9F-5B492297671C}"/>
                </a:ext>
              </a:extLst>
            </p:cNvPr>
            <p:cNvSpPr txBox="1">
              <a:spLocks noChangeArrowheads="1"/>
            </p:cNvSpPr>
            <p:nvPr/>
          </p:nvSpPr>
          <p:spPr bwMode="auto">
            <a:xfrm rot="19835920">
              <a:off x="3352" y="4628"/>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p>
          </p:txBody>
        </p:sp>
        <p:sp>
          <p:nvSpPr>
            <p:cNvPr id="529" name="Text Box 148">
              <a:extLst>
                <a:ext uri="{FF2B5EF4-FFF2-40B4-BE49-F238E27FC236}">
                  <a16:creationId xmlns:a16="http://schemas.microsoft.com/office/drawing/2014/main" id="{A4FE1213-38B0-5747-81C0-BCC2EFAA7F44}"/>
                </a:ext>
              </a:extLst>
            </p:cNvPr>
            <p:cNvSpPr txBox="1">
              <a:spLocks noChangeArrowheads="1"/>
            </p:cNvSpPr>
            <p:nvPr/>
          </p:nvSpPr>
          <p:spPr bwMode="auto">
            <a:xfrm rot="19835920">
              <a:off x="3605" y="4489"/>
              <a:ext cx="245"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dirty="0">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p>
          </p:txBody>
        </p:sp>
        <p:sp>
          <p:nvSpPr>
            <p:cNvPr id="530" name="Text Box 149">
              <a:extLst>
                <a:ext uri="{FF2B5EF4-FFF2-40B4-BE49-F238E27FC236}">
                  <a16:creationId xmlns:a16="http://schemas.microsoft.com/office/drawing/2014/main" id="{8AF07B53-AE2D-BE40-A0D9-041AA30F673F}"/>
                </a:ext>
              </a:extLst>
            </p:cNvPr>
            <p:cNvSpPr txBox="1">
              <a:spLocks noChangeArrowheads="1"/>
            </p:cNvSpPr>
            <p:nvPr/>
          </p:nvSpPr>
          <p:spPr bwMode="auto">
            <a:xfrm rot="19835920">
              <a:off x="3866" y="4333"/>
              <a:ext cx="246"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p>
          </p:txBody>
        </p:sp>
        <p:sp>
          <p:nvSpPr>
            <p:cNvPr id="531" name="Text Box 150">
              <a:extLst>
                <a:ext uri="{FF2B5EF4-FFF2-40B4-BE49-F238E27FC236}">
                  <a16:creationId xmlns:a16="http://schemas.microsoft.com/office/drawing/2014/main" id="{3DBDB4C3-3925-BA40-9013-A75836C56565}"/>
                </a:ext>
              </a:extLst>
            </p:cNvPr>
            <p:cNvSpPr txBox="1">
              <a:spLocks noChangeArrowheads="1"/>
            </p:cNvSpPr>
            <p:nvPr/>
          </p:nvSpPr>
          <p:spPr bwMode="auto">
            <a:xfrm rot="19835920">
              <a:off x="4319" y="4076"/>
              <a:ext cx="368" cy="168"/>
            </a:xfrm>
            <a:prstGeom prst="rect">
              <a:avLst/>
            </a:prstGeom>
            <a:noFill/>
            <a:ln w="9525">
              <a:solidFill>
                <a:schemeClr val="bg1"/>
              </a:solid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p>
          </p:txBody>
        </p:sp>
        <p:grpSp>
          <p:nvGrpSpPr>
            <p:cNvPr id="532" name="Group 151"/>
            <p:cNvGrpSpPr>
              <a:grpSpLocks/>
            </p:cNvGrpSpPr>
            <p:nvPr/>
          </p:nvGrpSpPr>
          <p:grpSpPr bwMode="auto">
            <a:xfrm rot="-1764080">
              <a:off x="1897" y="5252"/>
              <a:ext cx="186" cy="84"/>
              <a:chOff x="760" y="1263"/>
              <a:chExt cx="206" cy="114"/>
            </a:xfrm>
          </p:grpSpPr>
          <p:sp>
            <p:nvSpPr>
              <p:cNvPr id="593" name="Line 15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94" name="Line 15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95" name="Line 15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96" name="Line 15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97" name="Line 15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33" name="Group 157"/>
            <p:cNvGrpSpPr>
              <a:grpSpLocks/>
            </p:cNvGrpSpPr>
            <p:nvPr/>
          </p:nvGrpSpPr>
          <p:grpSpPr bwMode="auto">
            <a:xfrm rot="-1764080">
              <a:off x="2139" y="5116"/>
              <a:ext cx="186" cy="84"/>
              <a:chOff x="760" y="1263"/>
              <a:chExt cx="206" cy="114"/>
            </a:xfrm>
          </p:grpSpPr>
          <p:sp>
            <p:nvSpPr>
              <p:cNvPr id="588" name="Line 158"/>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9" name="Line 159"/>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90" name="Line 160"/>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91" name="Line 161"/>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92" name="Line 162"/>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34" name="Group 163"/>
            <p:cNvGrpSpPr>
              <a:grpSpLocks/>
            </p:cNvGrpSpPr>
            <p:nvPr/>
          </p:nvGrpSpPr>
          <p:grpSpPr bwMode="auto">
            <a:xfrm rot="-1764080">
              <a:off x="2388" y="4975"/>
              <a:ext cx="186" cy="84"/>
              <a:chOff x="760" y="1263"/>
              <a:chExt cx="206" cy="114"/>
            </a:xfrm>
          </p:grpSpPr>
          <p:sp>
            <p:nvSpPr>
              <p:cNvPr id="583" name="Line 164"/>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4" name="Line 165"/>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5" name="Line 166"/>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6" name="Line 167"/>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7" name="Line 168"/>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35" name="Group 169"/>
            <p:cNvGrpSpPr>
              <a:grpSpLocks/>
            </p:cNvGrpSpPr>
            <p:nvPr/>
          </p:nvGrpSpPr>
          <p:grpSpPr bwMode="auto">
            <a:xfrm rot="-1764080">
              <a:off x="2638" y="4835"/>
              <a:ext cx="186" cy="84"/>
              <a:chOff x="760" y="1263"/>
              <a:chExt cx="206" cy="114"/>
            </a:xfrm>
          </p:grpSpPr>
          <p:sp>
            <p:nvSpPr>
              <p:cNvPr id="578" name="Line 170"/>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9" name="Line 171"/>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0" name="Line 172"/>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1" name="Line 173"/>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82" name="Line 174"/>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36" name="Group 175"/>
            <p:cNvGrpSpPr>
              <a:grpSpLocks/>
            </p:cNvGrpSpPr>
            <p:nvPr/>
          </p:nvGrpSpPr>
          <p:grpSpPr bwMode="auto">
            <a:xfrm rot="-1764080">
              <a:off x="2887" y="4694"/>
              <a:ext cx="186" cy="84"/>
              <a:chOff x="760" y="1263"/>
              <a:chExt cx="206" cy="114"/>
            </a:xfrm>
          </p:grpSpPr>
          <p:sp>
            <p:nvSpPr>
              <p:cNvPr id="573" name="Line 176"/>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4" name="Line 177"/>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5" name="Line 178"/>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6" name="Line 179"/>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7" name="Line 180"/>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37" name="Group 181"/>
            <p:cNvGrpSpPr>
              <a:grpSpLocks/>
            </p:cNvGrpSpPr>
            <p:nvPr/>
          </p:nvGrpSpPr>
          <p:grpSpPr bwMode="auto">
            <a:xfrm rot="-1764080">
              <a:off x="3137" y="4553"/>
              <a:ext cx="186" cy="84"/>
              <a:chOff x="760" y="1263"/>
              <a:chExt cx="206" cy="114"/>
            </a:xfrm>
          </p:grpSpPr>
          <p:sp>
            <p:nvSpPr>
              <p:cNvPr id="568" name="Line 18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9" name="Line 18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0" name="Line 18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1" name="Line 18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72" name="Line 18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38" name="Group 187"/>
            <p:cNvGrpSpPr>
              <a:grpSpLocks/>
            </p:cNvGrpSpPr>
            <p:nvPr/>
          </p:nvGrpSpPr>
          <p:grpSpPr bwMode="auto">
            <a:xfrm rot="-1764080">
              <a:off x="3391" y="4410"/>
              <a:ext cx="185" cy="84"/>
              <a:chOff x="760" y="1263"/>
              <a:chExt cx="206" cy="114"/>
            </a:xfrm>
          </p:grpSpPr>
          <p:sp>
            <p:nvSpPr>
              <p:cNvPr id="563" name="Line 188"/>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4" name="Line 189"/>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5" name="Line 190"/>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6" name="Line 191"/>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7" name="Line 192"/>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39" name="Group 193"/>
            <p:cNvGrpSpPr>
              <a:grpSpLocks/>
            </p:cNvGrpSpPr>
            <p:nvPr/>
          </p:nvGrpSpPr>
          <p:grpSpPr bwMode="auto">
            <a:xfrm rot="-1764080">
              <a:off x="3644" y="4268"/>
              <a:ext cx="186" cy="84"/>
              <a:chOff x="760" y="1263"/>
              <a:chExt cx="206" cy="114"/>
            </a:xfrm>
          </p:grpSpPr>
          <p:sp>
            <p:nvSpPr>
              <p:cNvPr id="558" name="Line 194"/>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9" name="Line 195"/>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0" name="Line 196"/>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1" name="Line 197"/>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62" name="Line 198"/>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40" name="Group 199"/>
            <p:cNvGrpSpPr>
              <a:grpSpLocks/>
            </p:cNvGrpSpPr>
            <p:nvPr/>
          </p:nvGrpSpPr>
          <p:grpSpPr bwMode="auto">
            <a:xfrm rot="-1764080">
              <a:off x="3895" y="4126"/>
              <a:ext cx="186" cy="84"/>
              <a:chOff x="760" y="1263"/>
              <a:chExt cx="206" cy="114"/>
            </a:xfrm>
          </p:grpSpPr>
          <p:sp>
            <p:nvSpPr>
              <p:cNvPr id="553" name="Line 200"/>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4" name="Line 201"/>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5" name="Line 202"/>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6" name="Line 203"/>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7" name="Line 204"/>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41" name="Group 205"/>
            <p:cNvGrpSpPr>
              <a:grpSpLocks/>
            </p:cNvGrpSpPr>
            <p:nvPr/>
          </p:nvGrpSpPr>
          <p:grpSpPr bwMode="auto">
            <a:xfrm rot="-1764080">
              <a:off x="4149" y="3983"/>
              <a:ext cx="186" cy="84"/>
              <a:chOff x="760" y="1263"/>
              <a:chExt cx="206" cy="114"/>
            </a:xfrm>
          </p:grpSpPr>
          <p:sp>
            <p:nvSpPr>
              <p:cNvPr id="548" name="Line 206"/>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49" name="Line 207"/>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0" name="Line 208"/>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1" name="Line 209"/>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52" name="Line 210"/>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nvGrpSpPr>
            <p:cNvPr id="542" name="Group 211"/>
            <p:cNvGrpSpPr>
              <a:grpSpLocks/>
            </p:cNvGrpSpPr>
            <p:nvPr/>
          </p:nvGrpSpPr>
          <p:grpSpPr bwMode="auto">
            <a:xfrm rot="-1764080">
              <a:off x="4389" y="3848"/>
              <a:ext cx="186" cy="84"/>
              <a:chOff x="760" y="1263"/>
              <a:chExt cx="206" cy="114"/>
            </a:xfrm>
          </p:grpSpPr>
          <p:sp>
            <p:nvSpPr>
              <p:cNvPr id="543" name="Line 212"/>
              <p:cNvSpPr>
                <a:spLocks noChangeShapeType="1"/>
              </p:cNvSpPr>
              <p:nvPr/>
            </p:nvSpPr>
            <p:spPr bwMode="auto">
              <a:xfrm>
                <a:off x="760"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44" name="Line 213"/>
              <p:cNvSpPr>
                <a:spLocks noChangeShapeType="1"/>
              </p:cNvSpPr>
              <p:nvPr/>
            </p:nvSpPr>
            <p:spPr bwMode="auto">
              <a:xfrm>
                <a:off x="811"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45" name="Line 214"/>
              <p:cNvSpPr>
                <a:spLocks noChangeShapeType="1"/>
              </p:cNvSpPr>
              <p:nvPr/>
            </p:nvSpPr>
            <p:spPr bwMode="auto">
              <a:xfrm>
                <a:off x="863"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46" name="Line 215"/>
              <p:cNvSpPr>
                <a:spLocks noChangeShapeType="1"/>
              </p:cNvSpPr>
              <p:nvPr/>
            </p:nvSpPr>
            <p:spPr bwMode="auto">
              <a:xfrm>
                <a:off x="914"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47" name="Line 216"/>
              <p:cNvSpPr>
                <a:spLocks noChangeShapeType="1"/>
              </p:cNvSpPr>
              <p:nvPr/>
            </p:nvSpPr>
            <p:spPr bwMode="auto">
              <a:xfrm>
                <a:off x="966" y="1263"/>
                <a:ext cx="0" cy="114"/>
              </a:xfrm>
              <a:prstGeom prst="line">
                <a:avLst/>
              </a:prstGeom>
              <a:noFill/>
              <a:ln w="1905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grpSp>
      <p:grpSp>
        <p:nvGrpSpPr>
          <p:cNvPr id="600" name="Group 28"/>
          <p:cNvGrpSpPr>
            <a:grpSpLocks noChangeAspect="1"/>
          </p:cNvGrpSpPr>
          <p:nvPr/>
        </p:nvGrpSpPr>
        <p:grpSpPr bwMode="auto">
          <a:xfrm rot="21587783">
            <a:off x="8355363" y="1725954"/>
            <a:ext cx="3921097" cy="4505719"/>
            <a:chOff x="336" y="1296"/>
            <a:chExt cx="1122" cy="1482"/>
          </a:xfrm>
        </p:grpSpPr>
        <p:sp>
          <p:nvSpPr>
            <p:cNvPr id="601" name="AutoShape 27"/>
            <p:cNvSpPr>
              <a:spLocks noChangeAspect="1" noChangeArrowheads="1" noTextEdit="1"/>
            </p:cNvSpPr>
            <p:nvPr/>
          </p:nvSpPr>
          <p:spPr bwMode="auto">
            <a:xfrm>
              <a:off x="336" y="1296"/>
              <a:ext cx="1122"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800"/>
            </a:p>
          </p:txBody>
        </p:sp>
        <p:sp>
          <p:nvSpPr>
            <p:cNvPr id="602" name="Freeform 29"/>
            <p:cNvSpPr>
              <a:spLocks/>
            </p:cNvSpPr>
            <p:nvPr/>
          </p:nvSpPr>
          <p:spPr bwMode="auto">
            <a:xfrm>
              <a:off x="1110" y="2016"/>
              <a:ext cx="60" cy="60"/>
            </a:xfrm>
            <a:custGeom>
              <a:avLst/>
              <a:gdLst>
                <a:gd name="T0" fmla="*/ 24 w 60"/>
                <a:gd name="T1" fmla="*/ 0 h 60"/>
                <a:gd name="T2" fmla="*/ 60 w 60"/>
                <a:gd name="T3" fmla="*/ 6 h 60"/>
                <a:gd name="T4" fmla="*/ 30 w 60"/>
                <a:gd name="T5" fmla="*/ 60 h 60"/>
                <a:gd name="T6" fmla="*/ 0 w 60"/>
                <a:gd name="T7" fmla="*/ 60 h 60"/>
                <a:gd name="T8" fmla="*/ 24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24" y="0"/>
                  </a:moveTo>
                  <a:lnTo>
                    <a:pt x="60" y="6"/>
                  </a:lnTo>
                  <a:lnTo>
                    <a:pt x="30" y="60"/>
                  </a:lnTo>
                  <a:lnTo>
                    <a:pt x="0" y="60"/>
                  </a:lnTo>
                  <a:lnTo>
                    <a:pt x="24" y="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03" name="Freeform 30"/>
            <p:cNvSpPr>
              <a:spLocks/>
            </p:cNvSpPr>
            <p:nvPr/>
          </p:nvSpPr>
          <p:spPr bwMode="auto">
            <a:xfrm>
              <a:off x="1110" y="2016"/>
              <a:ext cx="60" cy="60"/>
            </a:xfrm>
            <a:custGeom>
              <a:avLst/>
              <a:gdLst>
                <a:gd name="T0" fmla="*/ 0 w 60"/>
                <a:gd name="T1" fmla="*/ 60 h 60"/>
                <a:gd name="T2" fmla="*/ 24 w 60"/>
                <a:gd name="T3" fmla="*/ 0 h 60"/>
                <a:gd name="T4" fmla="*/ 60 w 60"/>
                <a:gd name="T5" fmla="*/ 6 h 60"/>
                <a:gd name="T6" fmla="*/ 30 w 60"/>
                <a:gd name="T7" fmla="*/ 60 h 60"/>
                <a:gd name="T8" fmla="*/ 0 w 60"/>
                <a:gd name="T9" fmla="*/ 6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0" y="60"/>
                  </a:moveTo>
                  <a:lnTo>
                    <a:pt x="24" y="0"/>
                  </a:lnTo>
                  <a:lnTo>
                    <a:pt x="60" y="6"/>
                  </a:lnTo>
                  <a:lnTo>
                    <a:pt x="30" y="60"/>
                  </a:lnTo>
                  <a:lnTo>
                    <a:pt x="0" y="60"/>
                  </a:lnTo>
                  <a:close/>
                </a:path>
              </a:pathLst>
            </a:custGeom>
            <a:solidFill>
              <a:srgbClr val="000000"/>
            </a:solidFill>
            <a:ln w="0">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04" name="Rectangle 31"/>
            <p:cNvSpPr>
              <a:spLocks noChangeArrowheads="1"/>
            </p:cNvSpPr>
            <p:nvPr/>
          </p:nvSpPr>
          <p:spPr bwMode="auto">
            <a:xfrm>
              <a:off x="870" y="2556"/>
              <a:ext cx="60" cy="150"/>
            </a:xfrm>
            <a:prstGeom prst="rect">
              <a:avLst/>
            </a:prstGeom>
            <a:solidFill>
              <a:srgbClr val="800000"/>
            </a:solidFill>
            <a:ln w="0">
              <a:solidFill>
                <a:srgbClr val="8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800">
                <a:latin typeface="Times New Roman" panose="02020603050405020304" pitchFamily="18" charset="0"/>
              </a:endParaRPr>
            </a:p>
          </p:txBody>
        </p:sp>
        <p:sp>
          <p:nvSpPr>
            <p:cNvPr id="605" name="Freeform 32"/>
            <p:cNvSpPr>
              <a:spLocks/>
            </p:cNvSpPr>
            <p:nvPr/>
          </p:nvSpPr>
          <p:spPr bwMode="auto">
            <a:xfrm>
              <a:off x="828" y="2334"/>
              <a:ext cx="138" cy="222"/>
            </a:xfrm>
            <a:custGeom>
              <a:avLst/>
              <a:gdLst>
                <a:gd name="T0" fmla="*/ 0 w 138"/>
                <a:gd name="T1" fmla="*/ 90 h 222"/>
                <a:gd name="T2" fmla="*/ 72 w 138"/>
                <a:gd name="T3" fmla="*/ 0 h 222"/>
                <a:gd name="T4" fmla="*/ 138 w 138"/>
                <a:gd name="T5" fmla="*/ 90 h 222"/>
                <a:gd name="T6" fmla="*/ 138 w 138"/>
                <a:gd name="T7" fmla="*/ 222 h 222"/>
                <a:gd name="T8" fmla="*/ 0 w 138"/>
                <a:gd name="T9" fmla="*/ 222 h 222"/>
                <a:gd name="T10" fmla="*/ 0 w 138"/>
                <a:gd name="T11" fmla="*/ 90 h 222"/>
                <a:gd name="T12" fmla="*/ 0 60000 65536"/>
                <a:gd name="T13" fmla="*/ 0 60000 65536"/>
                <a:gd name="T14" fmla="*/ 0 60000 65536"/>
                <a:gd name="T15" fmla="*/ 0 60000 65536"/>
                <a:gd name="T16" fmla="*/ 0 60000 65536"/>
                <a:gd name="T17" fmla="*/ 0 60000 65536"/>
                <a:gd name="T18" fmla="*/ 0 w 138"/>
                <a:gd name="T19" fmla="*/ 0 h 222"/>
                <a:gd name="T20" fmla="*/ 138 w 138"/>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38" h="222">
                  <a:moveTo>
                    <a:pt x="0" y="90"/>
                  </a:moveTo>
                  <a:lnTo>
                    <a:pt x="72" y="0"/>
                  </a:lnTo>
                  <a:lnTo>
                    <a:pt x="138" y="90"/>
                  </a:lnTo>
                  <a:lnTo>
                    <a:pt x="138" y="222"/>
                  </a:lnTo>
                  <a:lnTo>
                    <a:pt x="0" y="222"/>
                  </a:lnTo>
                  <a:lnTo>
                    <a:pt x="0" y="90"/>
                  </a:lnTo>
                  <a:close/>
                </a:path>
              </a:pathLst>
            </a:custGeom>
            <a:solidFill>
              <a:srgbClr val="C0C0C0"/>
            </a:solidFill>
            <a:ln w="0">
              <a:solidFill>
                <a:srgbClr val="C0C0C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06" name="Freeform 33"/>
            <p:cNvSpPr>
              <a:spLocks/>
            </p:cNvSpPr>
            <p:nvPr/>
          </p:nvSpPr>
          <p:spPr bwMode="auto">
            <a:xfrm>
              <a:off x="408" y="1368"/>
              <a:ext cx="84" cy="174"/>
            </a:xfrm>
            <a:custGeom>
              <a:avLst/>
              <a:gdLst>
                <a:gd name="T0" fmla="*/ 84 w 84"/>
                <a:gd name="T1" fmla="*/ 162 h 174"/>
                <a:gd name="T2" fmla="*/ 66 w 84"/>
                <a:gd name="T3" fmla="*/ 174 h 174"/>
                <a:gd name="T4" fmla="*/ 0 w 84"/>
                <a:gd name="T5" fmla="*/ 0 h 174"/>
                <a:gd name="T6" fmla="*/ 84 w 84"/>
                <a:gd name="T7" fmla="*/ 162 h 174"/>
                <a:gd name="T8" fmla="*/ 0 60000 65536"/>
                <a:gd name="T9" fmla="*/ 0 60000 65536"/>
                <a:gd name="T10" fmla="*/ 0 60000 65536"/>
                <a:gd name="T11" fmla="*/ 0 60000 65536"/>
                <a:gd name="T12" fmla="*/ 0 w 84"/>
                <a:gd name="T13" fmla="*/ 0 h 174"/>
                <a:gd name="T14" fmla="*/ 84 w 84"/>
                <a:gd name="T15" fmla="*/ 174 h 174"/>
              </a:gdLst>
              <a:ahLst/>
              <a:cxnLst>
                <a:cxn ang="T8">
                  <a:pos x="T0" y="T1"/>
                </a:cxn>
                <a:cxn ang="T9">
                  <a:pos x="T2" y="T3"/>
                </a:cxn>
                <a:cxn ang="T10">
                  <a:pos x="T4" y="T5"/>
                </a:cxn>
                <a:cxn ang="T11">
                  <a:pos x="T6" y="T7"/>
                </a:cxn>
              </a:cxnLst>
              <a:rect l="T12" t="T13" r="T14" b="T15"/>
              <a:pathLst>
                <a:path w="84" h="174">
                  <a:moveTo>
                    <a:pt x="84" y="162"/>
                  </a:moveTo>
                  <a:lnTo>
                    <a:pt x="66" y="174"/>
                  </a:lnTo>
                  <a:lnTo>
                    <a:pt x="0" y="0"/>
                  </a:lnTo>
                  <a:lnTo>
                    <a:pt x="84" y="162"/>
                  </a:lnTo>
                  <a:close/>
                </a:path>
              </a:pathLst>
            </a:custGeom>
            <a:solidFill>
              <a:srgbClr val="C0C0C0"/>
            </a:solidFill>
            <a:ln w="0">
              <a:solidFill>
                <a:schemeClr val="bg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07" name="Freeform 34"/>
            <p:cNvSpPr>
              <a:spLocks/>
            </p:cNvSpPr>
            <p:nvPr/>
          </p:nvSpPr>
          <p:spPr bwMode="auto">
            <a:xfrm>
              <a:off x="462" y="1524"/>
              <a:ext cx="438" cy="900"/>
            </a:xfrm>
            <a:custGeom>
              <a:avLst/>
              <a:gdLst>
                <a:gd name="T0" fmla="*/ 438 w 438"/>
                <a:gd name="T1" fmla="*/ 810 h 900"/>
                <a:gd name="T2" fmla="*/ 42 w 438"/>
                <a:gd name="T3" fmla="*/ 0 h 900"/>
                <a:gd name="T4" fmla="*/ 0 w 438"/>
                <a:gd name="T5" fmla="*/ 24 h 900"/>
                <a:gd name="T6" fmla="*/ 366 w 438"/>
                <a:gd name="T7" fmla="*/ 900 h 900"/>
                <a:gd name="T8" fmla="*/ 438 w 438"/>
                <a:gd name="T9" fmla="*/ 810 h 900"/>
                <a:gd name="T10" fmla="*/ 0 60000 65536"/>
                <a:gd name="T11" fmla="*/ 0 60000 65536"/>
                <a:gd name="T12" fmla="*/ 0 60000 65536"/>
                <a:gd name="T13" fmla="*/ 0 60000 65536"/>
                <a:gd name="T14" fmla="*/ 0 60000 65536"/>
                <a:gd name="T15" fmla="*/ 0 w 438"/>
                <a:gd name="T16" fmla="*/ 0 h 900"/>
                <a:gd name="T17" fmla="*/ 438 w 438"/>
                <a:gd name="T18" fmla="*/ 900 h 900"/>
              </a:gdLst>
              <a:ahLst/>
              <a:cxnLst>
                <a:cxn ang="T10">
                  <a:pos x="T0" y="T1"/>
                </a:cxn>
                <a:cxn ang="T11">
                  <a:pos x="T2" y="T3"/>
                </a:cxn>
                <a:cxn ang="T12">
                  <a:pos x="T4" y="T5"/>
                </a:cxn>
                <a:cxn ang="T13">
                  <a:pos x="T6" y="T7"/>
                </a:cxn>
                <a:cxn ang="T14">
                  <a:pos x="T8" y="T9"/>
                </a:cxn>
              </a:cxnLst>
              <a:rect l="T15" t="T16" r="T17" b="T18"/>
              <a:pathLst>
                <a:path w="438" h="900">
                  <a:moveTo>
                    <a:pt x="438" y="810"/>
                  </a:moveTo>
                  <a:lnTo>
                    <a:pt x="42" y="0"/>
                  </a:lnTo>
                  <a:lnTo>
                    <a:pt x="0" y="24"/>
                  </a:lnTo>
                  <a:lnTo>
                    <a:pt x="366" y="900"/>
                  </a:lnTo>
                  <a:lnTo>
                    <a:pt x="438" y="81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08" name="Freeform 35"/>
            <p:cNvSpPr>
              <a:spLocks/>
            </p:cNvSpPr>
            <p:nvPr/>
          </p:nvSpPr>
          <p:spPr bwMode="auto">
            <a:xfrm>
              <a:off x="900" y="1644"/>
              <a:ext cx="372" cy="780"/>
            </a:xfrm>
            <a:custGeom>
              <a:avLst/>
              <a:gdLst>
                <a:gd name="T0" fmla="*/ 0 w 372"/>
                <a:gd name="T1" fmla="*/ 690 h 780"/>
                <a:gd name="T2" fmla="*/ 66 w 372"/>
                <a:gd name="T3" fmla="*/ 780 h 780"/>
                <a:gd name="T4" fmla="*/ 372 w 372"/>
                <a:gd name="T5" fmla="*/ 30 h 780"/>
                <a:gd name="T6" fmla="*/ 318 w 372"/>
                <a:gd name="T7" fmla="*/ 0 h 780"/>
                <a:gd name="T8" fmla="*/ 0 w 372"/>
                <a:gd name="T9" fmla="*/ 690 h 780"/>
                <a:gd name="T10" fmla="*/ 0 60000 65536"/>
                <a:gd name="T11" fmla="*/ 0 60000 65536"/>
                <a:gd name="T12" fmla="*/ 0 60000 65536"/>
                <a:gd name="T13" fmla="*/ 0 60000 65536"/>
                <a:gd name="T14" fmla="*/ 0 60000 65536"/>
                <a:gd name="T15" fmla="*/ 0 w 372"/>
                <a:gd name="T16" fmla="*/ 0 h 780"/>
                <a:gd name="T17" fmla="*/ 372 w 372"/>
                <a:gd name="T18" fmla="*/ 780 h 780"/>
              </a:gdLst>
              <a:ahLst/>
              <a:cxnLst>
                <a:cxn ang="T10">
                  <a:pos x="T0" y="T1"/>
                </a:cxn>
                <a:cxn ang="T11">
                  <a:pos x="T2" y="T3"/>
                </a:cxn>
                <a:cxn ang="T12">
                  <a:pos x="T4" y="T5"/>
                </a:cxn>
                <a:cxn ang="T13">
                  <a:pos x="T6" y="T7"/>
                </a:cxn>
                <a:cxn ang="T14">
                  <a:pos x="T8" y="T9"/>
                </a:cxn>
              </a:cxnLst>
              <a:rect l="T15" t="T16" r="T17" b="T18"/>
              <a:pathLst>
                <a:path w="372" h="780">
                  <a:moveTo>
                    <a:pt x="0" y="690"/>
                  </a:moveTo>
                  <a:lnTo>
                    <a:pt x="66" y="780"/>
                  </a:lnTo>
                  <a:lnTo>
                    <a:pt x="372" y="30"/>
                  </a:lnTo>
                  <a:lnTo>
                    <a:pt x="318" y="0"/>
                  </a:lnTo>
                  <a:lnTo>
                    <a:pt x="0" y="690"/>
                  </a:lnTo>
                  <a:close/>
                </a:path>
              </a:pathLst>
            </a:custGeom>
            <a:solidFill>
              <a:srgbClr val="C0C0C0"/>
            </a:solidFill>
            <a:ln w="0">
              <a:solidFill>
                <a:srgbClr val="C0C0C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09" name="Freeform 36"/>
            <p:cNvSpPr>
              <a:spLocks/>
            </p:cNvSpPr>
            <p:nvPr/>
          </p:nvSpPr>
          <p:spPr bwMode="auto">
            <a:xfrm>
              <a:off x="900" y="1644"/>
              <a:ext cx="372" cy="780"/>
            </a:xfrm>
            <a:custGeom>
              <a:avLst/>
              <a:gdLst>
                <a:gd name="T0" fmla="*/ 66 w 372"/>
                <a:gd name="T1" fmla="*/ 780 h 780"/>
                <a:gd name="T2" fmla="*/ 318 w 372"/>
                <a:gd name="T3" fmla="*/ 0 h 780"/>
                <a:gd name="T4" fmla="*/ 372 w 372"/>
                <a:gd name="T5" fmla="*/ 30 h 780"/>
                <a:gd name="T6" fmla="*/ 0 w 372"/>
                <a:gd name="T7" fmla="*/ 690 h 780"/>
                <a:gd name="T8" fmla="*/ 66 w 372"/>
                <a:gd name="T9" fmla="*/ 780 h 780"/>
                <a:gd name="T10" fmla="*/ 0 60000 65536"/>
                <a:gd name="T11" fmla="*/ 0 60000 65536"/>
                <a:gd name="T12" fmla="*/ 0 60000 65536"/>
                <a:gd name="T13" fmla="*/ 0 60000 65536"/>
                <a:gd name="T14" fmla="*/ 0 60000 65536"/>
                <a:gd name="T15" fmla="*/ 0 w 372"/>
                <a:gd name="T16" fmla="*/ 0 h 780"/>
                <a:gd name="T17" fmla="*/ 372 w 372"/>
                <a:gd name="T18" fmla="*/ 780 h 780"/>
              </a:gdLst>
              <a:ahLst/>
              <a:cxnLst>
                <a:cxn ang="T10">
                  <a:pos x="T0" y="T1"/>
                </a:cxn>
                <a:cxn ang="T11">
                  <a:pos x="T2" y="T3"/>
                </a:cxn>
                <a:cxn ang="T12">
                  <a:pos x="T4" y="T5"/>
                </a:cxn>
                <a:cxn ang="T13">
                  <a:pos x="T6" y="T7"/>
                </a:cxn>
                <a:cxn ang="T14">
                  <a:pos x="T8" y="T9"/>
                </a:cxn>
              </a:cxnLst>
              <a:rect l="T15" t="T16" r="T17" b="T18"/>
              <a:pathLst>
                <a:path w="372" h="780">
                  <a:moveTo>
                    <a:pt x="66" y="780"/>
                  </a:moveTo>
                  <a:lnTo>
                    <a:pt x="318" y="0"/>
                  </a:lnTo>
                  <a:lnTo>
                    <a:pt x="372" y="30"/>
                  </a:lnTo>
                  <a:lnTo>
                    <a:pt x="0" y="690"/>
                  </a:lnTo>
                  <a:lnTo>
                    <a:pt x="66" y="78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10" name="Freeform 37"/>
            <p:cNvSpPr>
              <a:spLocks/>
            </p:cNvSpPr>
            <p:nvPr/>
          </p:nvSpPr>
          <p:spPr bwMode="auto">
            <a:xfrm>
              <a:off x="900" y="1644"/>
              <a:ext cx="372" cy="780"/>
            </a:xfrm>
            <a:custGeom>
              <a:avLst/>
              <a:gdLst>
                <a:gd name="T0" fmla="*/ 318 w 372"/>
                <a:gd name="T1" fmla="*/ 0 h 780"/>
                <a:gd name="T2" fmla="*/ 66 w 372"/>
                <a:gd name="T3" fmla="*/ 780 h 780"/>
                <a:gd name="T4" fmla="*/ 0 w 372"/>
                <a:gd name="T5" fmla="*/ 690 h 780"/>
                <a:gd name="T6" fmla="*/ 372 w 372"/>
                <a:gd name="T7" fmla="*/ 30 h 780"/>
                <a:gd name="T8" fmla="*/ 318 w 372"/>
                <a:gd name="T9" fmla="*/ 0 h 780"/>
                <a:gd name="T10" fmla="*/ 0 60000 65536"/>
                <a:gd name="T11" fmla="*/ 0 60000 65536"/>
                <a:gd name="T12" fmla="*/ 0 60000 65536"/>
                <a:gd name="T13" fmla="*/ 0 60000 65536"/>
                <a:gd name="T14" fmla="*/ 0 60000 65536"/>
                <a:gd name="T15" fmla="*/ 0 w 372"/>
                <a:gd name="T16" fmla="*/ 0 h 780"/>
                <a:gd name="T17" fmla="*/ 372 w 372"/>
                <a:gd name="T18" fmla="*/ 780 h 780"/>
              </a:gdLst>
              <a:ahLst/>
              <a:cxnLst>
                <a:cxn ang="T10">
                  <a:pos x="T0" y="T1"/>
                </a:cxn>
                <a:cxn ang="T11">
                  <a:pos x="T2" y="T3"/>
                </a:cxn>
                <a:cxn ang="T12">
                  <a:pos x="T4" y="T5"/>
                </a:cxn>
                <a:cxn ang="T13">
                  <a:pos x="T6" y="T7"/>
                </a:cxn>
                <a:cxn ang="T14">
                  <a:pos x="T8" y="T9"/>
                </a:cxn>
              </a:cxnLst>
              <a:rect l="T15" t="T16" r="T17" b="T18"/>
              <a:pathLst>
                <a:path w="372" h="780">
                  <a:moveTo>
                    <a:pt x="318" y="0"/>
                  </a:moveTo>
                  <a:lnTo>
                    <a:pt x="66" y="780"/>
                  </a:lnTo>
                  <a:lnTo>
                    <a:pt x="0" y="690"/>
                  </a:lnTo>
                  <a:lnTo>
                    <a:pt x="372" y="30"/>
                  </a:lnTo>
                  <a:lnTo>
                    <a:pt x="318" y="0"/>
                  </a:lnTo>
                  <a:close/>
                </a:path>
              </a:pathLst>
            </a:custGeom>
            <a:solidFill>
              <a:srgbClr val="808080"/>
            </a:solidFill>
            <a:ln w="0">
              <a:solidFill>
                <a:srgbClr val="80808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11" name="Freeform 38"/>
            <p:cNvSpPr>
              <a:spLocks/>
            </p:cNvSpPr>
            <p:nvPr/>
          </p:nvSpPr>
          <p:spPr bwMode="auto">
            <a:xfrm>
              <a:off x="1296" y="1368"/>
              <a:ext cx="90" cy="168"/>
            </a:xfrm>
            <a:custGeom>
              <a:avLst/>
              <a:gdLst>
                <a:gd name="T0" fmla="*/ 24 w 90"/>
                <a:gd name="T1" fmla="*/ 168 h 168"/>
                <a:gd name="T2" fmla="*/ 0 w 90"/>
                <a:gd name="T3" fmla="*/ 156 h 168"/>
                <a:gd name="T4" fmla="*/ 90 w 90"/>
                <a:gd name="T5" fmla="*/ 0 h 168"/>
                <a:gd name="T6" fmla="*/ 24 w 90"/>
                <a:gd name="T7" fmla="*/ 168 h 168"/>
                <a:gd name="T8" fmla="*/ 0 60000 65536"/>
                <a:gd name="T9" fmla="*/ 0 60000 65536"/>
                <a:gd name="T10" fmla="*/ 0 60000 65536"/>
                <a:gd name="T11" fmla="*/ 0 60000 65536"/>
                <a:gd name="T12" fmla="*/ 0 w 90"/>
                <a:gd name="T13" fmla="*/ 0 h 168"/>
                <a:gd name="T14" fmla="*/ 90 w 90"/>
                <a:gd name="T15" fmla="*/ 168 h 168"/>
              </a:gdLst>
              <a:ahLst/>
              <a:cxnLst>
                <a:cxn ang="T8">
                  <a:pos x="T0" y="T1"/>
                </a:cxn>
                <a:cxn ang="T9">
                  <a:pos x="T2" y="T3"/>
                </a:cxn>
                <a:cxn ang="T10">
                  <a:pos x="T4" y="T5"/>
                </a:cxn>
                <a:cxn ang="T11">
                  <a:pos x="T6" y="T7"/>
                </a:cxn>
              </a:cxnLst>
              <a:rect l="T12" t="T13" r="T14" b="T15"/>
              <a:pathLst>
                <a:path w="90" h="168">
                  <a:moveTo>
                    <a:pt x="24" y="168"/>
                  </a:moveTo>
                  <a:lnTo>
                    <a:pt x="0" y="156"/>
                  </a:lnTo>
                  <a:lnTo>
                    <a:pt x="90" y="0"/>
                  </a:lnTo>
                  <a:lnTo>
                    <a:pt x="24" y="168"/>
                  </a:lnTo>
                  <a:close/>
                </a:path>
              </a:pathLst>
            </a:custGeom>
            <a:solidFill>
              <a:srgbClr val="000000"/>
            </a:solidFill>
            <a:ln w="0">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12" name="Freeform 39"/>
            <p:cNvSpPr>
              <a:spLocks/>
            </p:cNvSpPr>
            <p:nvPr/>
          </p:nvSpPr>
          <p:spPr bwMode="auto">
            <a:xfrm>
              <a:off x="1218" y="1518"/>
              <a:ext cx="120" cy="156"/>
            </a:xfrm>
            <a:custGeom>
              <a:avLst/>
              <a:gdLst>
                <a:gd name="T0" fmla="*/ 60 w 120"/>
                <a:gd name="T1" fmla="*/ 0 h 156"/>
                <a:gd name="T2" fmla="*/ 120 w 120"/>
                <a:gd name="T3" fmla="*/ 24 h 156"/>
                <a:gd name="T4" fmla="*/ 54 w 120"/>
                <a:gd name="T5" fmla="*/ 156 h 156"/>
                <a:gd name="T6" fmla="*/ 0 w 120"/>
                <a:gd name="T7" fmla="*/ 126 h 156"/>
                <a:gd name="T8" fmla="*/ 60 w 120"/>
                <a:gd name="T9" fmla="*/ 0 h 156"/>
                <a:gd name="T10" fmla="*/ 0 60000 65536"/>
                <a:gd name="T11" fmla="*/ 0 60000 65536"/>
                <a:gd name="T12" fmla="*/ 0 60000 65536"/>
                <a:gd name="T13" fmla="*/ 0 60000 65536"/>
                <a:gd name="T14" fmla="*/ 0 60000 65536"/>
                <a:gd name="T15" fmla="*/ 0 w 120"/>
                <a:gd name="T16" fmla="*/ 0 h 156"/>
                <a:gd name="T17" fmla="*/ 120 w 120"/>
                <a:gd name="T18" fmla="*/ 156 h 156"/>
              </a:gdLst>
              <a:ahLst/>
              <a:cxnLst>
                <a:cxn ang="T10">
                  <a:pos x="T0" y="T1"/>
                </a:cxn>
                <a:cxn ang="T11">
                  <a:pos x="T2" y="T3"/>
                </a:cxn>
                <a:cxn ang="T12">
                  <a:pos x="T4" y="T5"/>
                </a:cxn>
                <a:cxn ang="T13">
                  <a:pos x="T6" y="T7"/>
                </a:cxn>
                <a:cxn ang="T14">
                  <a:pos x="T8" y="T9"/>
                </a:cxn>
              </a:cxnLst>
              <a:rect l="T15" t="T16" r="T17" b="T18"/>
              <a:pathLst>
                <a:path w="120" h="156">
                  <a:moveTo>
                    <a:pt x="60" y="0"/>
                  </a:moveTo>
                  <a:lnTo>
                    <a:pt x="120" y="24"/>
                  </a:lnTo>
                  <a:lnTo>
                    <a:pt x="54" y="156"/>
                  </a:lnTo>
                  <a:lnTo>
                    <a:pt x="0" y="126"/>
                  </a:lnTo>
                  <a:lnTo>
                    <a:pt x="60" y="0"/>
                  </a:lnTo>
                  <a:close/>
                </a:path>
              </a:pathLst>
            </a:custGeom>
            <a:solidFill>
              <a:srgbClr val="C0C0C0"/>
            </a:solidFill>
            <a:ln w="0">
              <a:solidFill>
                <a:srgbClr val="C0C0C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sp>
          <p:nvSpPr>
            <p:cNvPr id="613" name="Line 40"/>
            <p:cNvSpPr>
              <a:spLocks noChangeShapeType="1"/>
            </p:cNvSpPr>
            <p:nvPr/>
          </p:nvSpPr>
          <p:spPr bwMode="auto">
            <a:xfrm>
              <a:off x="966" y="2424"/>
              <a:ext cx="1" cy="13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14" name="Line 41"/>
            <p:cNvSpPr>
              <a:spLocks noChangeShapeType="1"/>
            </p:cNvSpPr>
            <p:nvPr/>
          </p:nvSpPr>
          <p:spPr bwMode="auto">
            <a:xfrm>
              <a:off x="828" y="2424"/>
              <a:ext cx="1" cy="13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15" name="Line 42"/>
            <p:cNvSpPr>
              <a:spLocks noChangeShapeType="1"/>
            </p:cNvSpPr>
            <p:nvPr/>
          </p:nvSpPr>
          <p:spPr bwMode="auto">
            <a:xfrm>
              <a:off x="828" y="2556"/>
              <a:ext cx="138"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16" name="Line 43"/>
            <p:cNvSpPr>
              <a:spLocks noChangeShapeType="1"/>
            </p:cNvSpPr>
            <p:nvPr/>
          </p:nvSpPr>
          <p:spPr bwMode="auto">
            <a:xfrm flipH="1">
              <a:off x="828" y="2334"/>
              <a:ext cx="72" cy="9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17" name="Line 44"/>
            <p:cNvSpPr>
              <a:spLocks noChangeShapeType="1"/>
            </p:cNvSpPr>
            <p:nvPr/>
          </p:nvSpPr>
          <p:spPr bwMode="auto">
            <a:xfrm>
              <a:off x="900" y="2334"/>
              <a:ext cx="66" cy="9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18" name="Line 45"/>
            <p:cNvSpPr>
              <a:spLocks noChangeShapeType="1"/>
            </p:cNvSpPr>
            <p:nvPr/>
          </p:nvSpPr>
          <p:spPr bwMode="auto">
            <a:xfrm>
              <a:off x="462" y="1548"/>
              <a:ext cx="366" cy="87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19" name="Line 46"/>
            <p:cNvSpPr>
              <a:spLocks noChangeShapeType="1"/>
            </p:cNvSpPr>
            <p:nvPr/>
          </p:nvSpPr>
          <p:spPr bwMode="auto">
            <a:xfrm>
              <a:off x="1278" y="1518"/>
              <a:ext cx="60" cy="2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0" name="Line 47"/>
            <p:cNvSpPr>
              <a:spLocks noChangeShapeType="1"/>
            </p:cNvSpPr>
            <p:nvPr/>
          </p:nvSpPr>
          <p:spPr bwMode="auto">
            <a:xfrm flipH="1">
              <a:off x="1272" y="1542"/>
              <a:ext cx="66" cy="13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1" name="Line 48"/>
            <p:cNvSpPr>
              <a:spLocks noChangeShapeType="1"/>
            </p:cNvSpPr>
            <p:nvPr/>
          </p:nvSpPr>
          <p:spPr bwMode="auto">
            <a:xfrm>
              <a:off x="1218" y="1644"/>
              <a:ext cx="54" cy="3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2" name="Line 49"/>
            <p:cNvSpPr>
              <a:spLocks noChangeShapeType="1"/>
            </p:cNvSpPr>
            <p:nvPr/>
          </p:nvSpPr>
          <p:spPr bwMode="auto">
            <a:xfrm flipH="1">
              <a:off x="1218" y="1518"/>
              <a:ext cx="60" cy="12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3" name="Line 50"/>
            <p:cNvSpPr>
              <a:spLocks noChangeShapeType="1"/>
            </p:cNvSpPr>
            <p:nvPr/>
          </p:nvSpPr>
          <p:spPr bwMode="auto">
            <a:xfrm flipH="1">
              <a:off x="900" y="1644"/>
              <a:ext cx="318" cy="69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4" name="Line 51"/>
            <p:cNvSpPr>
              <a:spLocks noChangeShapeType="1"/>
            </p:cNvSpPr>
            <p:nvPr/>
          </p:nvSpPr>
          <p:spPr bwMode="auto">
            <a:xfrm flipH="1">
              <a:off x="966" y="1674"/>
              <a:ext cx="306" cy="75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5" name="Line 52"/>
            <p:cNvSpPr>
              <a:spLocks noChangeShapeType="1"/>
            </p:cNvSpPr>
            <p:nvPr/>
          </p:nvSpPr>
          <p:spPr bwMode="auto">
            <a:xfrm flipH="1">
              <a:off x="1296" y="1368"/>
              <a:ext cx="90" cy="156"/>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6" name="Line 53"/>
            <p:cNvSpPr>
              <a:spLocks noChangeShapeType="1"/>
            </p:cNvSpPr>
            <p:nvPr/>
          </p:nvSpPr>
          <p:spPr bwMode="auto">
            <a:xfrm flipH="1">
              <a:off x="1320" y="1368"/>
              <a:ext cx="66" cy="16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7" name="Line 54"/>
            <p:cNvSpPr>
              <a:spLocks noChangeShapeType="1"/>
            </p:cNvSpPr>
            <p:nvPr/>
          </p:nvSpPr>
          <p:spPr bwMode="auto">
            <a:xfrm>
              <a:off x="504" y="1524"/>
              <a:ext cx="396" cy="81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8" name="Line 55"/>
            <p:cNvSpPr>
              <a:spLocks noChangeShapeType="1"/>
            </p:cNvSpPr>
            <p:nvPr/>
          </p:nvSpPr>
          <p:spPr bwMode="auto">
            <a:xfrm flipH="1">
              <a:off x="462" y="1524"/>
              <a:ext cx="42" cy="2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29" name="Line 56"/>
            <p:cNvSpPr>
              <a:spLocks noChangeShapeType="1"/>
            </p:cNvSpPr>
            <p:nvPr/>
          </p:nvSpPr>
          <p:spPr bwMode="auto">
            <a:xfrm>
              <a:off x="408" y="1368"/>
              <a:ext cx="66" cy="174"/>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0" name="Line 57"/>
            <p:cNvSpPr>
              <a:spLocks noChangeShapeType="1"/>
            </p:cNvSpPr>
            <p:nvPr/>
          </p:nvSpPr>
          <p:spPr bwMode="auto">
            <a:xfrm>
              <a:off x="408" y="1368"/>
              <a:ext cx="84" cy="16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1" name="Line 58"/>
            <p:cNvSpPr>
              <a:spLocks noChangeShapeType="1"/>
            </p:cNvSpPr>
            <p:nvPr/>
          </p:nvSpPr>
          <p:spPr bwMode="auto">
            <a:xfrm>
              <a:off x="870" y="2556"/>
              <a:ext cx="1" cy="15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2" name="Line 59"/>
            <p:cNvSpPr>
              <a:spLocks noChangeShapeType="1"/>
            </p:cNvSpPr>
            <p:nvPr/>
          </p:nvSpPr>
          <p:spPr bwMode="auto">
            <a:xfrm>
              <a:off x="870" y="2706"/>
              <a:ext cx="60" cy="1"/>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3" name="Line 60"/>
            <p:cNvSpPr>
              <a:spLocks noChangeShapeType="1"/>
            </p:cNvSpPr>
            <p:nvPr/>
          </p:nvSpPr>
          <p:spPr bwMode="auto">
            <a:xfrm>
              <a:off x="930" y="2556"/>
              <a:ext cx="1" cy="150"/>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4" name="Line 61"/>
            <p:cNvSpPr>
              <a:spLocks noChangeShapeType="1"/>
            </p:cNvSpPr>
            <p:nvPr/>
          </p:nvSpPr>
          <p:spPr bwMode="auto">
            <a:xfrm>
              <a:off x="762" y="2052"/>
              <a:ext cx="26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5" name="Line 62"/>
            <p:cNvSpPr>
              <a:spLocks noChangeShapeType="1"/>
            </p:cNvSpPr>
            <p:nvPr/>
          </p:nvSpPr>
          <p:spPr bwMode="auto">
            <a:xfrm>
              <a:off x="1116" y="2052"/>
              <a:ext cx="20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6" name="Line 63"/>
            <p:cNvSpPr>
              <a:spLocks noChangeShapeType="1"/>
            </p:cNvSpPr>
            <p:nvPr/>
          </p:nvSpPr>
          <p:spPr bwMode="auto">
            <a:xfrm>
              <a:off x="534" y="2052"/>
              <a:ext cx="138"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7" name="Line 64"/>
            <p:cNvSpPr>
              <a:spLocks noChangeShapeType="1"/>
            </p:cNvSpPr>
            <p:nvPr/>
          </p:nvSpPr>
          <p:spPr bwMode="auto">
            <a:xfrm>
              <a:off x="1134" y="2016"/>
              <a:ext cx="36" cy="6"/>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8" name="Line 65"/>
            <p:cNvSpPr>
              <a:spLocks noChangeShapeType="1"/>
            </p:cNvSpPr>
            <p:nvPr/>
          </p:nvSpPr>
          <p:spPr bwMode="auto">
            <a:xfrm flipH="1">
              <a:off x="1140" y="2022"/>
              <a:ext cx="30" cy="54"/>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39" name="Line 66"/>
            <p:cNvSpPr>
              <a:spLocks noChangeShapeType="1"/>
            </p:cNvSpPr>
            <p:nvPr/>
          </p:nvSpPr>
          <p:spPr bwMode="auto">
            <a:xfrm>
              <a:off x="1110" y="2076"/>
              <a:ext cx="30"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770" name="TextBox 769"/>
          <p:cNvSpPr txBox="1"/>
          <p:nvPr/>
        </p:nvSpPr>
        <p:spPr>
          <a:xfrm>
            <a:off x="4710369" y="1349002"/>
            <a:ext cx="492443"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C</a:t>
            </a:r>
          </a:p>
        </p:txBody>
      </p:sp>
      <p:sp>
        <p:nvSpPr>
          <p:cNvPr id="771" name="TextBox 770"/>
          <p:cNvSpPr txBox="1"/>
          <p:nvPr/>
        </p:nvSpPr>
        <p:spPr>
          <a:xfrm>
            <a:off x="277065" y="1882987"/>
            <a:ext cx="4206460"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sym typeface="Euclid Symbol" panose="05050102010706020507" pitchFamily="18" charset="2"/>
              </a:rPr>
              <a:t> </a:t>
            </a:r>
            <a:r>
              <a:rPr lang="en-US" sz="2600">
                <a:latin typeface="Times New Roman" panose="02020603050405020304" pitchFamily="18" charset="0"/>
                <a:cs typeface="Times New Roman" panose="02020603050405020304" pitchFamily="18" charset="0"/>
              </a:rPr>
              <a:t>Dùng thước thẳng có vạch chia vẽ đoạn thẳng AB = 3cm.</a:t>
            </a:r>
          </a:p>
        </p:txBody>
      </p:sp>
      <p:sp>
        <p:nvSpPr>
          <p:cNvPr id="773" name="TextBox 772"/>
          <p:cNvSpPr txBox="1"/>
          <p:nvPr/>
        </p:nvSpPr>
        <p:spPr>
          <a:xfrm>
            <a:off x="277065" y="3037505"/>
            <a:ext cx="4692972"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sym typeface="Euclid Symbol" panose="05050102010706020507" pitchFamily="18" charset="2"/>
              </a:rPr>
              <a:t> </a:t>
            </a:r>
            <a:r>
              <a:rPr lang="en-US" sz="2600">
                <a:latin typeface="Times New Roman" panose="02020603050405020304" pitchFamily="18" charset="0"/>
                <a:cs typeface="Times New Roman" panose="02020603050405020304" pitchFamily="18" charset="0"/>
              </a:rPr>
              <a:t>Vẽ tia Ax vuông góc với AB và cung tròn tâm B bán kính 5 cm.</a:t>
            </a:r>
          </a:p>
        </p:txBody>
      </p:sp>
      <p:sp>
        <p:nvSpPr>
          <p:cNvPr id="775" name="TextBox 774"/>
          <p:cNvSpPr txBox="1"/>
          <p:nvPr/>
        </p:nvSpPr>
        <p:spPr>
          <a:xfrm>
            <a:off x="277065" y="4192023"/>
            <a:ext cx="5008935" cy="492443"/>
          </a:xfrm>
          <a:prstGeom prst="rect">
            <a:avLst/>
          </a:prstGeom>
          <a:noFill/>
        </p:spPr>
        <p:txBody>
          <a:bodyPr wrap="none" rtlCol="0">
            <a:spAutoFit/>
          </a:bodyPr>
          <a:lstStyle/>
          <a:p>
            <a:r>
              <a:rPr lang="en-US" sz="2600">
                <a:latin typeface="Times New Roman" panose="02020603050405020304" pitchFamily="18" charset="0"/>
                <a:cs typeface="Times New Roman" panose="02020603050405020304" pitchFamily="18" charset="0"/>
              </a:rPr>
              <a:t>Cung tròn này cắt tia Ax tại điểm C.</a:t>
            </a:r>
          </a:p>
        </p:txBody>
      </p:sp>
      <p:sp>
        <p:nvSpPr>
          <p:cNvPr id="776" name="TextBox 775"/>
          <p:cNvSpPr txBox="1"/>
          <p:nvPr/>
        </p:nvSpPr>
        <p:spPr>
          <a:xfrm>
            <a:off x="277065" y="4946432"/>
            <a:ext cx="4467634"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sym typeface="Euclid Symbol" panose="05050102010706020507" pitchFamily="18" charset="2"/>
              </a:rPr>
              <a:t> </a:t>
            </a:r>
            <a:r>
              <a:rPr lang="en-US" sz="2600">
                <a:latin typeface="Times New Roman" panose="02020603050405020304" pitchFamily="18" charset="0"/>
                <a:cs typeface="Times New Roman" panose="02020603050405020304" pitchFamily="18" charset="0"/>
              </a:rPr>
              <a:t>Vẽ đoạn thẳng BC ta được tam giác ABC.</a:t>
            </a:r>
          </a:p>
        </p:txBody>
      </p:sp>
      <p:sp>
        <p:nvSpPr>
          <p:cNvPr id="778" name="TextBox 777"/>
          <p:cNvSpPr txBox="1"/>
          <p:nvPr/>
        </p:nvSpPr>
        <p:spPr>
          <a:xfrm>
            <a:off x="6184980" y="898700"/>
            <a:ext cx="9181020"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Vẽ tam giác vuông ABC có             , AB = 3cm</a:t>
            </a:r>
          </a:p>
          <a:p>
            <a:r>
              <a:rPr lang="en-US" sz="2400">
                <a:latin typeface="Times New Roman" panose="02020603050405020304" pitchFamily="18" charset="0"/>
                <a:cs typeface="Times New Roman" panose="02020603050405020304" pitchFamily="18" charset="0"/>
              </a:rPr>
              <a:t>BC = 5cm theo các bước sau:</a:t>
            </a:r>
          </a:p>
        </p:txBody>
      </p:sp>
      <p:graphicFrame>
        <p:nvGraphicFramePr>
          <p:cNvPr id="7" name="Object 6"/>
          <p:cNvGraphicFramePr>
            <a:graphicFrameLocks noChangeAspect="1"/>
          </p:cNvGraphicFramePr>
          <p:nvPr>
            <p:extLst>
              <p:ext uri="{D42A27DB-BD31-4B8C-83A1-F6EECF244321}">
                <p14:modId xmlns:p14="http://schemas.microsoft.com/office/powerpoint/2010/main" val="4238116978"/>
              </p:ext>
            </p:extLst>
          </p:nvPr>
        </p:nvGraphicFramePr>
        <p:xfrm>
          <a:off x="9651000" y="906463"/>
          <a:ext cx="939800" cy="381000"/>
        </p:xfrm>
        <a:graphic>
          <a:graphicData uri="http://schemas.openxmlformats.org/presentationml/2006/ole">
            <mc:AlternateContent xmlns:mc="http://schemas.openxmlformats.org/markup-compatibility/2006">
              <mc:Choice xmlns:v="urn:schemas-microsoft-com:vml" Requires="v">
                <p:oleObj name="Equation" r:id="rId4" imgW="939600" imgH="380880" progId="Equation.DSMT4">
                  <p:embed/>
                </p:oleObj>
              </mc:Choice>
              <mc:Fallback>
                <p:oleObj name="Equation" r:id="rId4" imgW="939600" imgH="380880" progId="Equation.DSMT4">
                  <p:embed/>
                  <p:pic>
                    <p:nvPicPr>
                      <p:cNvPr id="0" name=""/>
                      <p:cNvPicPr/>
                      <p:nvPr/>
                    </p:nvPicPr>
                    <p:blipFill>
                      <a:blip r:embed="rId5"/>
                      <a:stretch>
                        <a:fillRect/>
                      </a:stretch>
                    </p:blipFill>
                    <p:spPr>
                      <a:xfrm>
                        <a:off x="9651000" y="906463"/>
                        <a:ext cx="939800" cy="381000"/>
                      </a:xfrm>
                      <a:prstGeom prst="rect">
                        <a:avLst/>
                      </a:prstGeom>
                    </p:spPr>
                  </p:pic>
                </p:oleObj>
              </mc:Fallback>
            </mc:AlternateContent>
          </a:graphicData>
        </a:graphic>
      </p:graphicFrame>
      <p:sp>
        <p:nvSpPr>
          <p:cNvPr id="6" name="TextBox 5"/>
          <p:cNvSpPr txBox="1"/>
          <p:nvPr/>
        </p:nvSpPr>
        <p:spPr>
          <a:xfrm>
            <a:off x="4862431" y="884132"/>
            <a:ext cx="389850"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37666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78"/>
                                        </p:tgtEl>
                                        <p:attrNameLst>
                                          <p:attrName>style.visibility</p:attrName>
                                        </p:attrNameLst>
                                      </p:cBhvr>
                                      <p:to>
                                        <p:strVal val="visible"/>
                                      </p:to>
                                    </p:set>
                                    <p:animEffect transition="in" filter="fade">
                                      <p:cBhvr>
                                        <p:cTn id="19" dur="1000"/>
                                        <p:tgtEl>
                                          <p:spTgt spid="778"/>
                                        </p:tgtEl>
                                      </p:cBhvr>
                                    </p:animEffect>
                                    <p:anim calcmode="lin" valueType="num">
                                      <p:cBhvr>
                                        <p:cTn id="20" dur="1000" fill="hold"/>
                                        <p:tgtEl>
                                          <p:spTgt spid="778"/>
                                        </p:tgtEl>
                                        <p:attrNameLst>
                                          <p:attrName>ppt_x</p:attrName>
                                        </p:attrNameLst>
                                      </p:cBhvr>
                                      <p:tavLst>
                                        <p:tav tm="0">
                                          <p:val>
                                            <p:strVal val="#ppt_x"/>
                                          </p:val>
                                        </p:tav>
                                        <p:tav tm="100000">
                                          <p:val>
                                            <p:strVal val="#ppt_x"/>
                                          </p:val>
                                        </p:tav>
                                      </p:tavLst>
                                    </p:anim>
                                    <p:anim calcmode="lin" valueType="num">
                                      <p:cBhvr>
                                        <p:cTn id="21" dur="1000" fill="hold"/>
                                        <p:tgtEl>
                                          <p:spTgt spid="77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71"/>
                                        </p:tgtEl>
                                        <p:attrNameLst>
                                          <p:attrName>style.visibility</p:attrName>
                                        </p:attrNameLst>
                                      </p:cBhvr>
                                      <p:to>
                                        <p:strVal val="visible"/>
                                      </p:to>
                                    </p:set>
                                    <p:animEffect transition="in" filter="fade">
                                      <p:cBhvr>
                                        <p:cTn id="31" dur="1000"/>
                                        <p:tgtEl>
                                          <p:spTgt spid="771"/>
                                        </p:tgtEl>
                                      </p:cBhvr>
                                    </p:animEffect>
                                    <p:anim calcmode="lin" valueType="num">
                                      <p:cBhvr>
                                        <p:cTn id="32" dur="1000" fill="hold"/>
                                        <p:tgtEl>
                                          <p:spTgt spid="771"/>
                                        </p:tgtEl>
                                        <p:attrNameLst>
                                          <p:attrName>ppt_x</p:attrName>
                                        </p:attrNameLst>
                                      </p:cBhvr>
                                      <p:tavLst>
                                        <p:tav tm="0">
                                          <p:val>
                                            <p:strVal val="#ppt_x"/>
                                          </p:val>
                                        </p:tav>
                                        <p:tav tm="100000">
                                          <p:val>
                                            <p:strVal val="#ppt_x"/>
                                          </p:val>
                                        </p:tav>
                                      </p:tavLst>
                                    </p:anim>
                                    <p:anim calcmode="lin" valueType="num">
                                      <p:cBhvr>
                                        <p:cTn id="33" dur="1000" fill="hold"/>
                                        <p:tgtEl>
                                          <p:spTgt spid="7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9"/>
                                        </p:tgtEl>
                                        <p:attrNameLst>
                                          <p:attrName>style.visibility</p:attrName>
                                        </p:attrNameLst>
                                      </p:cBhvr>
                                      <p:to>
                                        <p:strVal val="visible"/>
                                      </p:to>
                                    </p:set>
                                    <p:animEffect transition="in" filter="fade">
                                      <p:cBhvr>
                                        <p:cTn id="38" dur="1000"/>
                                        <p:tgtEl>
                                          <p:spTgt spid="199"/>
                                        </p:tgtEl>
                                      </p:cBhvr>
                                    </p:animEffect>
                                    <p:anim calcmode="lin" valueType="num">
                                      <p:cBhvr>
                                        <p:cTn id="39" dur="1000" fill="hold"/>
                                        <p:tgtEl>
                                          <p:spTgt spid="199"/>
                                        </p:tgtEl>
                                        <p:attrNameLst>
                                          <p:attrName>ppt_x</p:attrName>
                                        </p:attrNameLst>
                                      </p:cBhvr>
                                      <p:tavLst>
                                        <p:tav tm="0">
                                          <p:val>
                                            <p:strVal val="#ppt_x"/>
                                          </p:val>
                                        </p:tav>
                                        <p:tav tm="100000">
                                          <p:val>
                                            <p:strVal val="#ppt_x"/>
                                          </p:val>
                                        </p:tav>
                                      </p:tavLst>
                                    </p:anim>
                                    <p:anim calcmode="lin" valueType="num">
                                      <p:cBhvr>
                                        <p:cTn id="40"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375"/>
                                        </p:tgtEl>
                                        <p:attrNameLst>
                                          <p:attrName>style.visibility</p:attrName>
                                        </p:attrNameLst>
                                      </p:cBhvr>
                                      <p:to>
                                        <p:strVal val="visible"/>
                                      </p:to>
                                    </p:set>
                                    <p:animEffect transition="in" filter="fade">
                                      <p:cBhvr>
                                        <p:cTn id="45" dur="250"/>
                                        <p:tgtEl>
                                          <p:spTgt spid="375"/>
                                        </p:tgtEl>
                                      </p:cBhvr>
                                    </p:animEffect>
                                  </p:childTnLst>
                                </p:cTn>
                              </p:par>
                              <p:par>
                                <p:cTn id="46" presetID="42" presetClass="path" presetSubtype="0" accel="50000" decel="50000" fill="hold" grpId="0" nodeType="withEffect">
                                  <p:stCondLst>
                                    <p:cond delay="0"/>
                                  </p:stCondLst>
                                  <p:childTnLst>
                                    <p:animMotion origin="layout" path="M 0.00195 -0.00162 L 0.17331 -0.003 " pathEditMode="relative" rAng="0" ptsTypes="AA">
                                      <p:cBhvr>
                                        <p:cTn id="47" dur="1000" fill="hold"/>
                                        <p:tgtEl>
                                          <p:spTgt spid="375"/>
                                        </p:tgtEl>
                                        <p:attrNameLst>
                                          <p:attrName>ppt_x</p:attrName>
                                          <p:attrName>ppt_y</p:attrName>
                                        </p:attrNameLst>
                                      </p:cBhvr>
                                      <p:rCtr x="8568" y="-69"/>
                                    </p:animMotion>
                                  </p:childTnLst>
                                </p:cTn>
                              </p:par>
                              <p:par>
                                <p:cTn id="48" presetID="22" presetClass="entr" presetSubtype="8"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87"/>
                                        </p:tgtEl>
                                        <p:attrNameLst>
                                          <p:attrName>style.visibility</p:attrName>
                                        </p:attrNameLst>
                                      </p:cBhvr>
                                      <p:to>
                                        <p:strVal val="visible"/>
                                      </p:to>
                                    </p:set>
                                    <p:animEffect transition="in" filter="fade">
                                      <p:cBhvr>
                                        <p:cTn id="60" dur="1000"/>
                                        <p:tgtEl>
                                          <p:spTgt spid="287"/>
                                        </p:tgtEl>
                                      </p:cBhvr>
                                    </p:animEffect>
                                    <p:anim calcmode="lin" valueType="num">
                                      <p:cBhvr>
                                        <p:cTn id="61" dur="1000" fill="hold"/>
                                        <p:tgtEl>
                                          <p:spTgt spid="287"/>
                                        </p:tgtEl>
                                        <p:attrNameLst>
                                          <p:attrName>ppt_x</p:attrName>
                                        </p:attrNameLst>
                                      </p:cBhvr>
                                      <p:tavLst>
                                        <p:tav tm="0">
                                          <p:val>
                                            <p:strVal val="#ppt_x"/>
                                          </p:val>
                                        </p:tav>
                                        <p:tav tm="100000">
                                          <p:val>
                                            <p:strVal val="#ppt_x"/>
                                          </p:val>
                                        </p:tav>
                                      </p:tavLst>
                                    </p:anim>
                                    <p:anim calcmode="lin" valueType="num">
                                      <p:cBhvr>
                                        <p:cTn id="62" dur="1000" fill="hold"/>
                                        <p:tgtEl>
                                          <p:spTgt spid="287"/>
                                        </p:tgtEl>
                                        <p:attrNameLst>
                                          <p:attrName>ppt_y</p:attrName>
                                        </p:attrNameLst>
                                      </p:cBhvr>
                                      <p:tavLst>
                                        <p:tav tm="0">
                                          <p:val>
                                            <p:strVal val="#ppt_y+.1"/>
                                          </p:val>
                                        </p:tav>
                                        <p:tav tm="100000">
                                          <p:val>
                                            <p:strVal val="#ppt_y"/>
                                          </p:val>
                                        </p:tav>
                                      </p:tavLst>
                                    </p:anim>
                                  </p:childTnLst>
                                </p:cTn>
                              </p:par>
                              <p:par>
                                <p:cTn id="63" presetID="1" presetClass="exit" presetSubtype="0" fill="hold" nodeType="withEffect">
                                  <p:stCondLst>
                                    <p:cond delay="0"/>
                                  </p:stCondLst>
                                  <p:childTnLst>
                                    <p:set>
                                      <p:cBhvr>
                                        <p:cTn id="64" dur="1" fill="hold">
                                          <p:stCondLst>
                                            <p:cond delay="0"/>
                                          </p:stCondLst>
                                        </p:cTn>
                                        <p:tgtEl>
                                          <p:spTgt spid="199"/>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7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773"/>
                                        </p:tgtEl>
                                        <p:attrNameLst>
                                          <p:attrName>style.visibility</p:attrName>
                                        </p:attrNameLst>
                                      </p:cBhvr>
                                      <p:to>
                                        <p:strVal val="visible"/>
                                      </p:to>
                                    </p:set>
                                    <p:animEffect transition="in" filter="fade">
                                      <p:cBhvr>
                                        <p:cTn id="71" dur="1000"/>
                                        <p:tgtEl>
                                          <p:spTgt spid="773"/>
                                        </p:tgtEl>
                                      </p:cBhvr>
                                    </p:animEffect>
                                    <p:anim calcmode="lin" valueType="num">
                                      <p:cBhvr>
                                        <p:cTn id="72" dur="1000" fill="hold"/>
                                        <p:tgtEl>
                                          <p:spTgt spid="773"/>
                                        </p:tgtEl>
                                        <p:attrNameLst>
                                          <p:attrName>ppt_x</p:attrName>
                                        </p:attrNameLst>
                                      </p:cBhvr>
                                      <p:tavLst>
                                        <p:tav tm="0">
                                          <p:val>
                                            <p:strVal val="#ppt_x"/>
                                          </p:val>
                                        </p:tav>
                                        <p:tav tm="100000">
                                          <p:val>
                                            <p:strVal val="#ppt_x"/>
                                          </p:val>
                                        </p:tav>
                                      </p:tavLst>
                                    </p:anim>
                                    <p:anim calcmode="lin" valueType="num">
                                      <p:cBhvr>
                                        <p:cTn id="73" dur="1000" fill="hold"/>
                                        <p:tgtEl>
                                          <p:spTgt spid="77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88"/>
                                        </p:tgtEl>
                                        <p:attrNameLst>
                                          <p:attrName>style.visibility</p:attrName>
                                        </p:attrNameLst>
                                      </p:cBhvr>
                                      <p:to>
                                        <p:strVal val="visible"/>
                                      </p:to>
                                    </p:set>
                                    <p:animEffect transition="in" filter="fade">
                                      <p:cBhvr>
                                        <p:cTn id="78" dur="1000"/>
                                        <p:tgtEl>
                                          <p:spTgt spid="288"/>
                                        </p:tgtEl>
                                      </p:cBhvr>
                                    </p:animEffect>
                                    <p:anim calcmode="lin" valueType="num">
                                      <p:cBhvr>
                                        <p:cTn id="79" dur="1000" fill="hold"/>
                                        <p:tgtEl>
                                          <p:spTgt spid="288"/>
                                        </p:tgtEl>
                                        <p:attrNameLst>
                                          <p:attrName>ppt_x</p:attrName>
                                        </p:attrNameLst>
                                      </p:cBhvr>
                                      <p:tavLst>
                                        <p:tav tm="0">
                                          <p:val>
                                            <p:strVal val="#ppt_x"/>
                                          </p:val>
                                        </p:tav>
                                        <p:tav tm="100000">
                                          <p:val>
                                            <p:strVal val="#ppt_x"/>
                                          </p:val>
                                        </p:tav>
                                      </p:tavLst>
                                    </p:anim>
                                    <p:anim calcmode="lin" valueType="num">
                                      <p:cBhvr>
                                        <p:cTn id="80" dur="1000" fill="hold"/>
                                        <p:tgtEl>
                                          <p:spTgt spid="28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3" fill="hold" grpId="0" nodeType="clickEffect">
                                  <p:stCondLst>
                                    <p:cond delay="0"/>
                                  </p:stCondLst>
                                  <p:childTnLst>
                                    <p:set>
                                      <p:cBhvr>
                                        <p:cTn id="84" dur="1" fill="hold">
                                          <p:stCondLst>
                                            <p:cond delay="0"/>
                                          </p:stCondLst>
                                        </p:cTn>
                                        <p:tgtEl>
                                          <p:spTgt spid="420"/>
                                        </p:tgtEl>
                                        <p:attrNameLst>
                                          <p:attrName>style.visibility</p:attrName>
                                        </p:attrNameLst>
                                      </p:cBhvr>
                                      <p:to>
                                        <p:strVal val="visible"/>
                                      </p:to>
                                    </p:set>
                                    <p:anim calcmode="lin" valueType="num">
                                      <p:cBhvr additive="base">
                                        <p:cTn id="85" dur="500" fill="hold"/>
                                        <p:tgtEl>
                                          <p:spTgt spid="420"/>
                                        </p:tgtEl>
                                        <p:attrNameLst>
                                          <p:attrName>ppt_x</p:attrName>
                                        </p:attrNameLst>
                                      </p:cBhvr>
                                      <p:tavLst>
                                        <p:tav tm="0">
                                          <p:val>
                                            <p:strVal val="1+#ppt_w/2"/>
                                          </p:val>
                                        </p:tav>
                                        <p:tav tm="100000">
                                          <p:val>
                                            <p:strVal val="#ppt_x"/>
                                          </p:val>
                                        </p:tav>
                                      </p:tavLst>
                                    </p:anim>
                                    <p:anim calcmode="lin" valueType="num">
                                      <p:cBhvr additive="base">
                                        <p:cTn id="86" dur="500" fill="hold"/>
                                        <p:tgtEl>
                                          <p:spTgt spid="420"/>
                                        </p:tgtEl>
                                        <p:attrNameLst>
                                          <p:attrName>ppt_y</p:attrName>
                                        </p:attrNameLst>
                                      </p:cBhvr>
                                      <p:tavLst>
                                        <p:tav tm="0">
                                          <p:val>
                                            <p:strVal val="0-#ppt_h/2"/>
                                          </p:val>
                                        </p:tav>
                                        <p:tav tm="100000">
                                          <p:val>
                                            <p:strVal val="#ppt_y"/>
                                          </p:val>
                                        </p:tav>
                                      </p:tavLst>
                                    </p:anim>
                                  </p:childTnLst>
                                </p:cTn>
                              </p:par>
                              <p:par>
                                <p:cTn id="87" presetID="42" presetClass="path" presetSubtype="0" accel="50000" decel="50000" fill="hold" grpId="1" nodeType="withEffect">
                                  <p:stCondLst>
                                    <p:cond delay="0"/>
                                  </p:stCondLst>
                                  <p:childTnLst>
                                    <p:animMotion origin="layout" path="M 0.11302 0.46527 L 0.12604 -0.07153 " pathEditMode="relative" rAng="0" ptsTypes="AA">
                                      <p:cBhvr>
                                        <p:cTn id="88" dur="750" fill="hold"/>
                                        <p:tgtEl>
                                          <p:spTgt spid="420"/>
                                        </p:tgtEl>
                                        <p:attrNameLst>
                                          <p:attrName>ppt_x</p:attrName>
                                          <p:attrName>ppt_y</p:attrName>
                                        </p:attrNameLst>
                                      </p:cBhvr>
                                      <p:rCtr x="651" y="-26852"/>
                                    </p:animMotion>
                                  </p:childTnLst>
                                  <p:subTnLst>
                                    <p:set>
                                      <p:cBhvr override="childStyle">
                                        <p:cTn dur="1" fill="hold" display="0" masterRel="nextClick" afterEffect="1"/>
                                        <p:tgtEl>
                                          <p:spTgt spid="420"/>
                                        </p:tgtEl>
                                        <p:attrNameLst>
                                          <p:attrName>style.visibility</p:attrName>
                                        </p:attrNameLst>
                                      </p:cBhvr>
                                      <p:to>
                                        <p:strVal val="hidden"/>
                                      </p:to>
                                    </p:set>
                                  </p:subTnLst>
                                </p:cTn>
                              </p:par>
                              <p:par>
                                <p:cTn id="89" presetID="22" presetClass="entr" presetSubtype="4"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88"/>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42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1000"/>
                                        <p:tgtEl>
                                          <p:spTgt spid="6"/>
                                        </p:tgtEl>
                                      </p:cBhvr>
                                    </p:animEffect>
                                    <p:anim calcmode="lin" valueType="num">
                                      <p:cBhvr>
                                        <p:cTn id="103" dur="1000" fill="hold"/>
                                        <p:tgtEl>
                                          <p:spTgt spid="6"/>
                                        </p:tgtEl>
                                        <p:attrNameLst>
                                          <p:attrName>ppt_x</p:attrName>
                                        </p:attrNameLst>
                                      </p:cBhvr>
                                      <p:tavLst>
                                        <p:tav tm="0">
                                          <p:val>
                                            <p:strVal val="#ppt_x"/>
                                          </p:val>
                                        </p:tav>
                                        <p:tav tm="100000">
                                          <p:val>
                                            <p:strVal val="#ppt_x"/>
                                          </p:val>
                                        </p:tav>
                                      </p:tavLst>
                                    </p:anim>
                                    <p:anim calcmode="lin" valueType="num">
                                      <p:cBhvr>
                                        <p:cTn id="10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510"/>
                                        </p:tgtEl>
                                        <p:attrNameLst>
                                          <p:attrName>style.visibility</p:attrName>
                                        </p:attrNameLst>
                                      </p:cBhvr>
                                      <p:to>
                                        <p:strVal val="visible"/>
                                      </p:to>
                                    </p:set>
                                    <p:animEffect transition="in" filter="fade">
                                      <p:cBhvr>
                                        <p:cTn id="113" dur="1000"/>
                                        <p:tgtEl>
                                          <p:spTgt spid="510"/>
                                        </p:tgtEl>
                                      </p:cBhvr>
                                    </p:animEffect>
                                    <p:anim calcmode="lin" valueType="num">
                                      <p:cBhvr>
                                        <p:cTn id="114" dur="1000" fill="hold"/>
                                        <p:tgtEl>
                                          <p:spTgt spid="510"/>
                                        </p:tgtEl>
                                        <p:attrNameLst>
                                          <p:attrName>ppt_x</p:attrName>
                                        </p:attrNameLst>
                                      </p:cBhvr>
                                      <p:tavLst>
                                        <p:tav tm="0">
                                          <p:val>
                                            <p:strVal val="#ppt_x"/>
                                          </p:val>
                                        </p:tav>
                                        <p:tav tm="100000">
                                          <p:val>
                                            <p:strVal val="#ppt_x"/>
                                          </p:val>
                                        </p:tav>
                                      </p:tavLst>
                                    </p:anim>
                                    <p:anim calcmode="lin" valueType="num">
                                      <p:cBhvr>
                                        <p:cTn id="115" dur="1000" fill="hold"/>
                                        <p:tgtEl>
                                          <p:spTgt spid="510"/>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600"/>
                                        </p:tgtEl>
                                        <p:attrNameLst>
                                          <p:attrName>style.visibility</p:attrName>
                                        </p:attrNameLst>
                                      </p:cBhvr>
                                      <p:to>
                                        <p:strVal val="visible"/>
                                      </p:to>
                                    </p:set>
                                    <p:animEffect transition="in" filter="fade">
                                      <p:cBhvr>
                                        <p:cTn id="120" dur="1000"/>
                                        <p:tgtEl>
                                          <p:spTgt spid="600"/>
                                        </p:tgtEl>
                                      </p:cBhvr>
                                    </p:animEffect>
                                    <p:anim calcmode="lin" valueType="num">
                                      <p:cBhvr>
                                        <p:cTn id="121" dur="1000" fill="hold"/>
                                        <p:tgtEl>
                                          <p:spTgt spid="600"/>
                                        </p:tgtEl>
                                        <p:attrNameLst>
                                          <p:attrName>ppt_x</p:attrName>
                                        </p:attrNameLst>
                                      </p:cBhvr>
                                      <p:tavLst>
                                        <p:tav tm="0">
                                          <p:val>
                                            <p:strVal val="#ppt_x"/>
                                          </p:val>
                                        </p:tav>
                                        <p:tav tm="100000">
                                          <p:val>
                                            <p:strVal val="#ppt_x"/>
                                          </p:val>
                                        </p:tav>
                                      </p:tavLst>
                                    </p:anim>
                                    <p:anim calcmode="lin" valueType="num">
                                      <p:cBhvr>
                                        <p:cTn id="122" dur="1000" fill="hold"/>
                                        <p:tgtEl>
                                          <p:spTgt spid="60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600"/>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51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370"/>
                                        </p:tgtEl>
                                        <p:attrNameLst>
                                          <p:attrName>style.visibility</p:attrName>
                                        </p:attrNameLst>
                                      </p:cBhvr>
                                      <p:to>
                                        <p:strVal val="visible"/>
                                      </p:to>
                                    </p:set>
                                  </p:childTnLst>
                                </p:cTn>
                              </p:par>
                              <p:par>
                                <p:cTn id="133" presetID="8" presetClass="emph" presetSubtype="0" fill="hold" nodeType="withEffect">
                                  <p:stCondLst>
                                    <p:cond delay="0"/>
                                  </p:stCondLst>
                                  <p:childTnLst>
                                    <p:animRot by="1800000">
                                      <p:cBhvr>
                                        <p:cTn id="134" dur="10" fill="hold"/>
                                        <p:tgtEl>
                                          <p:spTgt spid="370"/>
                                        </p:tgtEl>
                                        <p:attrNameLst>
                                          <p:attrName>r</p:attrName>
                                        </p:attrNameLst>
                                      </p:cBhvr>
                                    </p:animRot>
                                  </p:childTnLst>
                                </p:cTn>
                              </p:par>
                              <p:par>
                                <p:cTn id="135" presetID="22" presetClass="entr" presetSubtype="4" fill="hold" grpId="0" nodeType="withEffect">
                                  <p:stCondLst>
                                    <p:cond delay="0"/>
                                  </p:stCondLst>
                                  <p:childTnLst>
                                    <p:set>
                                      <p:cBhvr>
                                        <p:cTn id="136" dur="1" fill="hold">
                                          <p:stCondLst>
                                            <p:cond delay="0"/>
                                          </p:stCondLst>
                                        </p:cTn>
                                        <p:tgtEl>
                                          <p:spTgt spid="368"/>
                                        </p:tgtEl>
                                        <p:attrNameLst>
                                          <p:attrName>style.visibility</p:attrName>
                                        </p:attrNameLst>
                                      </p:cBhvr>
                                      <p:to>
                                        <p:strVal val="visible"/>
                                      </p:to>
                                    </p:set>
                                    <p:animEffect transition="in" filter="wipe(down)">
                                      <p:cBhvr>
                                        <p:cTn id="137" dur="10"/>
                                        <p:tgtEl>
                                          <p:spTgt spid="368"/>
                                        </p:tgtEl>
                                      </p:cBhvr>
                                    </p:animEffect>
                                  </p:childTnLst>
                                </p:cTn>
                              </p:par>
                              <p:par>
                                <p:cTn id="138" presetID="1" presetClass="exit" presetSubtype="0" fill="hold" nodeType="withEffect">
                                  <p:stCondLst>
                                    <p:cond delay="1750"/>
                                  </p:stCondLst>
                                  <p:childTnLst>
                                    <p:set>
                                      <p:cBhvr>
                                        <p:cTn id="139" dur="1" fill="hold">
                                          <p:stCondLst>
                                            <p:cond delay="0"/>
                                          </p:stCondLst>
                                        </p:cTn>
                                        <p:tgtEl>
                                          <p:spTgt spid="370"/>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775"/>
                                        </p:tgtEl>
                                        <p:attrNameLst>
                                          <p:attrName>style.visibility</p:attrName>
                                        </p:attrNameLst>
                                      </p:cBhvr>
                                      <p:to>
                                        <p:strVal val="visible"/>
                                      </p:to>
                                    </p:set>
                                    <p:animEffect transition="in" filter="fade">
                                      <p:cBhvr>
                                        <p:cTn id="144" dur="1000"/>
                                        <p:tgtEl>
                                          <p:spTgt spid="775"/>
                                        </p:tgtEl>
                                      </p:cBhvr>
                                    </p:animEffect>
                                    <p:anim calcmode="lin" valueType="num">
                                      <p:cBhvr>
                                        <p:cTn id="145" dur="1000" fill="hold"/>
                                        <p:tgtEl>
                                          <p:spTgt spid="775"/>
                                        </p:tgtEl>
                                        <p:attrNameLst>
                                          <p:attrName>ppt_x</p:attrName>
                                        </p:attrNameLst>
                                      </p:cBhvr>
                                      <p:tavLst>
                                        <p:tav tm="0">
                                          <p:val>
                                            <p:strVal val="#ppt_x"/>
                                          </p:val>
                                        </p:tav>
                                        <p:tav tm="100000">
                                          <p:val>
                                            <p:strVal val="#ppt_x"/>
                                          </p:val>
                                        </p:tav>
                                      </p:tavLst>
                                    </p:anim>
                                    <p:anim calcmode="lin" valueType="num">
                                      <p:cBhvr>
                                        <p:cTn id="146" dur="1000" fill="hold"/>
                                        <p:tgtEl>
                                          <p:spTgt spid="775"/>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770"/>
                                        </p:tgtEl>
                                        <p:attrNameLst>
                                          <p:attrName>style.visibility</p:attrName>
                                        </p:attrNameLst>
                                      </p:cBhvr>
                                      <p:to>
                                        <p:strVal val="visible"/>
                                      </p:to>
                                    </p:set>
                                    <p:animEffect transition="in" filter="fade">
                                      <p:cBhvr>
                                        <p:cTn id="149" dur="1000"/>
                                        <p:tgtEl>
                                          <p:spTgt spid="770"/>
                                        </p:tgtEl>
                                      </p:cBhvr>
                                    </p:animEffect>
                                    <p:anim calcmode="lin" valueType="num">
                                      <p:cBhvr>
                                        <p:cTn id="150" dur="1000" fill="hold"/>
                                        <p:tgtEl>
                                          <p:spTgt spid="770"/>
                                        </p:tgtEl>
                                        <p:attrNameLst>
                                          <p:attrName>ppt_x</p:attrName>
                                        </p:attrNameLst>
                                      </p:cBhvr>
                                      <p:tavLst>
                                        <p:tav tm="0">
                                          <p:val>
                                            <p:strVal val="#ppt_x"/>
                                          </p:val>
                                        </p:tav>
                                        <p:tav tm="100000">
                                          <p:val>
                                            <p:strVal val="#ppt_x"/>
                                          </p:val>
                                        </p:tav>
                                      </p:tavLst>
                                    </p:anim>
                                    <p:anim calcmode="lin" valueType="num">
                                      <p:cBhvr>
                                        <p:cTn id="151" dur="1000" fill="hold"/>
                                        <p:tgtEl>
                                          <p:spTgt spid="770"/>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776">
                                            <p:txEl>
                                              <p:pRg st="0" end="0"/>
                                            </p:txEl>
                                          </p:spTgt>
                                        </p:tgtEl>
                                        <p:attrNameLst>
                                          <p:attrName>style.visibility</p:attrName>
                                        </p:attrNameLst>
                                      </p:cBhvr>
                                      <p:to>
                                        <p:strVal val="visible"/>
                                      </p:to>
                                    </p:set>
                                    <p:animEffect transition="in" filter="fade">
                                      <p:cBhvr>
                                        <p:cTn id="156" dur="1000"/>
                                        <p:tgtEl>
                                          <p:spTgt spid="776">
                                            <p:txEl>
                                              <p:pRg st="0" end="0"/>
                                            </p:txEl>
                                          </p:spTgt>
                                        </p:tgtEl>
                                      </p:cBhvr>
                                    </p:animEffect>
                                    <p:anim calcmode="lin" valueType="num">
                                      <p:cBhvr>
                                        <p:cTn id="157" dur="1000" fill="hold"/>
                                        <p:tgtEl>
                                          <p:spTgt spid="776">
                                            <p:txEl>
                                              <p:pRg st="0" end="0"/>
                                            </p:txEl>
                                          </p:spTgt>
                                        </p:tgtEl>
                                        <p:attrNameLst>
                                          <p:attrName>ppt_x</p:attrName>
                                        </p:attrNameLst>
                                      </p:cBhvr>
                                      <p:tavLst>
                                        <p:tav tm="0">
                                          <p:val>
                                            <p:strVal val="#ppt_x"/>
                                          </p:val>
                                        </p:tav>
                                        <p:tav tm="100000">
                                          <p:val>
                                            <p:strVal val="#ppt_x"/>
                                          </p:val>
                                        </p:tav>
                                      </p:tavLst>
                                    </p:anim>
                                    <p:anim calcmode="lin" valueType="num">
                                      <p:cBhvr>
                                        <p:cTn id="158" dur="1000" fill="hold"/>
                                        <p:tgtEl>
                                          <p:spTgt spid="7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nodeType="click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wipe(down)">
                                      <p:cBhvr>
                                        <p:cTn id="1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4" grpId="0" animBg="1"/>
      <p:bldP spid="375" grpId="0"/>
      <p:bldP spid="375" grpId="1"/>
      <p:bldP spid="375" grpId="2"/>
      <p:bldP spid="368" grpId="0" animBg="1"/>
      <p:bldP spid="5" grpId="0"/>
      <p:bldP spid="287" grpId="0"/>
      <p:bldP spid="420" grpId="0"/>
      <p:bldP spid="420" grpId="1"/>
      <p:bldP spid="420" grpId="2"/>
      <p:bldP spid="770" grpId="0"/>
      <p:bldP spid="771" grpId="0"/>
      <p:bldP spid="773" grpId="0"/>
      <p:bldP spid="775" grpId="0"/>
      <p:bldP spid="77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488544" y="505185"/>
            <a:ext cx="687356" cy="665931"/>
          </a:xfrm>
          <a:prstGeom prst="rect">
            <a:avLst/>
          </a:prstGeom>
        </p:spPr>
      </p:pic>
      <p:sp>
        <p:nvSpPr>
          <p:cNvPr id="7" name="任意多边形: 形状 2">
            <a:extLst>
              <a:ext uri="{FF2B5EF4-FFF2-40B4-BE49-F238E27FC236}">
                <a16:creationId xmlns:a16="http://schemas.microsoft.com/office/drawing/2014/main" id="{E94F5C34-566F-4B85-9917-E57AFE66FE6F}"/>
              </a:ext>
            </a:extLst>
          </p:cNvPr>
          <p:cNvSpPr/>
          <p:nvPr/>
        </p:nvSpPr>
        <p:spPr>
          <a:xfrm>
            <a:off x="1461000" y="1089423"/>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TextBox 4">
            <a:extLst>
              <a:ext uri="{FF2B5EF4-FFF2-40B4-BE49-F238E27FC236}">
                <a16:creationId xmlns:a16="http://schemas.microsoft.com/office/drawing/2014/main" id="{2485EA30-23E6-FAE7-9B74-1C157F953843}"/>
              </a:ext>
            </a:extLst>
          </p:cNvPr>
          <p:cNvSpPr txBox="1"/>
          <p:nvPr/>
        </p:nvSpPr>
        <p:spPr>
          <a:xfrm>
            <a:off x="2271000" y="186452"/>
            <a:ext cx="8487456" cy="808619"/>
          </a:xfrm>
          <a:prstGeom prst="rect">
            <a:avLst/>
          </a:prstGeom>
          <a:noFill/>
        </p:spPr>
        <p:txBody>
          <a:bodyPr wrap="square">
            <a:spAutoFit/>
          </a:bodyPr>
          <a:lstStyle/>
          <a:p>
            <a:pPr algn="just">
              <a:lnSpc>
                <a:spcPct val="115000"/>
              </a:lnSpc>
            </a:pPr>
            <a:r>
              <a:rPr lang="en-US" sz="4400" b="1" dirty="0" err="1">
                <a:solidFill>
                  <a:srgbClr val="FF0000"/>
                </a:solidFill>
                <a:effectLst/>
                <a:latin typeface="Times New Roman" panose="02020603050405020304" pitchFamily="18" charset="0"/>
                <a:ea typeface="Times New Roman" panose="02020603050405020304" pitchFamily="18" charset="0"/>
              </a:rPr>
              <a:t>Kĩ</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thuật</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mảnh</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ghép</a:t>
            </a:r>
            <a:r>
              <a:rPr lang="en-US" sz="4400" b="1" dirty="0">
                <a:solidFill>
                  <a:srgbClr val="FF0000"/>
                </a:solidFill>
                <a:effectLst/>
                <a:latin typeface="Times New Roman" panose="02020603050405020304" pitchFamily="18" charset="0"/>
                <a:ea typeface="Times New Roman" panose="02020603050405020304" pitchFamily="18" charset="0"/>
              </a:rPr>
              <a:t>” – </a:t>
            </a:r>
            <a:r>
              <a:rPr lang="en-US" sz="4400" b="1" dirty="0" err="1">
                <a:solidFill>
                  <a:srgbClr val="FF0000"/>
                </a:solidFill>
                <a:effectLst/>
                <a:latin typeface="Times New Roman" panose="02020603050405020304" pitchFamily="18" charset="0"/>
                <a:ea typeface="Times New Roman" panose="02020603050405020304" pitchFamily="18" charset="0"/>
              </a:rPr>
              <a:t>Vòng</a:t>
            </a:r>
            <a:r>
              <a:rPr lang="en-US" sz="4400" b="1" dirty="0">
                <a:solidFill>
                  <a:srgbClr val="FF0000"/>
                </a:solidFill>
                <a:effectLst/>
                <a:latin typeface="Times New Roman" panose="02020603050405020304" pitchFamily="18" charset="0"/>
                <a:ea typeface="Times New Roman" panose="02020603050405020304" pitchFamily="18" charset="0"/>
              </a:rPr>
              <a:t> 1</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442BCDD4-6EB8-17D5-7A5A-10F1F7C77A57}"/>
              </a:ext>
            </a:extLst>
          </p:cNvPr>
          <p:cNvSpPr txBox="1"/>
          <p:nvPr/>
        </p:nvSpPr>
        <p:spPr>
          <a:xfrm>
            <a:off x="1033500" y="1949749"/>
            <a:ext cx="10125000" cy="2958502"/>
          </a:xfrm>
          <a:prstGeom prst="rect">
            <a:avLst/>
          </a:prstGeom>
          <a:noFill/>
        </p:spPr>
        <p:txBody>
          <a:bodyPr wrap="square">
            <a:spAutoFit/>
          </a:bodyPr>
          <a:lstStyle/>
          <a:p>
            <a:pPr algn="just">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rPr>
              <a:t>- Chia </a:t>
            </a:r>
            <a:r>
              <a:rPr lang="en-US" sz="3200" b="1" dirty="0" err="1">
                <a:solidFill>
                  <a:srgbClr val="000000"/>
                </a:solidFill>
                <a:effectLst/>
                <a:latin typeface="Times New Roman" panose="02020603050405020304" pitchFamily="18" charset="0"/>
                <a:ea typeface="Times New Roman" panose="02020603050405020304" pitchFamily="18" charset="0"/>
              </a:rPr>
              <a:t>lớp</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4 </a:t>
            </a:r>
            <a:r>
              <a:rPr lang="en-US" sz="3200" b="1" dirty="0" err="1">
                <a:solidFill>
                  <a:srgbClr val="000000"/>
                </a:solidFill>
                <a:effectLst/>
                <a:latin typeface="Times New Roman" panose="02020603050405020304" pitchFamily="18" charset="0"/>
                <a:ea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mỗi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rPr>
              <a:t> 8 </a:t>
            </a:r>
            <a:r>
              <a:rPr lang="en-US" sz="3200" b="1" dirty="0" err="1">
                <a:solidFill>
                  <a:srgbClr val="000000"/>
                </a:solidFill>
                <a:effectLst/>
                <a:latin typeface="Times New Roman" panose="02020603050405020304" pitchFamily="18" charset="0"/>
                <a:ea typeface="Times New Roman" panose="02020603050405020304" pitchFamily="18" charset="0"/>
              </a:rPr>
              <a:t>học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sinh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viên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mỗi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được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đánh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dấu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theo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từng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cặp</a:t>
            </a:r>
            <a:r>
              <a:rPr lang="en-US" sz="3200" b="1" dirty="0">
                <a:solidFill>
                  <a:srgbClr val="000000"/>
                </a:solidFill>
                <a:latin typeface="Times New Roman" panose="02020603050405020304" pitchFamily="18" charset="0"/>
                <a:ea typeface="Times New Roman" panose="02020603050405020304" pitchFamily="18" charset="0"/>
              </a:rPr>
              <a:t>.</a:t>
            </a:r>
          </a:p>
          <a:p>
            <a:pPr algn="just">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Các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nhóm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hoạt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động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gian</a:t>
            </a:r>
            <a:r>
              <a:rPr lang="en-US" sz="3200" b="1" dirty="0">
                <a:effectLst/>
                <a:latin typeface="Times New Roman" panose="02020603050405020304" pitchFamily="18" charset="0"/>
                <a:ea typeface="Times New Roman" panose="02020603050405020304" pitchFamily="18" charset="0"/>
              </a:rPr>
              <a:t> 3 </a:t>
            </a:r>
            <a:r>
              <a:rPr lang="en-US" sz="3200" b="1" dirty="0" err="1">
                <a:effectLst/>
                <a:latin typeface="Times New Roman" panose="02020603050405020304" pitchFamily="18" charset="0"/>
                <a:ea typeface="Times New Roman" panose="02020603050405020304" pitchFamily="18" charset="0"/>
              </a:rPr>
              <a:t>phút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hiện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yêu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cầu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sau</a:t>
            </a:r>
            <a:r>
              <a:rPr lang="en-US" sz="3200" b="1"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184304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7"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Rounded Rectangle 11"/>
          <p:cNvSpPr/>
          <p:nvPr/>
        </p:nvSpPr>
        <p:spPr>
          <a:xfrm>
            <a:off x="3711000" y="207646"/>
            <a:ext cx="5355000" cy="565078"/>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mảnh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ghép</a:t>
            </a:r>
            <a:r>
              <a:rPr lang="en-US" sz="3600"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606000" y="1171689"/>
            <a:ext cx="10935000" cy="5632311"/>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 A’B’= 3cm, B’C’= 5cm.</a:t>
            </a:r>
          </a:p>
          <a:p>
            <a:pPr algn="just"/>
            <a:r>
              <a:rPr lang="en-US" sz="3600" dirty="0" err="1">
                <a:solidFill>
                  <a:srgbClr val="FF0000"/>
                </a:solidFill>
                <a:latin typeface="Times New Roman" panose="02020603050405020304" pitchFamily="18" charset="0"/>
                <a:cs typeface="Times New Roman" panose="02020603050405020304" pitchFamily="18" charset="0"/>
              </a:rPr>
              <a:t>Nhóm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so </a:t>
            </a:r>
            <a:r>
              <a:rPr lang="en-US" sz="3600" dirty="0" err="1">
                <a:latin typeface="Times New Roman" panose="02020603050405020304" pitchFamily="18" charset="0"/>
                <a:cs typeface="Times New Roman" panose="02020603050405020304" pitchFamily="18" charset="0"/>
              </a:rPr>
              <a:t>sánh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cạnh</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AC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A’C’ ?</a:t>
            </a:r>
          </a:p>
          <a:p>
            <a:pPr algn="just"/>
            <a:r>
              <a:rPr lang="en-US" sz="3600" dirty="0" err="1">
                <a:solidFill>
                  <a:srgbClr val="FF0000"/>
                </a:solidFill>
                <a:latin typeface="Times New Roman" panose="02020603050405020304" pitchFamily="18" charset="0"/>
                <a:cs typeface="Times New Roman" panose="02020603050405020304" pitchFamily="18" charset="0"/>
              </a:rPr>
              <a:t>Nhóm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so </a:t>
            </a:r>
            <a:r>
              <a:rPr lang="en-US" sz="3600" dirty="0" err="1">
                <a:latin typeface="Times New Roman" panose="02020603050405020304" pitchFamily="18" charset="0"/>
                <a:cs typeface="Times New Roman" panose="02020603050405020304" pitchFamily="18" charset="0"/>
              </a:rPr>
              <a:t>sánh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góc</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p>
          <a:p>
            <a:pPr algn="just"/>
            <a:r>
              <a:rPr lang="en-US" sz="3600" dirty="0" err="1">
                <a:solidFill>
                  <a:srgbClr val="FF0000"/>
                </a:solidFill>
                <a:latin typeface="Times New Roman" panose="02020603050405020304" pitchFamily="18" charset="0"/>
                <a:cs typeface="Times New Roman" panose="02020603050405020304" pitchFamily="18" charset="0"/>
              </a:rPr>
              <a:t>Nhóm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so </a:t>
            </a:r>
            <a:r>
              <a:rPr lang="en-US" sz="3600" dirty="0" err="1">
                <a:latin typeface="Times New Roman" panose="02020603050405020304" pitchFamily="18" charset="0"/>
                <a:cs typeface="Times New Roman" panose="02020603050405020304" pitchFamily="18" charset="0"/>
              </a:rPr>
              <a:t>sánh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góc</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p>
          <a:p>
            <a:pPr algn="just"/>
            <a:r>
              <a:rPr lang="en-US" sz="3600" dirty="0" err="1">
                <a:solidFill>
                  <a:srgbClr val="FF0000"/>
                </a:solidFill>
                <a:latin typeface="Times New Roman" panose="02020603050405020304" pitchFamily="18" charset="0"/>
                <a:cs typeface="Times New Roman" panose="02020603050405020304" pitchFamily="18" charset="0"/>
              </a:rPr>
              <a:t>Nhóm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giấy</a:t>
            </a:r>
            <a:r>
              <a:rPr lang="en-US" sz="3600" dirty="0">
                <a:latin typeface="Times New Roman" panose="02020603050405020304" pitchFamily="18" charset="0"/>
                <a:cs typeface="Times New Roman" panose="02020603050405020304" pitchFamily="18" charset="0"/>
              </a:rPr>
              <a:t> ô </a:t>
            </a:r>
            <a:r>
              <a:rPr lang="en-US" sz="3600" dirty="0" err="1">
                <a:latin typeface="Times New Roman" panose="02020603050405020304" pitchFamily="18" charset="0"/>
                <a:cs typeface="Times New Roman" panose="02020603050405020304" pitchFamily="18" charset="0"/>
              </a:rPr>
              <a:t>vuông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rời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a:t>
            </a:r>
          </a:p>
        </p:txBody>
      </p:sp>
      <p:graphicFrame>
        <p:nvGraphicFramePr>
          <p:cNvPr id="2" name="Object 1"/>
          <p:cNvGraphicFramePr>
            <a:graphicFrameLocks noChangeAspect="1"/>
          </p:cNvGraphicFramePr>
          <p:nvPr/>
        </p:nvGraphicFramePr>
        <p:xfrm>
          <a:off x="3711000" y="1140144"/>
          <a:ext cx="1524000" cy="546100"/>
        </p:xfrm>
        <a:graphic>
          <a:graphicData uri="http://schemas.openxmlformats.org/presentationml/2006/ole">
            <mc:AlternateContent xmlns:mc="http://schemas.openxmlformats.org/markup-compatibility/2006">
              <mc:Choice xmlns:v="urn:schemas-microsoft-com:vml" Requires="v">
                <p:oleObj name="Equation" r:id="rId4" imgW="1523880" imgH="545760" progId="Equation.DSMT4">
                  <p:embed/>
                </p:oleObj>
              </mc:Choice>
              <mc:Fallback>
                <p:oleObj name="Equation" r:id="rId4" imgW="1523880" imgH="545760" progId="Equation.DSMT4">
                  <p:embed/>
                  <p:pic>
                    <p:nvPicPr>
                      <p:cNvPr id="2" name="Object 1"/>
                      <p:cNvPicPr/>
                      <p:nvPr/>
                    </p:nvPicPr>
                    <p:blipFill>
                      <a:blip r:embed="rId5"/>
                      <a:stretch>
                        <a:fillRect/>
                      </a:stretch>
                    </p:blipFill>
                    <p:spPr>
                      <a:xfrm>
                        <a:off x="3711000" y="1140144"/>
                        <a:ext cx="1524000" cy="546100"/>
                      </a:xfrm>
                      <a:prstGeom prst="rect">
                        <a:avLst/>
                      </a:prstGeom>
                    </p:spPr>
                  </p:pic>
                </p:oleObj>
              </mc:Fallback>
            </mc:AlternateContent>
          </a:graphicData>
        </a:graphic>
      </p:graphicFrame>
      <p:sp>
        <p:nvSpPr>
          <p:cNvPr id="3" name="Rounded Rectangle 11">
            <a:extLst>
              <a:ext uri="{FF2B5EF4-FFF2-40B4-BE49-F238E27FC236}">
                <a16:creationId xmlns:a16="http://schemas.microsoft.com/office/drawing/2014/main" id="{21531229-4F50-5A9A-3346-0D5646FA4DAF}"/>
              </a:ext>
            </a:extLst>
          </p:cNvPr>
          <p:cNvSpPr/>
          <p:nvPr/>
        </p:nvSpPr>
        <p:spPr>
          <a:xfrm>
            <a:off x="10419943" y="919662"/>
            <a:ext cx="1754500" cy="565078"/>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Vòng</a:t>
            </a:r>
            <a:r>
              <a:rPr lang="en-US" sz="3600" b="1" dirty="0">
                <a:latin typeface="Times New Roman" panose="02020603050405020304" pitchFamily="18" charset="0"/>
                <a:cs typeface="Times New Roman" panose="02020603050405020304" pitchFamily="18" charset="0"/>
              </a:rPr>
              <a:t> 1</a:t>
            </a:r>
          </a:p>
        </p:txBody>
      </p:sp>
      <p:graphicFrame>
        <p:nvGraphicFramePr>
          <p:cNvPr id="4" name="Object 3">
            <a:extLst>
              <a:ext uri="{FF2B5EF4-FFF2-40B4-BE49-F238E27FC236}">
                <a16:creationId xmlns:a16="http://schemas.microsoft.com/office/drawing/2014/main" id="{8FD46B4B-9BA9-D956-1605-1C420B9662E5}"/>
              </a:ext>
            </a:extLst>
          </p:cNvPr>
          <p:cNvGraphicFramePr>
            <a:graphicFrameLocks noChangeAspect="1"/>
          </p:cNvGraphicFramePr>
          <p:nvPr/>
        </p:nvGraphicFramePr>
        <p:xfrm>
          <a:off x="1404600" y="1302264"/>
          <a:ext cx="1676400" cy="381000"/>
        </p:xfrm>
        <a:graphic>
          <a:graphicData uri="http://schemas.openxmlformats.org/presentationml/2006/ole">
            <mc:AlternateContent xmlns:mc="http://schemas.openxmlformats.org/markup-compatibility/2006">
              <mc:Choice xmlns:v="urn:schemas-microsoft-com:vml" Requires="v">
                <p:oleObj name="Equation" r:id="rId6" imgW="1676160" imgH="380880" progId="Equation.DSMT4">
                  <p:embed/>
                </p:oleObj>
              </mc:Choice>
              <mc:Fallback>
                <p:oleObj name="Equation" r:id="rId6" imgW="1676160" imgH="380880" progId="Equation.DSMT4">
                  <p:embed/>
                  <p:pic>
                    <p:nvPicPr>
                      <p:cNvPr id="4" name="Object 3">
                        <a:extLst>
                          <a:ext uri="{FF2B5EF4-FFF2-40B4-BE49-F238E27FC236}">
                            <a16:creationId xmlns:a16="http://schemas.microsoft.com/office/drawing/2014/main" id="{8FD46B4B-9BA9-D956-1605-1C420B9662E5}"/>
                          </a:ext>
                        </a:extLst>
                      </p:cNvPr>
                      <p:cNvPicPr/>
                      <p:nvPr/>
                    </p:nvPicPr>
                    <p:blipFill>
                      <a:blip r:embed="rId7"/>
                      <a:stretch>
                        <a:fillRect/>
                      </a:stretch>
                    </p:blipFill>
                    <p:spPr>
                      <a:xfrm>
                        <a:off x="1404600" y="1302264"/>
                        <a:ext cx="1676400" cy="381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16B2E14-3D9A-35E0-89A1-BC4F827B3333}"/>
              </a:ext>
            </a:extLst>
          </p:cNvPr>
          <p:cNvGraphicFramePr>
            <a:graphicFrameLocks noChangeAspect="1"/>
          </p:cNvGraphicFramePr>
          <p:nvPr/>
        </p:nvGraphicFramePr>
        <p:xfrm>
          <a:off x="4746000" y="3357844"/>
          <a:ext cx="330200" cy="533400"/>
        </p:xfrm>
        <a:graphic>
          <a:graphicData uri="http://schemas.openxmlformats.org/presentationml/2006/ole">
            <mc:AlternateContent xmlns:mc="http://schemas.openxmlformats.org/markup-compatibility/2006">
              <mc:Choice xmlns:v="urn:schemas-microsoft-com:vml" Requires="v">
                <p:oleObj name="Equation" r:id="rId8" imgW="330120" imgH="533160" progId="Equation.DSMT4">
                  <p:embed/>
                </p:oleObj>
              </mc:Choice>
              <mc:Fallback>
                <p:oleObj name="Equation" r:id="rId8" imgW="330120" imgH="533160" progId="Equation.DSMT4">
                  <p:embed/>
                  <p:pic>
                    <p:nvPicPr>
                      <p:cNvPr id="13" name="Object 12">
                        <a:extLst>
                          <a:ext uri="{FF2B5EF4-FFF2-40B4-BE49-F238E27FC236}">
                            <a16:creationId xmlns:a16="http://schemas.microsoft.com/office/drawing/2014/main" id="{C16B2E14-3D9A-35E0-89A1-BC4F827B3333}"/>
                          </a:ext>
                        </a:extLst>
                      </p:cNvPr>
                      <p:cNvPicPr/>
                      <p:nvPr/>
                    </p:nvPicPr>
                    <p:blipFill>
                      <a:blip r:embed="rId9"/>
                      <a:stretch>
                        <a:fillRect/>
                      </a:stretch>
                    </p:blipFill>
                    <p:spPr>
                      <a:xfrm>
                        <a:off x="4746000" y="3357844"/>
                        <a:ext cx="330200" cy="5334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764EDB4-910C-B437-0A4A-87DC1D651412}"/>
              </a:ext>
            </a:extLst>
          </p:cNvPr>
          <p:cNvGraphicFramePr>
            <a:graphicFrameLocks noChangeAspect="1"/>
          </p:cNvGraphicFramePr>
          <p:nvPr/>
        </p:nvGraphicFramePr>
        <p:xfrm>
          <a:off x="5876500" y="3357844"/>
          <a:ext cx="444500" cy="533400"/>
        </p:xfrm>
        <a:graphic>
          <a:graphicData uri="http://schemas.openxmlformats.org/presentationml/2006/ole">
            <mc:AlternateContent xmlns:mc="http://schemas.openxmlformats.org/markup-compatibility/2006">
              <mc:Choice xmlns:v="urn:schemas-microsoft-com:vml" Requires="v">
                <p:oleObj name="Equation" r:id="rId10" imgW="444240" imgH="533160" progId="Equation.DSMT4">
                  <p:embed/>
                </p:oleObj>
              </mc:Choice>
              <mc:Fallback>
                <p:oleObj name="Equation" r:id="rId10" imgW="444240" imgH="533160" progId="Equation.DSMT4">
                  <p:embed/>
                  <p:pic>
                    <p:nvPicPr>
                      <p:cNvPr id="15" name="Object 14">
                        <a:extLst>
                          <a:ext uri="{FF2B5EF4-FFF2-40B4-BE49-F238E27FC236}">
                            <a16:creationId xmlns:a16="http://schemas.microsoft.com/office/drawing/2014/main" id="{4764EDB4-910C-B437-0A4A-87DC1D651412}"/>
                          </a:ext>
                        </a:extLst>
                      </p:cNvPr>
                      <p:cNvPicPr/>
                      <p:nvPr/>
                    </p:nvPicPr>
                    <p:blipFill>
                      <a:blip r:embed="rId11"/>
                      <a:stretch>
                        <a:fillRect/>
                      </a:stretch>
                    </p:blipFill>
                    <p:spPr>
                      <a:xfrm>
                        <a:off x="5876500" y="3357844"/>
                        <a:ext cx="444500" cy="5334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EAA69DBC-4E77-0B32-FFCA-D02F3A77BEFD}"/>
              </a:ext>
            </a:extLst>
          </p:cNvPr>
          <p:cNvGraphicFramePr>
            <a:graphicFrameLocks noChangeAspect="1"/>
          </p:cNvGraphicFramePr>
          <p:nvPr/>
        </p:nvGraphicFramePr>
        <p:xfrm>
          <a:off x="5229600" y="1854000"/>
          <a:ext cx="1676400" cy="381000"/>
        </p:xfrm>
        <a:graphic>
          <a:graphicData uri="http://schemas.openxmlformats.org/presentationml/2006/ole">
            <mc:AlternateContent xmlns:mc="http://schemas.openxmlformats.org/markup-compatibility/2006">
              <mc:Choice xmlns:v="urn:schemas-microsoft-com:vml" Requires="v">
                <p:oleObj name="Equation" r:id="rId12" imgW="1676463" imgH="381066" progId="Equation.DSMT4">
                  <p:embed/>
                </p:oleObj>
              </mc:Choice>
              <mc:Fallback>
                <p:oleObj name="Equation" r:id="rId12" imgW="1676463" imgH="381066" progId="Equation.DSMT4">
                  <p:embed/>
                  <p:pic>
                    <p:nvPicPr>
                      <p:cNvPr id="19" name="Object 18">
                        <a:extLst>
                          <a:ext uri="{FF2B5EF4-FFF2-40B4-BE49-F238E27FC236}">
                            <a16:creationId xmlns:a16="http://schemas.microsoft.com/office/drawing/2014/main" id="{EAA69DBC-4E77-0B32-FFCA-D02F3A77BEFD}"/>
                          </a:ext>
                        </a:extLst>
                      </p:cNvPr>
                      <p:cNvPicPr/>
                      <p:nvPr/>
                    </p:nvPicPr>
                    <p:blipFill>
                      <a:blip r:embed="rId13"/>
                      <a:stretch>
                        <a:fillRect/>
                      </a:stretch>
                    </p:blipFill>
                    <p:spPr>
                      <a:xfrm>
                        <a:off x="5229600" y="1854000"/>
                        <a:ext cx="1676400" cy="381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058FFC5-B271-3595-98F1-436D04EF4ACC}"/>
              </a:ext>
            </a:extLst>
          </p:cNvPr>
          <p:cNvGraphicFramePr>
            <a:graphicFrameLocks noChangeAspect="1"/>
          </p:cNvGraphicFramePr>
          <p:nvPr/>
        </p:nvGraphicFramePr>
        <p:xfrm>
          <a:off x="5274600" y="2970244"/>
          <a:ext cx="1676400" cy="381000"/>
        </p:xfrm>
        <a:graphic>
          <a:graphicData uri="http://schemas.openxmlformats.org/presentationml/2006/ole">
            <mc:AlternateContent xmlns:mc="http://schemas.openxmlformats.org/markup-compatibility/2006">
              <mc:Choice xmlns:v="urn:schemas-microsoft-com:vml" Requires="v">
                <p:oleObj name="Equation" r:id="rId14" imgW="1676463" imgH="381066" progId="Equation.DSMT4">
                  <p:embed/>
                </p:oleObj>
              </mc:Choice>
              <mc:Fallback>
                <p:oleObj name="Equation" r:id="rId14" imgW="1676463" imgH="381066" progId="Equation.DSMT4">
                  <p:embed/>
                  <p:pic>
                    <p:nvPicPr>
                      <p:cNvPr id="20" name="Object 19">
                        <a:extLst>
                          <a:ext uri="{FF2B5EF4-FFF2-40B4-BE49-F238E27FC236}">
                            <a16:creationId xmlns:a16="http://schemas.microsoft.com/office/drawing/2014/main" id="{2058FFC5-B271-3595-98F1-436D04EF4ACC}"/>
                          </a:ext>
                        </a:extLst>
                      </p:cNvPr>
                      <p:cNvPicPr/>
                      <p:nvPr/>
                    </p:nvPicPr>
                    <p:blipFill>
                      <a:blip r:embed="rId15"/>
                      <a:stretch>
                        <a:fillRect/>
                      </a:stretch>
                    </p:blipFill>
                    <p:spPr>
                      <a:xfrm>
                        <a:off x="5274600" y="2970244"/>
                        <a:ext cx="1676400" cy="3810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474E27A-4296-569E-2B5E-1688BD3EE3D7}"/>
              </a:ext>
            </a:extLst>
          </p:cNvPr>
          <p:cNvGraphicFramePr>
            <a:graphicFrameLocks noChangeAspect="1"/>
          </p:cNvGraphicFramePr>
          <p:nvPr/>
        </p:nvGraphicFramePr>
        <p:xfrm>
          <a:off x="4791075" y="4431107"/>
          <a:ext cx="330200" cy="546100"/>
        </p:xfrm>
        <a:graphic>
          <a:graphicData uri="http://schemas.openxmlformats.org/presentationml/2006/ole">
            <mc:AlternateContent xmlns:mc="http://schemas.openxmlformats.org/markup-compatibility/2006">
              <mc:Choice xmlns:v="urn:schemas-microsoft-com:vml" Requires="v">
                <p:oleObj name="Equation" r:id="rId16" imgW="330120" imgH="545760" progId="Equation.DSMT4">
                  <p:embed/>
                </p:oleObj>
              </mc:Choice>
              <mc:Fallback>
                <p:oleObj name="Equation" r:id="rId16" imgW="330120" imgH="545760" progId="Equation.DSMT4">
                  <p:embed/>
                  <p:pic>
                    <p:nvPicPr>
                      <p:cNvPr id="21" name="Object 20">
                        <a:extLst>
                          <a:ext uri="{FF2B5EF4-FFF2-40B4-BE49-F238E27FC236}">
                            <a16:creationId xmlns:a16="http://schemas.microsoft.com/office/drawing/2014/main" id="{D474E27A-4296-569E-2B5E-1688BD3EE3D7}"/>
                          </a:ext>
                        </a:extLst>
                      </p:cNvPr>
                      <p:cNvPicPr/>
                      <p:nvPr/>
                    </p:nvPicPr>
                    <p:blipFill>
                      <a:blip r:embed="rId17"/>
                      <a:stretch>
                        <a:fillRect/>
                      </a:stretch>
                    </p:blipFill>
                    <p:spPr>
                      <a:xfrm>
                        <a:off x="4791075" y="4431107"/>
                        <a:ext cx="330200" cy="5461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685C8369-99C7-E5CD-377F-E54255DB0660}"/>
              </a:ext>
            </a:extLst>
          </p:cNvPr>
          <p:cNvGraphicFramePr>
            <a:graphicFrameLocks noChangeAspect="1"/>
          </p:cNvGraphicFramePr>
          <p:nvPr/>
        </p:nvGraphicFramePr>
        <p:xfrm>
          <a:off x="5826125" y="4431107"/>
          <a:ext cx="444500" cy="546100"/>
        </p:xfrm>
        <a:graphic>
          <a:graphicData uri="http://schemas.openxmlformats.org/presentationml/2006/ole">
            <mc:AlternateContent xmlns:mc="http://schemas.openxmlformats.org/markup-compatibility/2006">
              <mc:Choice xmlns:v="urn:schemas-microsoft-com:vml" Requires="v">
                <p:oleObj name="Equation" r:id="rId18" imgW="444240" imgH="545760" progId="Equation.DSMT4">
                  <p:embed/>
                </p:oleObj>
              </mc:Choice>
              <mc:Fallback>
                <p:oleObj name="Equation" r:id="rId18" imgW="444240" imgH="545760" progId="Equation.DSMT4">
                  <p:embed/>
                  <p:pic>
                    <p:nvPicPr>
                      <p:cNvPr id="22" name="Object 21">
                        <a:extLst>
                          <a:ext uri="{FF2B5EF4-FFF2-40B4-BE49-F238E27FC236}">
                            <a16:creationId xmlns:a16="http://schemas.microsoft.com/office/drawing/2014/main" id="{685C8369-99C7-E5CD-377F-E54255DB0660}"/>
                          </a:ext>
                        </a:extLst>
                      </p:cNvPr>
                      <p:cNvPicPr/>
                      <p:nvPr/>
                    </p:nvPicPr>
                    <p:blipFill>
                      <a:blip r:embed="rId19"/>
                      <a:stretch>
                        <a:fillRect/>
                      </a:stretch>
                    </p:blipFill>
                    <p:spPr>
                      <a:xfrm>
                        <a:off x="5826125" y="4431107"/>
                        <a:ext cx="444500" cy="5461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C1C2AF2-BBAD-CBAE-F657-09660C3D10FC}"/>
              </a:ext>
            </a:extLst>
          </p:cNvPr>
          <p:cNvGraphicFramePr>
            <a:graphicFrameLocks noChangeAspect="1"/>
          </p:cNvGraphicFramePr>
          <p:nvPr/>
        </p:nvGraphicFramePr>
        <p:xfrm>
          <a:off x="5274600" y="4050244"/>
          <a:ext cx="1676400" cy="381000"/>
        </p:xfrm>
        <a:graphic>
          <a:graphicData uri="http://schemas.openxmlformats.org/presentationml/2006/ole">
            <mc:AlternateContent xmlns:mc="http://schemas.openxmlformats.org/markup-compatibility/2006">
              <mc:Choice xmlns:v="urn:schemas-microsoft-com:vml" Requires="v">
                <p:oleObj name="Equation" r:id="rId20" imgW="1676463" imgH="381066" progId="Equation.DSMT4">
                  <p:embed/>
                </p:oleObj>
              </mc:Choice>
              <mc:Fallback>
                <p:oleObj name="Equation" r:id="rId20" imgW="1676463" imgH="381066" progId="Equation.DSMT4">
                  <p:embed/>
                  <p:pic>
                    <p:nvPicPr>
                      <p:cNvPr id="23" name="Object 22">
                        <a:extLst>
                          <a:ext uri="{FF2B5EF4-FFF2-40B4-BE49-F238E27FC236}">
                            <a16:creationId xmlns:a16="http://schemas.microsoft.com/office/drawing/2014/main" id="{3C1C2AF2-BBAD-CBAE-F657-09660C3D10FC}"/>
                          </a:ext>
                        </a:extLst>
                      </p:cNvPr>
                      <p:cNvPicPr/>
                      <p:nvPr/>
                    </p:nvPicPr>
                    <p:blipFill>
                      <a:blip r:embed="rId15"/>
                      <a:stretch>
                        <a:fillRect/>
                      </a:stretch>
                    </p:blipFill>
                    <p:spPr>
                      <a:xfrm>
                        <a:off x="5274600" y="4050244"/>
                        <a:ext cx="1676400" cy="3810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59231174-FE69-CF0B-4630-327FCA1E965B}"/>
              </a:ext>
            </a:extLst>
          </p:cNvPr>
          <p:cNvGraphicFramePr>
            <a:graphicFrameLocks noChangeAspect="1"/>
          </p:cNvGraphicFramePr>
          <p:nvPr/>
        </p:nvGraphicFramePr>
        <p:xfrm>
          <a:off x="5241000" y="5151244"/>
          <a:ext cx="1676400" cy="381000"/>
        </p:xfrm>
        <a:graphic>
          <a:graphicData uri="http://schemas.openxmlformats.org/presentationml/2006/ole">
            <mc:AlternateContent xmlns:mc="http://schemas.openxmlformats.org/markup-compatibility/2006">
              <mc:Choice xmlns:v="urn:schemas-microsoft-com:vml" Requires="v">
                <p:oleObj name="Equation" r:id="rId21" imgW="1676463" imgH="381066" progId="Equation.DSMT4">
                  <p:embed/>
                </p:oleObj>
              </mc:Choice>
              <mc:Fallback>
                <p:oleObj name="Equation" r:id="rId21" imgW="1676463" imgH="381066" progId="Equation.DSMT4">
                  <p:embed/>
                  <p:pic>
                    <p:nvPicPr>
                      <p:cNvPr id="25" name="Object 24">
                        <a:extLst>
                          <a:ext uri="{FF2B5EF4-FFF2-40B4-BE49-F238E27FC236}">
                            <a16:creationId xmlns:a16="http://schemas.microsoft.com/office/drawing/2014/main" id="{59231174-FE69-CF0B-4630-327FCA1E965B}"/>
                          </a:ext>
                        </a:extLst>
                      </p:cNvPr>
                      <p:cNvPicPr/>
                      <p:nvPr/>
                    </p:nvPicPr>
                    <p:blipFill>
                      <a:blip r:embed="rId22"/>
                      <a:stretch>
                        <a:fillRect/>
                      </a:stretch>
                    </p:blipFill>
                    <p:spPr>
                      <a:xfrm>
                        <a:off x="5241000" y="5151244"/>
                        <a:ext cx="1676400" cy="3810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579BF4E-8697-5B24-DCFE-CC0E33E74B8F}"/>
              </a:ext>
            </a:extLst>
          </p:cNvPr>
          <p:cNvGraphicFramePr>
            <a:graphicFrameLocks noChangeAspect="1"/>
          </p:cNvGraphicFramePr>
          <p:nvPr/>
        </p:nvGraphicFramePr>
        <p:xfrm>
          <a:off x="2079600" y="5715244"/>
          <a:ext cx="1676400" cy="381000"/>
        </p:xfrm>
        <a:graphic>
          <a:graphicData uri="http://schemas.openxmlformats.org/presentationml/2006/ole">
            <mc:AlternateContent xmlns:mc="http://schemas.openxmlformats.org/markup-compatibility/2006">
              <mc:Choice xmlns:v="urn:schemas-microsoft-com:vml" Requires="v">
                <p:oleObj name="Equation" r:id="rId23" imgW="1676463" imgH="381066" progId="Equation.DSMT4">
                  <p:embed/>
                </p:oleObj>
              </mc:Choice>
              <mc:Fallback>
                <p:oleObj name="Equation" r:id="rId23" imgW="1676463" imgH="381066" progId="Equation.DSMT4">
                  <p:embed/>
                  <p:pic>
                    <p:nvPicPr>
                      <p:cNvPr id="26" name="Object 25">
                        <a:extLst>
                          <a:ext uri="{FF2B5EF4-FFF2-40B4-BE49-F238E27FC236}">
                            <a16:creationId xmlns:a16="http://schemas.microsoft.com/office/drawing/2014/main" id="{E579BF4E-8697-5B24-DCFE-CC0E33E74B8F}"/>
                          </a:ext>
                        </a:extLst>
                      </p:cNvPr>
                      <p:cNvPicPr/>
                      <p:nvPr/>
                    </p:nvPicPr>
                    <p:blipFill>
                      <a:blip r:embed="rId24"/>
                      <a:stretch>
                        <a:fillRect/>
                      </a:stretch>
                    </p:blipFill>
                    <p:spPr>
                      <a:xfrm>
                        <a:off x="2079600" y="5715244"/>
                        <a:ext cx="1676400" cy="3810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C18A015B-CF03-1FBD-35A5-E47B9B0742A3}"/>
              </a:ext>
            </a:extLst>
          </p:cNvPr>
          <p:cNvGraphicFramePr>
            <a:graphicFrameLocks noChangeAspect="1"/>
          </p:cNvGraphicFramePr>
          <p:nvPr/>
        </p:nvGraphicFramePr>
        <p:xfrm>
          <a:off x="7086000" y="5703000"/>
          <a:ext cx="1231900" cy="381000"/>
        </p:xfrm>
        <a:graphic>
          <a:graphicData uri="http://schemas.openxmlformats.org/presentationml/2006/ole">
            <mc:AlternateContent xmlns:mc="http://schemas.openxmlformats.org/markup-compatibility/2006">
              <mc:Choice xmlns:v="urn:schemas-microsoft-com:vml" Requires="v">
                <p:oleObj name="Equation" r:id="rId25" imgW="1231560" imgH="380880" progId="Equation.DSMT4">
                  <p:embed/>
                </p:oleObj>
              </mc:Choice>
              <mc:Fallback>
                <p:oleObj name="Equation" r:id="rId25" imgW="1231560" imgH="380880" progId="Equation.DSMT4">
                  <p:embed/>
                  <p:pic>
                    <p:nvPicPr>
                      <p:cNvPr id="27" name="Object 26">
                        <a:extLst>
                          <a:ext uri="{FF2B5EF4-FFF2-40B4-BE49-F238E27FC236}">
                            <a16:creationId xmlns:a16="http://schemas.microsoft.com/office/drawing/2014/main" id="{C18A015B-CF03-1FBD-35A5-E47B9B0742A3}"/>
                          </a:ext>
                        </a:extLst>
                      </p:cNvPr>
                      <p:cNvPicPr/>
                      <p:nvPr/>
                    </p:nvPicPr>
                    <p:blipFill>
                      <a:blip r:embed="rId26"/>
                      <a:stretch>
                        <a:fillRect/>
                      </a:stretch>
                    </p:blipFill>
                    <p:spPr>
                      <a:xfrm>
                        <a:off x="7086000" y="5703000"/>
                        <a:ext cx="1231900" cy="3810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E5DD1950-6EB1-E948-B105-959681681FB8}"/>
              </a:ext>
            </a:extLst>
          </p:cNvPr>
          <p:cNvGraphicFramePr>
            <a:graphicFrameLocks noChangeAspect="1"/>
          </p:cNvGraphicFramePr>
          <p:nvPr/>
        </p:nvGraphicFramePr>
        <p:xfrm>
          <a:off x="9111000" y="5703000"/>
          <a:ext cx="1676400" cy="381000"/>
        </p:xfrm>
        <a:graphic>
          <a:graphicData uri="http://schemas.openxmlformats.org/presentationml/2006/ole">
            <mc:AlternateContent xmlns:mc="http://schemas.openxmlformats.org/markup-compatibility/2006">
              <mc:Choice xmlns:v="urn:schemas-microsoft-com:vml" Requires="v">
                <p:oleObj name="Equation" r:id="rId27" imgW="1676463" imgH="381066" progId="Equation.DSMT4">
                  <p:embed/>
                </p:oleObj>
              </mc:Choice>
              <mc:Fallback>
                <p:oleObj name="Equation" r:id="rId27" imgW="1676463" imgH="381066" progId="Equation.DSMT4">
                  <p:embed/>
                  <p:pic>
                    <p:nvPicPr>
                      <p:cNvPr id="28" name="Object 27">
                        <a:extLst>
                          <a:ext uri="{FF2B5EF4-FFF2-40B4-BE49-F238E27FC236}">
                            <a16:creationId xmlns:a16="http://schemas.microsoft.com/office/drawing/2014/main" id="{E5DD1950-6EB1-E948-B105-959681681FB8}"/>
                          </a:ext>
                        </a:extLst>
                      </p:cNvPr>
                      <p:cNvPicPr/>
                      <p:nvPr/>
                    </p:nvPicPr>
                    <p:blipFill>
                      <a:blip r:embed="rId28"/>
                      <a:stretch>
                        <a:fillRect/>
                      </a:stretch>
                    </p:blipFill>
                    <p:spPr>
                      <a:xfrm>
                        <a:off x="9111000" y="5703000"/>
                        <a:ext cx="1676400" cy="381000"/>
                      </a:xfrm>
                      <a:prstGeom prst="rect">
                        <a:avLst/>
                      </a:prstGeom>
                    </p:spPr>
                  </p:pic>
                </p:oleObj>
              </mc:Fallback>
            </mc:AlternateContent>
          </a:graphicData>
        </a:graphic>
      </p:graphicFrame>
    </p:spTree>
    <p:extLst>
      <p:ext uri="{BB962C8B-B14F-4D97-AF65-F5344CB8AC3E}">
        <p14:creationId xmlns:p14="http://schemas.microsoft.com/office/powerpoint/2010/main" val="406370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488544" y="505185"/>
            <a:ext cx="687356" cy="665931"/>
          </a:xfrm>
          <a:prstGeom prst="rect">
            <a:avLst/>
          </a:prstGeom>
        </p:spPr>
      </p:pic>
      <p:sp>
        <p:nvSpPr>
          <p:cNvPr id="7" name="任意多边形: 形状 2">
            <a:extLst>
              <a:ext uri="{FF2B5EF4-FFF2-40B4-BE49-F238E27FC236}">
                <a16:creationId xmlns:a16="http://schemas.microsoft.com/office/drawing/2014/main" id="{E94F5C34-566F-4B85-9917-E57AFE66FE6F}"/>
              </a:ext>
            </a:extLst>
          </p:cNvPr>
          <p:cNvSpPr/>
          <p:nvPr/>
        </p:nvSpPr>
        <p:spPr>
          <a:xfrm>
            <a:off x="1461000" y="1089423"/>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TextBox 4">
            <a:extLst>
              <a:ext uri="{FF2B5EF4-FFF2-40B4-BE49-F238E27FC236}">
                <a16:creationId xmlns:a16="http://schemas.microsoft.com/office/drawing/2014/main" id="{2485EA30-23E6-FAE7-9B74-1C157F953843}"/>
              </a:ext>
            </a:extLst>
          </p:cNvPr>
          <p:cNvSpPr txBox="1"/>
          <p:nvPr/>
        </p:nvSpPr>
        <p:spPr>
          <a:xfrm>
            <a:off x="2271000" y="186452"/>
            <a:ext cx="8487456" cy="808619"/>
          </a:xfrm>
          <a:prstGeom prst="rect">
            <a:avLst/>
          </a:prstGeom>
          <a:noFill/>
        </p:spPr>
        <p:txBody>
          <a:bodyPr wrap="square">
            <a:spAutoFit/>
          </a:bodyPr>
          <a:lstStyle/>
          <a:p>
            <a:pPr algn="just">
              <a:lnSpc>
                <a:spcPct val="115000"/>
              </a:lnSpc>
            </a:pPr>
            <a:r>
              <a:rPr lang="en-US" sz="4400" b="1" dirty="0" err="1">
                <a:solidFill>
                  <a:srgbClr val="FF0000"/>
                </a:solidFill>
                <a:effectLst/>
                <a:latin typeface="Times New Roman" panose="02020603050405020304" pitchFamily="18" charset="0"/>
                <a:ea typeface="Times New Roman" panose="02020603050405020304" pitchFamily="18" charset="0"/>
              </a:rPr>
              <a:t>Kĩ</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thuật</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mảnh</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4400" b="1" dirty="0" err="1">
                <a:solidFill>
                  <a:srgbClr val="FF0000"/>
                </a:solidFill>
                <a:effectLst/>
                <a:latin typeface="Times New Roman" panose="02020603050405020304" pitchFamily="18" charset="0"/>
                <a:ea typeface="Times New Roman" panose="02020603050405020304" pitchFamily="18" charset="0"/>
              </a:rPr>
              <a:t>ghép</a:t>
            </a:r>
            <a:r>
              <a:rPr lang="en-US" sz="4400" b="1" dirty="0">
                <a:solidFill>
                  <a:srgbClr val="FF0000"/>
                </a:solidFill>
                <a:effectLst/>
                <a:latin typeface="Times New Roman" panose="02020603050405020304" pitchFamily="18" charset="0"/>
                <a:ea typeface="Times New Roman" panose="02020603050405020304" pitchFamily="18" charset="0"/>
              </a:rPr>
              <a:t>” – </a:t>
            </a:r>
            <a:r>
              <a:rPr lang="en-US" sz="4400" b="1" dirty="0" err="1">
                <a:solidFill>
                  <a:srgbClr val="FF0000"/>
                </a:solidFill>
                <a:effectLst/>
                <a:latin typeface="Times New Roman" panose="02020603050405020304" pitchFamily="18" charset="0"/>
                <a:ea typeface="Times New Roman" panose="02020603050405020304" pitchFamily="18" charset="0"/>
              </a:rPr>
              <a:t>Vòng</a:t>
            </a:r>
            <a:r>
              <a:rPr lang="en-US" sz="4400" b="1" dirty="0">
                <a:solidFill>
                  <a:srgbClr val="FF0000"/>
                </a:solidFill>
                <a:effectLst/>
                <a:latin typeface="Times New Roman" panose="02020603050405020304" pitchFamily="18" charset="0"/>
                <a:ea typeface="Times New Roman" panose="02020603050405020304" pitchFamily="18" charset="0"/>
              </a:rPr>
              <a:t> 2</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442BCDD4-6EB8-17D5-7A5A-10F1F7C77A57}"/>
              </a:ext>
            </a:extLst>
          </p:cNvPr>
          <p:cNvSpPr txBox="1"/>
          <p:nvPr/>
        </p:nvSpPr>
        <p:spPr>
          <a:xfrm>
            <a:off x="1101000" y="1444214"/>
            <a:ext cx="10125000" cy="3697166"/>
          </a:xfrm>
          <a:prstGeom prst="rect">
            <a:avLst/>
          </a:prstGeom>
          <a:noFill/>
        </p:spPr>
        <p:txBody>
          <a:bodyPr wrap="square">
            <a:spAutoFit/>
          </a:bodyPr>
          <a:lstStyle/>
          <a:p>
            <a:pPr>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rPr>
              <a:t>Chia </a:t>
            </a:r>
            <a:r>
              <a:rPr lang="en-US" sz="3200" b="1" dirty="0" err="1">
                <a:solidFill>
                  <a:srgbClr val="000000"/>
                </a:solidFill>
                <a:effectLst/>
                <a:latin typeface="Times New Roman" panose="02020603050405020304" pitchFamily="18" charset="0"/>
                <a:ea typeface="Times New Roman" panose="02020603050405020304" pitchFamily="18" charset="0"/>
              </a:rPr>
              <a:t>lớp</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4 </a:t>
            </a:r>
            <a:r>
              <a:rPr lang="en-US" sz="3200" b="1" dirty="0" err="1">
                <a:solidFill>
                  <a:srgbClr val="000000"/>
                </a:solidFill>
                <a:effectLst/>
                <a:latin typeface="Times New Roman" panose="02020603050405020304" pitchFamily="18" charset="0"/>
                <a:ea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mới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mỗi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gồm</a:t>
            </a:r>
            <a:r>
              <a:rPr lang="en-US" sz="3200" b="1" dirty="0">
                <a:solidFill>
                  <a:srgbClr val="000000"/>
                </a:solidFill>
                <a:effectLst/>
                <a:latin typeface="Times New Roman" panose="02020603050405020304" pitchFamily="18" charset="0"/>
                <a:ea typeface="Times New Roman" panose="02020603050405020304" pitchFamily="18" charset="0"/>
              </a:rPr>
              <a:t>:</a:t>
            </a:r>
            <a:br>
              <a:rPr lang="en-US" sz="3200" b="1" dirty="0">
                <a:solidFill>
                  <a:srgbClr val="000000"/>
                </a:solidFill>
                <a:effectLst/>
                <a:latin typeface="Times New Roman" panose="02020603050405020304" pitchFamily="18" charset="0"/>
                <a:ea typeface="Times New Roman" panose="02020603050405020304" pitchFamily="18" charset="0"/>
              </a:rPr>
            </a:br>
            <a:r>
              <a:rPr lang="en-US" sz="3200" dirty="0">
                <a:solidFill>
                  <a:srgbClr val="000000"/>
                </a:solidFill>
                <a:effectLst/>
                <a:latin typeface="Times New Roman" panose="02020603050405020304" pitchFamily="18" charset="0"/>
                <a:ea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nhóm</a:t>
            </a:r>
            <a:r>
              <a:rPr lang="en-US" sz="3200" dirty="0">
                <a:solidFill>
                  <a:srgbClr val="000000"/>
                </a:solidFill>
                <a:effectLst/>
                <a:latin typeface="Times New Roman" panose="02020603050405020304" pitchFamily="18" charset="0"/>
                <a:ea typeface="Times New Roman" panose="02020603050405020304" pitchFamily="18" charset="0"/>
              </a:rPr>
              <a:t> 1</a:t>
            </a:r>
          </a:p>
          <a:p>
            <a:pPr algn="just">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nhóm</a:t>
            </a:r>
            <a:r>
              <a:rPr lang="en-US" sz="3200" dirty="0">
                <a:solidFill>
                  <a:srgbClr val="000000"/>
                </a:solidFill>
                <a:effectLst/>
                <a:latin typeface="Times New Roman" panose="02020603050405020304" pitchFamily="18" charset="0"/>
                <a:ea typeface="Times New Roman" panose="02020603050405020304" pitchFamily="18" charset="0"/>
              </a:rPr>
              <a:t> 2</a:t>
            </a:r>
          </a:p>
          <a:p>
            <a:pPr marL="457200" indent="-457200" algn="just">
              <a:lnSpc>
                <a:spcPct val="150000"/>
              </a:lnSpc>
              <a:buFontTx/>
              <a:buChar char="-"/>
            </a:pPr>
            <a:r>
              <a:rPr lang="en-US" sz="3200" dirty="0">
                <a:solidFill>
                  <a:srgbClr val="000000"/>
                </a:solidFill>
                <a:effectLst/>
                <a:latin typeface="Times New Roman" panose="02020603050405020304" pitchFamily="18" charset="0"/>
                <a:ea typeface="Times New Roman" panose="02020603050405020304" pitchFamily="18" charset="0"/>
              </a:rPr>
              <a:t>2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nhóm</a:t>
            </a:r>
            <a:r>
              <a:rPr lang="en-US" sz="3200" dirty="0">
                <a:solidFill>
                  <a:srgbClr val="000000"/>
                </a:solidFill>
                <a:effectLst/>
                <a:latin typeface="Times New Roman" panose="02020603050405020304" pitchFamily="18" charset="0"/>
                <a:ea typeface="Times New Roman" panose="02020603050405020304" pitchFamily="18" charset="0"/>
              </a:rPr>
              <a:t> 3</a:t>
            </a:r>
          </a:p>
          <a:p>
            <a:pPr marL="457200" indent="-457200" algn="just">
              <a:lnSpc>
                <a:spcPct val="150000"/>
              </a:lnSpc>
              <a:buFontTx/>
              <a:buChar char="-"/>
            </a:pPr>
            <a:r>
              <a:rPr lang="en-US" sz="3200" dirty="0">
                <a:solidFill>
                  <a:srgbClr val="000000"/>
                </a:solidFill>
                <a:effectLst/>
                <a:latin typeface="Times New Roman" panose="02020603050405020304" pitchFamily="18" charset="0"/>
                <a:ea typeface="Times New Roman" panose="02020603050405020304" pitchFamily="18" charset="0"/>
              </a:rPr>
              <a:t>2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nhóm</a:t>
            </a:r>
            <a:r>
              <a:rPr lang="en-US" sz="3200" dirty="0">
                <a:solidFill>
                  <a:srgbClr val="000000"/>
                </a:solidFill>
                <a:effectLst/>
                <a:latin typeface="Times New Roman" panose="02020603050405020304" pitchFamily="18" charset="0"/>
                <a:ea typeface="Times New Roman" panose="02020603050405020304" pitchFamily="18" charset="0"/>
              </a:rPr>
              <a:t> 4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92584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488544" y="505185"/>
            <a:ext cx="687356" cy="665931"/>
          </a:xfrm>
          <a:prstGeom prst="rect">
            <a:avLst/>
          </a:prstGeom>
        </p:spPr>
      </p:pic>
      <p:sp>
        <p:nvSpPr>
          <p:cNvPr id="7" name="任意多边形: 形状 2">
            <a:extLst>
              <a:ext uri="{FF2B5EF4-FFF2-40B4-BE49-F238E27FC236}">
                <a16:creationId xmlns:a16="http://schemas.microsoft.com/office/drawing/2014/main" id="{E94F5C34-566F-4B85-9917-E57AFE66FE6F}"/>
              </a:ext>
            </a:extLst>
          </p:cNvPr>
          <p:cNvSpPr/>
          <p:nvPr/>
        </p:nvSpPr>
        <p:spPr>
          <a:xfrm>
            <a:off x="1461000" y="1089423"/>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TextBox 4">
            <a:extLst>
              <a:ext uri="{FF2B5EF4-FFF2-40B4-BE49-F238E27FC236}">
                <a16:creationId xmlns:a16="http://schemas.microsoft.com/office/drawing/2014/main" id="{2485EA30-23E6-FAE7-9B74-1C157F953843}"/>
              </a:ext>
            </a:extLst>
          </p:cNvPr>
          <p:cNvSpPr txBox="1"/>
          <p:nvPr/>
        </p:nvSpPr>
        <p:spPr>
          <a:xfrm>
            <a:off x="2271000" y="186452"/>
            <a:ext cx="8487456" cy="808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thuật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mảnh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ghép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Vòng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2</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442BCDD4-6EB8-17D5-7A5A-10F1F7C77A57}"/>
              </a:ext>
            </a:extLst>
          </p:cNvPr>
          <p:cNvSpPr txBox="1"/>
          <p:nvPr/>
        </p:nvSpPr>
        <p:spPr>
          <a:xfrm>
            <a:off x="469716" y="1265468"/>
            <a:ext cx="11566284" cy="58318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dirty="0" err="1">
                <a:solidFill>
                  <a:srgbClr val="0070C0"/>
                </a:solidFill>
                <a:effectLst/>
                <a:latin typeface="Times New Roman" panose="02020603050405020304" pitchFamily="18" charset="0"/>
                <a:ea typeface="Times New Roman" panose="02020603050405020304" pitchFamily="18" charset="0"/>
              </a:rPr>
              <a:t>Các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nhóm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mảnh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ghép</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hoạt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động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thời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gian</a:t>
            </a:r>
            <a:r>
              <a:rPr lang="en-US" sz="3200" b="1" dirty="0">
                <a:solidFill>
                  <a:srgbClr val="0070C0"/>
                </a:solidFill>
                <a:effectLst/>
                <a:latin typeface="Times New Roman" panose="02020603050405020304" pitchFamily="18" charset="0"/>
                <a:ea typeface="Times New Roman" panose="02020603050405020304" pitchFamily="18" charset="0"/>
              </a:rPr>
              <a:t> 3 </a:t>
            </a:r>
            <a:r>
              <a:rPr lang="en-US" sz="3200" b="1" dirty="0" err="1">
                <a:solidFill>
                  <a:srgbClr val="0070C0"/>
                </a:solidFill>
                <a:effectLst/>
                <a:latin typeface="Times New Roman" panose="02020603050405020304" pitchFamily="18" charset="0"/>
                <a:ea typeface="Times New Roman" panose="02020603050405020304" pitchFamily="18" charset="0"/>
              </a:rPr>
              <a:t>phút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trả</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giải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thích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hai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hỏi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sau</a:t>
            </a:r>
            <a:r>
              <a:rPr lang="en-US" sz="3200" dirty="0">
                <a:solidFill>
                  <a:srgbClr val="0070C0"/>
                </a:solidFill>
                <a:effectLst/>
                <a:latin typeface="Times New Roman" panose="02020603050405020304" pitchFamily="18" charset="0"/>
                <a:ea typeface="Times New Roman" panose="02020603050405020304" pitchFamily="18" charset="0"/>
              </a:rPr>
              <a:t>:</a:t>
            </a: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lang="en-US" sz="3200" b="1" dirty="0">
                <a:solidFill>
                  <a:srgbClr val="000000"/>
                </a:solidFill>
                <a:latin typeface="Times New Roman" panose="02020603050405020304" pitchFamily="18" charset="0"/>
                <a:ea typeface="Times New Roman" panose="02020603050405020304" pitchFamily="18" charset="0"/>
              </a:rPr>
              <a:t>1.</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ea typeface="Times New Roman" panose="02020603050405020304" pitchFamily="18" charset="0"/>
              </a:rPr>
              <a:t>2.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huyền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tam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huyền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tam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kia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hai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tam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8" name="Object 17">
            <a:extLst>
              <a:ext uri="{FF2B5EF4-FFF2-40B4-BE49-F238E27FC236}">
                <a16:creationId xmlns:a16="http://schemas.microsoft.com/office/drawing/2014/main" id="{09B765B8-9989-7368-AB5F-3CB10B25D3BA}"/>
              </a:ext>
            </a:extLst>
          </p:cNvPr>
          <p:cNvGraphicFramePr>
            <a:graphicFrameLocks noChangeAspect="1"/>
          </p:cNvGraphicFramePr>
          <p:nvPr>
            <p:extLst>
              <p:ext uri="{D42A27DB-BD31-4B8C-83A1-F6EECF244321}">
                <p14:modId xmlns:p14="http://schemas.microsoft.com/office/powerpoint/2010/main" val="2251183173"/>
              </p:ext>
            </p:extLst>
          </p:nvPr>
        </p:nvGraphicFramePr>
        <p:xfrm>
          <a:off x="7176000" y="2928705"/>
          <a:ext cx="1215000" cy="500294"/>
        </p:xfrm>
        <a:graphic>
          <a:graphicData uri="http://schemas.openxmlformats.org/presentationml/2006/ole">
            <mc:AlternateContent xmlns:mc="http://schemas.openxmlformats.org/markup-compatibility/2006">
              <mc:Choice xmlns:v="urn:schemas-microsoft-com:vml" Requires="v">
                <p:oleObj name="Equation" r:id="rId4" imgW="431640" imgH="177480" progId="Equation.DSMT4">
                  <p:embed/>
                </p:oleObj>
              </mc:Choice>
              <mc:Fallback>
                <p:oleObj name="Equation" r:id="rId4" imgW="431640" imgH="177480" progId="Equation.DSMT4">
                  <p:embed/>
                  <p:pic>
                    <p:nvPicPr>
                      <p:cNvPr id="0" name=""/>
                      <p:cNvPicPr/>
                      <p:nvPr/>
                    </p:nvPicPr>
                    <p:blipFill>
                      <a:blip r:embed="rId5"/>
                      <a:stretch>
                        <a:fillRect/>
                      </a:stretch>
                    </p:blipFill>
                    <p:spPr>
                      <a:xfrm>
                        <a:off x="7176000" y="2928705"/>
                        <a:ext cx="1215000" cy="50029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B213053-C38C-9ADD-95EF-75E3C4569B43}"/>
              </a:ext>
            </a:extLst>
          </p:cNvPr>
          <p:cNvGraphicFramePr>
            <a:graphicFrameLocks noChangeAspect="1"/>
          </p:cNvGraphicFramePr>
          <p:nvPr>
            <p:extLst>
              <p:ext uri="{D42A27DB-BD31-4B8C-83A1-F6EECF244321}">
                <p14:modId xmlns:p14="http://schemas.microsoft.com/office/powerpoint/2010/main" val="4178908744"/>
              </p:ext>
            </p:extLst>
          </p:nvPr>
        </p:nvGraphicFramePr>
        <p:xfrm>
          <a:off x="9006445" y="2928706"/>
          <a:ext cx="1679555" cy="500293"/>
        </p:xfrm>
        <a:graphic>
          <a:graphicData uri="http://schemas.openxmlformats.org/presentationml/2006/ole">
            <mc:AlternateContent xmlns:mc="http://schemas.openxmlformats.org/markup-compatibility/2006">
              <mc:Choice xmlns:v="urn:schemas-microsoft-com:vml" Requires="v">
                <p:oleObj name="Equation" r:id="rId6" imgW="596880" imgH="177480" progId="Equation.DSMT4">
                  <p:embed/>
                </p:oleObj>
              </mc:Choice>
              <mc:Fallback>
                <p:oleObj name="Equation" r:id="rId6" imgW="596880" imgH="177480" progId="Equation.DSMT4">
                  <p:embed/>
                  <p:pic>
                    <p:nvPicPr>
                      <p:cNvPr id="0" name=""/>
                      <p:cNvPicPr/>
                      <p:nvPr/>
                    </p:nvPicPr>
                    <p:blipFill>
                      <a:blip r:embed="rId7"/>
                      <a:stretch>
                        <a:fillRect/>
                      </a:stretch>
                    </p:blipFill>
                    <p:spPr>
                      <a:xfrm>
                        <a:off x="9006445" y="2928706"/>
                        <a:ext cx="1679555" cy="500293"/>
                      </a:xfrm>
                      <a:prstGeom prst="rect">
                        <a:avLst/>
                      </a:prstGeom>
                    </p:spPr>
                  </p:pic>
                </p:oleObj>
              </mc:Fallback>
            </mc:AlternateContent>
          </a:graphicData>
        </a:graphic>
      </p:graphicFrame>
    </p:spTree>
    <p:extLst>
      <p:ext uri="{BB962C8B-B14F-4D97-AF65-F5344CB8AC3E}">
        <p14:creationId xmlns:p14="http://schemas.microsoft.com/office/powerpoint/2010/main" val="1967366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文本框 3">
            <a:extLst>
              <a:ext uri="{FF2B5EF4-FFF2-40B4-BE49-F238E27FC236}">
                <a16:creationId xmlns:a16="http://schemas.microsoft.com/office/drawing/2014/main" id="{E3295AA9-DF64-410A-8B3E-AF9B52E0F292}"/>
              </a:ext>
            </a:extLst>
          </p:cNvPr>
          <p:cNvSpPr txBox="1"/>
          <p:nvPr/>
        </p:nvSpPr>
        <p:spPr>
          <a:xfrm>
            <a:off x="1199456" y="63204"/>
            <a:ext cx="7671180" cy="830997"/>
          </a:xfrm>
          <a:prstGeom prst="rect">
            <a:avLst/>
          </a:prstGeom>
          <a:noFill/>
        </p:spPr>
        <p:txBody>
          <a:bodyPr wrap="square" rtlCol="0">
            <a:spAutoFit/>
          </a:bodyPr>
          <a:lstStyle/>
          <a:p>
            <a:r>
              <a:rPr lang="en-US" altLang="zh-CN" sz="48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 thừa nhận định lí sau:</a:t>
            </a:r>
            <a:endParaRPr lang="zh-CN" altLang="en-US" sz="4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0" name="TextBox 19"/>
          <p:cNvSpPr txBox="1"/>
          <p:nvPr/>
        </p:nvSpPr>
        <p:spPr>
          <a:xfrm>
            <a:off x="986920" y="1160682"/>
            <a:ext cx="10707543" cy="2308324"/>
          </a:xfrm>
          <a:prstGeom prst="rect">
            <a:avLst/>
          </a:prstGeom>
          <a:noFill/>
        </p:spPr>
        <p:txBody>
          <a:bodyPr wrap="square" rtlCol="0">
            <a:spAutoFit/>
          </a:bodyPr>
          <a:lstStyle/>
          <a:p>
            <a:pPr algn="just"/>
            <a:r>
              <a:rPr lang="en-US" sz="3600" b="1">
                <a:latin typeface="Times New Roman" panose="02020603050405020304" pitchFamily="18" charset="0"/>
                <a:cs typeface="Times New Roman" panose="02020603050405020304" pitchFamily="18" charset="0"/>
              </a:rPr>
              <a:t>Nếu </a:t>
            </a:r>
            <a:r>
              <a:rPr lang="en-US" sz="3600" b="1">
                <a:solidFill>
                  <a:srgbClr val="0000FF"/>
                </a:solidFill>
                <a:latin typeface="Times New Roman" panose="02020603050405020304" pitchFamily="18" charset="0"/>
                <a:cs typeface="Times New Roman" panose="02020603050405020304" pitchFamily="18" charset="0"/>
              </a:rPr>
              <a:t>cạnh huyền và một cạnh góc vuông </a:t>
            </a:r>
            <a:r>
              <a:rPr lang="en-US" sz="3600" b="1">
                <a:latin typeface="Times New Roman" panose="02020603050405020304" pitchFamily="18" charset="0"/>
                <a:cs typeface="Times New Roman" panose="02020603050405020304" pitchFamily="18" charset="0"/>
              </a:rPr>
              <a:t>của tam giác vuông này </a:t>
            </a:r>
            <a:r>
              <a:rPr lang="en-US" sz="3600" b="1">
                <a:solidFill>
                  <a:srgbClr val="0000FF"/>
                </a:solidFill>
                <a:latin typeface="Times New Roman" panose="02020603050405020304" pitchFamily="18" charset="0"/>
                <a:cs typeface="Times New Roman" panose="02020603050405020304" pitchFamily="18" charset="0"/>
              </a:rPr>
              <a:t>bằng cạnh huyền và một cạnh góc vuông </a:t>
            </a:r>
            <a:r>
              <a:rPr lang="en-US" sz="3600" b="1">
                <a:latin typeface="Times New Roman" panose="02020603050405020304" pitchFamily="18" charset="0"/>
                <a:cs typeface="Times New Roman" panose="02020603050405020304" pitchFamily="18" charset="0"/>
              </a:rPr>
              <a:t>của tam giác vuông kia thì hai tam giác vuông đó bằng nhau.</a:t>
            </a:r>
          </a:p>
        </p:txBody>
      </p:sp>
      <p:grpSp>
        <p:nvGrpSpPr>
          <p:cNvPr id="21" name="Group 20"/>
          <p:cNvGrpSpPr/>
          <p:nvPr/>
        </p:nvGrpSpPr>
        <p:grpSpPr>
          <a:xfrm>
            <a:off x="9300356" y="3770790"/>
            <a:ext cx="2804613" cy="2729897"/>
            <a:chOff x="7647182" y="3503427"/>
            <a:chExt cx="2804613" cy="2729897"/>
          </a:xfrm>
        </p:grpSpPr>
        <p:sp>
          <p:nvSpPr>
            <p:cNvPr id="22" name="任意多边形 55">
              <a:extLst>
                <a:ext uri="{FF2B5EF4-FFF2-40B4-BE49-F238E27FC236}">
                  <a16:creationId xmlns:a16="http://schemas.microsoft.com/office/drawing/2014/main" id="{349B9FCC-17AB-42A4-94FC-EDC497CF9B13}"/>
                </a:ext>
              </a:extLst>
            </p:cNvPr>
            <p:cNvSpPr/>
            <p:nvPr/>
          </p:nvSpPr>
          <p:spPr>
            <a:xfrm>
              <a:off x="7647182" y="4274293"/>
              <a:ext cx="2804613" cy="1922027"/>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prstClr val="whit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2">
              <a:extLst>
                <a:ext uri="{FF2B5EF4-FFF2-40B4-BE49-F238E27FC236}">
                  <a16:creationId xmlns:a16="http://schemas.microsoft.com/office/drawing/2014/main" id="{4499D697-3ABB-467B-B354-451C71C29DA6}"/>
                </a:ext>
              </a:extLst>
            </p:cNvPr>
            <p:cNvPicPr>
              <a:picLocks noChangeAspect="1"/>
            </p:cNvPicPr>
            <p:nvPr/>
          </p:nvPicPr>
          <p:blipFill>
            <a:blip r:embed="rId4"/>
            <a:stretch>
              <a:fillRect/>
            </a:stretch>
          </p:blipFill>
          <p:spPr>
            <a:xfrm rot="20606693">
              <a:off x="7833299" y="3503427"/>
              <a:ext cx="2273795" cy="2729897"/>
            </a:xfrm>
            <a:prstGeom prst="rect">
              <a:avLst/>
            </a:prstGeom>
          </p:spPr>
        </p:pic>
      </p:grpSp>
      <p:pic>
        <p:nvPicPr>
          <p:cNvPr id="8" name="Picture 7"/>
          <p:cNvPicPr>
            <a:picLocks noChangeAspect="1"/>
          </p:cNvPicPr>
          <p:nvPr/>
        </p:nvPicPr>
        <p:blipFill>
          <a:blip r:embed="rId5"/>
          <a:stretch>
            <a:fillRect/>
          </a:stretch>
        </p:blipFill>
        <p:spPr>
          <a:xfrm>
            <a:off x="3519766" y="3041099"/>
            <a:ext cx="4808649" cy="3232217"/>
          </a:xfrm>
          <a:prstGeom prst="rect">
            <a:avLst/>
          </a:prstGeom>
        </p:spPr>
      </p:pic>
    </p:spTree>
    <p:extLst>
      <p:ext uri="{BB962C8B-B14F-4D97-AF65-F5344CB8AC3E}">
        <p14:creationId xmlns:p14="http://schemas.microsoft.com/office/powerpoint/2010/main" val="279491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文本框 3">
            <a:extLst>
              <a:ext uri="{FF2B5EF4-FFF2-40B4-BE49-F238E27FC236}">
                <a16:creationId xmlns:a16="http://schemas.microsoft.com/office/drawing/2014/main" id="{E3295AA9-DF64-410A-8B3E-AF9B52E0F292}"/>
              </a:ext>
            </a:extLst>
          </p:cNvPr>
          <p:cNvSpPr txBox="1"/>
          <p:nvPr/>
        </p:nvSpPr>
        <p:spPr>
          <a:xfrm>
            <a:off x="1051776" y="116632"/>
            <a:ext cx="10901245" cy="615553"/>
          </a:xfrm>
          <a:prstGeom prst="rect">
            <a:avLst/>
          </a:prstGeom>
          <a:noFill/>
        </p:spPr>
        <p:txBody>
          <a:bodyPr wrap="square" rtlCol="0">
            <a:spAutoFit/>
          </a:bodyPr>
          <a:lstStyle/>
          <a:p>
            <a:r>
              <a:rPr lang="en-US" altLang="zh-CN" sz="34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Hãy chỉ ra các cặp tam giác vuông bằng nhau dưới đây</a:t>
            </a:r>
            <a:endParaRPr lang="zh-CN" altLang="en-US" sz="34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Picture 5"/>
          <p:cNvPicPr>
            <a:picLocks noChangeAspect="1"/>
          </p:cNvPicPr>
          <p:nvPr/>
        </p:nvPicPr>
        <p:blipFill>
          <a:blip r:embed="rId4"/>
          <a:stretch>
            <a:fillRect/>
          </a:stretch>
        </p:blipFill>
        <p:spPr>
          <a:xfrm>
            <a:off x="197443" y="1052736"/>
            <a:ext cx="11870139" cy="2566418"/>
          </a:xfrm>
          <a:prstGeom prst="rect">
            <a:avLst/>
          </a:prstGeom>
        </p:spPr>
      </p:pic>
      <p:sp>
        <p:nvSpPr>
          <p:cNvPr id="19" name="TextBox 18"/>
          <p:cNvSpPr txBox="1"/>
          <p:nvPr/>
        </p:nvSpPr>
        <p:spPr>
          <a:xfrm>
            <a:off x="94430" y="3434488"/>
            <a:ext cx="5682533"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Xét </a:t>
            </a: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ABC (vuông tại A) và </a:t>
            </a: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GHK (vuông tại G) có:</a:t>
            </a:r>
          </a:p>
        </p:txBody>
      </p:sp>
      <p:sp>
        <p:nvSpPr>
          <p:cNvPr id="24" name="Rectangle 23"/>
          <p:cNvSpPr/>
          <p:nvPr/>
        </p:nvSpPr>
        <p:spPr>
          <a:xfrm>
            <a:off x="1121235" y="4329100"/>
            <a:ext cx="3299467" cy="461665"/>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AB = GH (theo hình vẽ)</a:t>
            </a:r>
          </a:p>
        </p:txBody>
      </p:sp>
      <p:sp>
        <p:nvSpPr>
          <p:cNvPr id="25" name="Rectangle 24"/>
          <p:cNvSpPr/>
          <p:nvPr/>
        </p:nvSpPr>
        <p:spPr>
          <a:xfrm>
            <a:off x="1121235" y="5006958"/>
            <a:ext cx="3697314" cy="461665"/>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BC = KH (theo hình vẽ)</a:t>
            </a:r>
          </a:p>
        </p:txBody>
      </p:sp>
      <p:sp>
        <p:nvSpPr>
          <p:cNvPr id="26" name="TextBox 25"/>
          <p:cNvSpPr txBox="1"/>
          <p:nvPr/>
        </p:nvSpPr>
        <p:spPr>
          <a:xfrm>
            <a:off x="1121235" y="5684817"/>
            <a:ext cx="5730849" cy="830997"/>
          </a:xfrm>
          <a:prstGeom prst="rect">
            <a:avLst/>
          </a:prstGeom>
          <a:noFill/>
        </p:spPr>
        <p:txBody>
          <a:bodyPr wrap="square" rtlCol="0">
            <a:spAutoFit/>
          </a:bodyPr>
          <a:lstStyle/>
          <a:p>
            <a:pPr marL="457200" indent="-457200">
              <a:buFont typeface="Symbol" panose="05050102010706020507" pitchFamily="18" charset="2"/>
              <a:buChar char="Þ"/>
            </a:pP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ABC = </a:t>
            </a: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GHK</a:t>
            </a:r>
          </a:p>
          <a:p>
            <a:r>
              <a:rPr lang="en-US" sz="2400">
                <a:latin typeface="Times New Roman" panose="02020603050405020304" pitchFamily="18" charset="0"/>
                <a:cs typeface="Times New Roman" panose="02020603050405020304" pitchFamily="18" charset="0"/>
              </a:rPr>
              <a:t>(cạnh huyền – cạnh góc vuông)</a:t>
            </a:r>
          </a:p>
        </p:txBody>
      </p:sp>
      <p:cxnSp>
        <p:nvCxnSpPr>
          <p:cNvPr id="10" name="Straight Connector 9"/>
          <p:cNvCxnSpPr/>
          <p:nvPr/>
        </p:nvCxnSpPr>
        <p:spPr>
          <a:xfrm>
            <a:off x="6132513" y="3470872"/>
            <a:ext cx="0" cy="3202181"/>
          </a:xfrm>
          <a:prstGeom prst="line">
            <a:avLst/>
          </a:prstGeom>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5447928" y="3040935"/>
            <a:ext cx="120097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Bài làm</a:t>
            </a:r>
          </a:p>
        </p:txBody>
      </p:sp>
      <p:sp>
        <p:nvSpPr>
          <p:cNvPr id="27" name="TextBox 26"/>
          <p:cNvSpPr txBox="1"/>
          <p:nvPr/>
        </p:nvSpPr>
        <p:spPr>
          <a:xfrm>
            <a:off x="6180829" y="3439149"/>
            <a:ext cx="5682533"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Xét </a:t>
            </a: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DEF (vuông tại D) và </a:t>
            </a: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MNP (vuông tại M) có:</a:t>
            </a:r>
          </a:p>
        </p:txBody>
      </p:sp>
      <p:sp>
        <p:nvSpPr>
          <p:cNvPr id="28" name="Rectangle 27"/>
          <p:cNvSpPr/>
          <p:nvPr/>
        </p:nvSpPr>
        <p:spPr>
          <a:xfrm>
            <a:off x="7385931" y="4338630"/>
            <a:ext cx="3299467" cy="461665"/>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DF = MP (theo hình vẽ)</a:t>
            </a:r>
          </a:p>
        </p:txBody>
      </p:sp>
      <p:sp>
        <p:nvSpPr>
          <p:cNvPr id="29" name="Rectangle 28"/>
          <p:cNvSpPr/>
          <p:nvPr/>
        </p:nvSpPr>
        <p:spPr>
          <a:xfrm>
            <a:off x="7385931" y="5016488"/>
            <a:ext cx="3697314" cy="461665"/>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EF = NP (theo hình vẽ)</a:t>
            </a:r>
          </a:p>
        </p:txBody>
      </p:sp>
      <p:sp>
        <p:nvSpPr>
          <p:cNvPr id="30" name="TextBox 29"/>
          <p:cNvSpPr txBox="1"/>
          <p:nvPr/>
        </p:nvSpPr>
        <p:spPr>
          <a:xfrm>
            <a:off x="7385931" y="5694347"/>
            <a:ext cx="5730849" cy="830997"/>
          </a:xfrm>
          <a:prstGeom prst="rect">
            <a:avLst/>
          </a:prstGeom>
          <a:noFill/>
        </p:spPr>
        <p:txBody>
          <a:bodyPr wrap="square" rtlCol="0">
            <a:spAutoFit/>
          </a:bodyPr>
          <a:lstStyle/>
          <a:p>
            <a:pPr marL="457200" indent="-457200">
              <a:buFont typeface="Symbol" panose="05050102010706020507" pitchFamily="18" charset="2"/>
              <a:buChar char="Þ"/>
            </a:pP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DEF = </a:t>
            </a:r>
            <a:r>
              <a:rPr lang="el-GR" sz="2400">
                <a:latin typeface="Times New Roman" panose="02020603050405020304" pitchFamily="18" charset="0"/>
                <a:cs typeface="Times New Roman" panose="02020603050405020304" pitchFamily="18" charset="0"/>
              </a:rPr>
              <a:t>Δ</a:t>
            </a:r>
            <a:r>
              <a:rPr lang="en-US" sz="2400">
                <a:latin typeface="Times New Roman" panose="02020603050405020304" pitchFamily="18" charset="0"/>
                <a:cs typeface="Times New Roman" panose="02020603050405020304" pitchFamily="18" charset="0"/>
              </a:rPr>
              <a:t>MNP</a:t>
            </a:r>
          </a:p>
          <a:p>
            <a:r>
              <a:rPr lang="en-US" sz="2400">
                <a:latin typeface="Times New Roman" panose="02020603050405020304" pitchFamily="18" charset="0"/>
                <a:cs typeface="Times New Roman" panose="02020603050405020304" pitchFamily="18" charset="0"/>
              </a:rPr>
              <a:t>(cạnh huyền – cạnh góc vuông)</a:t>
            </a:r>
          </a:p>
        </p:txBody>
      </p:sp>
    </p:spTree>
    <p:extLst>
      <p:ext uri="{BB962C8B-B14F-4D97-AF65-F5344CB8AC3E}">
        <p14:creationId xmlns:p14="http://schemas.microsoft.com/office/powerpoint/2010/main" val="7159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P spid="25" grpId="0"/>
      <p:bldP spid="26" grpId="0"/>
      <p:bldP spid="12" grpId="0"/>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flipH="1">
            <a:off x="288316" y="342144"/>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022045" y="891961"/>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213505" y="303687"/>
            <a:ext cx="4373911" cy="646331"/>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VÍ DỤ 2</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363256B6-55DD-4722-8EE2-5B47C7C7DB16}"/>
              </a:ext>
            </a:extLst>
          </p:cNvPr>
          <p:cNvPicPr>
            <a:picLocks noChangeAspect="1"/>
          </p:cNvPicPr>
          <p:nvPr/>
        </p:nvPicPr>
        <p:blipFill>
          <a:blip r:embed="rId4"/>
          <a:stretch>
            <a:fillRect/>
          </a:stretch>
        </p:blipFill>
        <p:spPr>
          <a:xfrm>
            <a:off x="10438985" y="-24476"/>
            <a:ext cx="1735405" cy="904738"/>
          </a:xfrm>
          <a:prstGeom prst="rect">
            <a:avLst/>
          </a:prstGeom>
        </p:spPr>
      </p:pic>
      <p:sp>
        <p:nvSpPr>
          <p:cNvPr id="5" name="TextBox 4"/>
          <p:cNvSpPr txBox="1"/>
          <p:nvPr/>
        </p:nvSpPr>
        <p:spPr>
          <a:xfrm>
            <a:off x="317586" y="1231304"/>
            <a:ext cx="613841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Cho tam giác ABC vuông tại đỉnh B và tam giác ADC vuông tại đỉnh D. Biết AB = AD, </a:t>
            </a:r>
          </a:p>
          <a:p>
            <a:pPr algn="just"/>
            <a:r>
              <a:rPr lang="en-US" sz="3200">
                <a:latin typeface="Times New Roman" panose="02020603050405020304" pitchFamily="18" charset="0"/>
                <a:cs typeface="Times New Roman" panose="02020603050405020304" pitchFamily="18" charset="0"/>
              </a:rPr>
              <a:t>hãy chứng minh </a:t>
            </a:r>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ABC = </a:t>
            </a:r>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ADC.</a:t>
            </a:r>
          </a:p>
        </p:txBody>
      </p:sp>
      <p:pic>
        <p:nvPicPr>
          <p:cNvPr id="14" name="Picture 13"/>
          <p:cNvPicPr>
            <a:picLocks noChangeAspect="1"/>
          </p:cNvPicPr>
          <p:nvPr/>
        </p:nvPicPr>
        <p:blipFill>
          <a:blip r:embed="rId5"/>
          <a:stretch>
            <a:fillRect/>
          </a:stretch>
        </p:blipFill>
        <p:spPr>
          <a:xfrm>
            <a:off x="6960270" y="675109"/>
            <a:ext cx="4824536" cy="3761038"/>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1778851092"/>
              </p:ext>
            </p:extLst>
          </p:nvPr>
        </p:nvGraphicFramePr>
        <p:xfrm>
          <a:off x="5908561" y="4652653"/>
          <a:ext cx="6146029" cy="1645920"/>
        </p:xfrm>
        <a:graphic>
          <a:graphicData uri="http://schemas.openxmlformats.org/drawingml/2006/table">
            <a:tbl>
              <a:tblPr firstRow="1" bandRow="1">
                <a:tableStyleId>{5940675A-B579-460E-94D1-54222C63F5DA}</a:tableStyleId>
              </a:tblPr>
              <a:tblGrid>
                <a:gridCol w="782183">
                  <a:extLst>
                    <a:ext uri="{9D8B030D-6E8A-4147-A177-3AD203B41FA5}">
                      <a16:colId xmlns:a16="http://schemas.microsoft.com/office/drawing/2014/main" val="20000"/>
                    </a:ext>
                  </a:extLst>
                </a:gridCol>
                <a:gridCol w="5363846">
                  <a:extLst>
                    <a:ext uri="{9D8B030D-6E8A-4147-A177-3AD203B41FA5}">
                      <a16:colId xmlns:a16="http://schemas.microsoft.com/office/drawing/2014/main" val="20001"/>
                    </a:ext>
                  </a:extLst>
                </a:gridCol>
              </a:tblGrid>
              <a:tr h="370840">
                <a:tc>
                  <a:txBody>
                    <a:bodyPr/>
                    <a:lstStyle/>
                    <a:p>
                      <a:r>
                        <a:rPr lang="en-US" sz="32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sz="32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8" name="TextBox 17"/>
          <p:cNvSpPr txBox="1"/>
          <p:nvPr/>
        </p:nvSpPr>
        <p:spPr>
          <a:xfrm>
            <a:off x="6847930" y="4635589"/>
            <a:ext cx="3414717" cy="584775"/>
          </a:xfrm>
          <a:prstGeom prst="rect">
            <a:avLst/>
          </a:prstGeom>
          <a:noFill/>
        </p:spPr>
        <p:txBody>
          <a:bodyPr wrap="none" rtlCol="0">
            <a:spAutoFit/>
          </a:bodyPr>
          <a:lstStyle/>
          <a:p>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ABC vuông tại B,</a:t>
            </a:r>
          </a:p>
        </p:txBody>
      </p:sp>
      <p:sp>
        <p:nvSpPr>
          <p:cNvPr id="19" name="Rectangle 18"/>
          <p:cNvSpPr/>
          <p:nvPr/>
        </p:nvSpPr>
        <p:spPr>
          <a:xfrm>
            <a:off x="6847930" y="5084833"/>
            <a:ext cx="5116722" cy="584775"/>
          </a:xfrm>
          <a:prstGeom prst="rect">
            <a:avLst/>
          </a:prstGeom>
        </p:spPr>
        <p:txBody>
          <a:bodyPr wrap="none">
            <a:spAutoFit/>
          </a:bodyPr>
          <a:lstStyle/>
          <a:p>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ADC vuông tại D, AB = AD</a:t>
            </a:r>
          </a:p>
        </p:txBody>
      </p:sp>
      <p:sp>
        <p:nvSpPr>
          <p:cNvPr id="21" name="TextBox 20"/>
          <p:cNvSpPr txBox="1"/>
          <p:nvPr/>
        </p:nvSpPr>
        <p:spPr>
          <a:xfrm>
            <a:off x="6847930" y="5697252"/>
            <a:ext cx="2839047" cy="584775"/>
          </a:xfrm>
          <a:prstGeom prst="rect">
            <a:avLst/>
          </a:prstGeom>
          <a:noFill/>
        </p:spPr>
        <p:txBody>
          <a:bodyPr wrap="none" rtlCol="0">
            <a:spAutoFit/>
          </a:bodyPr>
          <a:lstStyle/>
          <a:p>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ABC = </a:t>
            </a:r>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ADC</a:t>
            </a:r>
          </a:p>
        </p:txBody>
      </p:sp>
    </p:spTree>
    <p:extLst>
      <p:ext uri="{BB962C8B-B14F-4D97-AF65-F5344CB8AC3E}">
        <p14:creationId xmlns:p14="http://schemas.microsoft.com/office/powerpoint/2010/main" val="32313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8"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9E6FD62-787B-4986-810C-8388A1C5F770}"/>
              </a:ext>
            </a:extLst>
          </p:cNvPr>
          <p:cNvPicPr>
            <a:picLocks noChangeAspect="1"/>
          </p:cNvPicPr>
          <p:nvPr/>
        </p:nvPicPr>
        <p:blipFill>
          <a:blip r:embed="rId3"/>
          <a:stretch>
            <a:fillRect/>
          </a:stretch>
        </p:blipFill>
        <p:spPr>
          <a:xfrm>
            <a:off x="6697324" y="1123938"/>
            <a:ext cx="623425" cy="840452"/>
          </a:xfrm>
          <a:prstGeom prst="rect">
            <a:avLst/>
          </a:prstGeom>
        </p:spPr>
      </p:pic>
      <p:pic>
        <p:nvPicPr>
          <p:cNvPr id="5" name="图片 4">
            <a:extLst>
              <a:ext uri="{FF2B5EF4-FFF2-40B4-BE49-F238E27FC236}">
                <a16:creationId xmlns:a16="http://schemas.microsoft.com/office/drawing/2014/main" id="{1CED9D4A-A95C-42FD-9CB0-CBEF4168EE60}"/>
              </a:ext>
            </a:extLst>
          </p:cNvPr>
          <p:cNvPicPr>
            <a:picLocks noChangeAspect="1"/>
          </p:cNvPicPr>
          <p:nvPr/>
        </p:nvPicPr>
        <p:blipFill>
          <a:blip r:embed="rId4"/>
          <a:stretch>
            <a:fillRect/>
          </a:stretch>
        </p:blipFill>
        <p:spPr>
          <a:xfrm>
            <a:off x="1402854" y="2279999"/>
            <a:ext cx="4129437" cy="2551230"/>
          </a:xfrm>
          <a:prstGeom prst="rect">
            <a:avLst/>
          </a:prstGeom>
        </p:spPr>
      </p:pic>
      <p:pic>
        <p:nvPicPr>
          <p:cNvPr id="6" name="图片 5">
            <a:extLst>
              <a:ext uri="{FF2B5EF4-FFF2-40B4-BE49-F238E27FC236}">
                <a16:creationId xmlns:a16="http://schemas.microsoft.com/office/drawing/2014/main" id="{1D1FE4AF-70F9-4458-8352-5F56778B7C82}"/>
              </a:ext>
            </a:extLst>
          </p:cNvPr>
          <p:cNvPicPr>
            <a:picLocks noChangeAspect="1"/>
          </p:cNvPicPr>
          <p:nvPr/>
        </p:nvPicPr>
        <p:blipFill>
          <a:blip r:embed="rId5"/>
          <a:stretch>
            <a:fillRect/>
          </a:stretch>
        </p:blipFill>
        <p:spPr>
          <a:xfrm>
            <a:off x="6785852" y="2410668"/>
            <a:ext cx="446368" cy="898621"/>
          </a:xfrm>
          <a:prstGeom prst="rect">
            <a:avLst/>
          </a:prstGeom>
        </p:spPr>
      </p:pic>
      <p:pic>
        <p:nvPicPr>
          <p:cNvPr id="7" name="图片 6">
            <a:extLst>
              <a:ext uri="{FF2B5EF4-FFF2-40B4-BE49-F238E27FC236}">
                <a16:creationId xmlns:a16="http://schemas.microsoft.com/office/drawing/2014/main" id="{B8467A28-4E7A-40B1-ACF4-90AC42586B9D}"/>
              </a:ext>
            </a:extLst>
          </p:cNvPr>
          <p:cNvPicPr>
            <a:picLocks noChangeAspect="1"/>
          </p:cNvPicPr>
          <p:nvPr/>
        </p:nvPicPr>
        <p:blipFill>
          <a:blip r:embed="rId6"/>
          <a:stretch>
            <a:fillRect/>
          </a:stretch>
        </p:blipFill>
        <p:spPr>
          <a:xfrm>
            <a:off x="6741843" y="3822802"/>
            <a:ext cx="561280" cy="1074516"/>
          </a:xfrm>
          <a:prstGeom prst="rect">
            <a:avLst/>
          </a:prstGeom>
        </p:spPr>
      </p:pic>
      <p:pic>
        <p:nvPicPr>
          <p:cNvPr id="8" name="图片 7">
            <a:extLst>
              <a:ext uri="{FF2B5EF4-FFF2-40B4-BE49-F238E27FC236}">
                <a16:creationId xmlns:a16="http://schemas.microsoft.com/office/drawing/2014/main" id="{C37F2F94-D5E0-4B27-9064-564A30E58B13}"/>
              </a:ext>
            </a:extLst>
          </p:cNvPr>
          <p:cNvPicPr>
            <a:picLocks noChangeAspect="1"/>
          </p:cNvPicPr>
          <p:nvPr/>
        </p:nvPicPr>
        <p:blipFill>
          <a:blip r:embed="rId7"/>
          <a:stretch>
            <a:fillRect/>
          </a:stretch>
        </p:blipFill>
        <p:spPr>
          <a:xfrm>
            <a:off x="6844900" y="5276361"/>
            <a:ext cx="328272" cy="1102600"/>
          </a:xfrm>
          <a:prstGeom prst="rect">
            <a:avLst/>
          </a:prstGeom>
        </p:spPr>
      </p:pic>
      <p:sp>
        <p:nvSpPr>
          <p:cNvPr id="9" name="文本框 8">
            <a:extLst>
              <a:ext uri="{FF2B5EF4-FFF2-40B4-BE49-F238E27FC236}">
                <a16:creationId xmlns:a16="http://schemas.microsoft.com/office/drawing/2014/main" id="{2CB5E3C7-B46E-4E8C-861D-F09495B2A331}"/>
              </a:ext>
            </a:extLst>
          </p:cNvPr>
          <p:cNvSpPr txBox="1"/>
          <p:nvPr/>
        </p:nvSpPr>
        <p:spPr>
          <a:xfrm>
            <a:off x="7616585" y="1290918"/>
            <a:ext cx="2608729" cy="523220"/>
          </a:xfrm>
          <a:prstGeom prst="rect">
            <a:avLst/>
          </a:prstGeom>
          <a:noFill/>
        </p:spPr>
        <p:txBody>
          <a:bodyPr wrap="square" rtlCol="0">
            <a:spAutoFit/>
          </a:bodyPr>
          <a:lstStyle/>
          <a:p>
            <a:pPr algn="ctr"/>
            <a:r>
              <a:rPr lang="en-US" altLang="zh-CN" sz="2800" b="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28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id="{8639FA30-B45C-49CE-997D-737619003D8E}"/>
              </a:ext>
            </a:extLst>
          </p:cNvPr>
          <p:cNvSpPr txBox="1"/>
          <p:nvPr/>
        </p:nvSpPr>
        <p:spPr>
          <a:xfrm>
            <a:off x="7616585" y="2671483"/>
            <a:ext cx="2608729" cy="954107"/>
          </a:xfrm>
          <a:prstGeom prst="rect">
            <a:avLst/>
          </a:prstGeom>
          <a:noFill/>
        </p:spPr>
        <p:txBody>
          <a:bodyPr wrap="square" rtlCol="0">
            <a:spAutoFit/>
          </a:bodyPr>
          <a:lstStyle/>
          <a:p>
            <a:pPr algn="ctr"/>
            <a:r>
              <a:rPr lang="en-US" altLang="zh-CN" sz="2800" b="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28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id="{4B5D67E2-4262-4294-9882-B83DF22EC7ED}"/>
              </a:ext>
            </a:extLst>
          </p:cNvPr>
          <p:cNvSpPr txBox="1"/>
          <p:nvPr/>
        </p:nvSpPr>
        <p:spPr>
          <a:xfrm>
            <a:off x="7616585" y="4052048"/>
            <a:ext cx="2608729" cy="523220"/>
          </a:xfrm>
          <a:prstGeom prst="rect">
            <a:avLst/>
          </a:prstGeom>
          <a:noFill/>
        </p:spPr>
        <p:txBody>
          <a:bodyPr wrap="square" rtlCol="0">
            <a:spAutoFit/>
          </a:bodyPr>
          <a:lstStyle/>
          <a:p>
            <a:pPr algn="ctr"/>
            <a:r>
              <a:rPr lang="en-US" altLang="zh-CN" sz="2800" b="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endParaRPr lang="zh-CN" altLang="en-US" sz="28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11">
            <a:extLst>
              <a:ext uri="{FF2B5EF4-FFF2-40B4-BE49-F238E27FC236}">
                <a16:creationId xmlns:a16="http://schemas.microsoft.com/office/drawing/2014/main" id="{665F6E1A-903C-422D-A08B-491CB23E399D}"/>
              </a:ext>
            </a:extLst>
          </p:cNvPr>
          <p:cNvSpPr txBox="1"/>
          <p:nvPr/>
        </p:nvSpPr>
        <p:spPr>
          <a:xfrm>
            <a:off x="7616585" y="5432612"/>
            <a:ext cx="2608729" cy="523220"/>
          </a:xfrm>
          <a:prstGeom prst="rect">
            <a:avLst/>
          </a:prstGeom>
          <a:noFill/>
        </p:spPr>
        <p:txBody>
          <a:bodyPr wrap="square" rtlCol="0">
            <a:spAutoFit/>
          </a:bodyPr>
          <a:lstStyle/>
          <a:p>
            <a:pPr algn="ctr"/>
            <a:r>
              <a:rPr lang="en-US" altLang="zh-CN" sz="2800" b="1">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2800" b="1"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9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flipH="1">
            <a:off x="288316" y="342144"/>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022045" y="891961"/>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213505" y="303687"/>
            <a:ext cx="4373911" cy="646331"/>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làm</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363256B6-55DD-4722-8EE2-5B47C7C7DB16}"/>
              </a:ext>
            </a:extLst>
          </p:cNvPr>
          <p:cNvPicPr>
            <a:picLocks noChangeAspect="1"/>
          </p:cNvPicPr>
          <p:nvPr/>
        </p:nvPicPr>
        <p:blipFill>
          <a:blip r:embed="rId4"/>
          <a:stretch>
            <a:fillRect/>
          </a:stretch>
        </p:blipFill>
        <p:spPr>
          <a:xfrm>
            <a:off x="10438985" y="-24476"/>
            <a:ext cx="1735405" cy="904738"/>
          </a:xfrm>
          <a:prstGeom prst="rect">
            <a:avLst/>
          </a:prstGeom>
        </p:spPr>
      </p:pic>
      <p:pic>
        <p:nvPicPr>
          <p:cNvPr id="14" name="Picture 13"/>
          <p:cNvPicPr>
            <a:picLocks noChangeAspect="1"/>
          </p:cNvPicPr>
          <p:nvPr/>
        </p:nvPicPr>
        <p:blipFill>
          <a:blip r:embed="rId5"/>
          <a:stretch>
            <a:fillRect/>
          </a:stretch>
        </p:blipFill>
        <p:spPr>
          <a:xfrm>
            <a:off x="7320136" y="2871612"/>
            <a:ext cx="4517389" cy="3521597"/>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884714024"/>
              </p:ext>
            </p:extLst>
          </p:nvPr>
        </p:nvGraphicFramePr>
        <p:xfrm>
          <a:off x="6221138" y="1002595"/>
          <a:ext cx="5956253" cy="1645920"/>
        </p:xfrm>
        <a:graphic>
          <a:graphicData uri="http://schemas.openxmlformats.org/drawingml/2006/table">
            <a:tbl>
              <a:tblPr firstRow="1" bandRow="1">
                <a:tableStyleId>{5940675A-B579-460E-94D1-54222C63F5DA}</a:tableStyleId>
              </a:tblPr>
              <a:tblGrid>
                <a:gridCol w="758031">
                  <a:extLst>
                    <a:ext uri="{9D8B030D-6E8A-4147-A177-3AD203B41FA5}">
                      <a16:colId xmlns:a16="http://schemas.microsoft.com/office/drawing/2014/main" val="20000"/>
                    </a:ext>
                  </a:extLst>
                </a:gridCol>
                <a:gridCol w="5198222">
                  <a:extLst>
                    <a:ext uri="{9D8B030D-6E8A-4147-A177-3AD203B41FA5}">
                      <a16:colId xmlns:a16="http://schemas.microsoft.com/office/drawing/2014/main" val="20001"/>
                    </a:ext>
                  </a:extLst>
                </a:gridCol>
              </a:tblGrid>
              <a:tr h="1054899">
                <a:tc>
                  <a:txBody>
                    <a:bodyPr/>
                    <a:lstStyle/>
                    <a:p>
                      <a:r>
                        <a:rPr lang="en-US" sz="32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2660">
                <a:tc>
                  <a:txBody>
                    <a:bodyPr/>
                    <a:lstStyle/>
                    <a:p>
                      <a:r>
                        <a:rPr lang="en-US" sz="32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8" name="TextBox 17"/>
          <p:cNvSpPr txBox="1"/>
          <p:nvPr/>
        </p:nvSpPr>
        <p:spPr>
          <a:xfrm>
            <a:off x="7160507" y="1063632"/>
            <a:ext cx="3021214" cy="523220"/>
          </a:xfrm>
          <a:prstGeom prst="rect">
            <a:avLst/>
          </a:prstGeom>
          <a:noFill/>
        </p:spPr>
        <p:txBody>
          <a:bodyPr wrap="square" rtlCol="0">
            <a:spAutoFit/>
          </a:bodyPr>
          <a:lstStyle/>
          <a:p>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ABC vuông tại B,</a:t>
            </a:r>
          </a:p>
        </p:txBody>
      </p:sp>
      <p:sp>
        <p:nvSpPr>
          <p:cNvPr id="19" name="Rectangle 18"/>
          <p:cNvSpPr/>
          <p:nvPr/>
        </p:nvSpPr>
        <p:spPr>
          <a:xfrm>
            <a:off x="7160507" y="1512876"/>
            <a:ext cx="4520029" cy="523220"/>
          </a:xfrm>
          <a:prstGeom prst="rect">
            <a:avLst/>
          </a:prstGeom>
        </p:spPr>
        <p:txBody>
          <a:bodyPr wrap="square">
            <a:spAutoFit/>
          </a:bodyPr>
          <a:lstStyle/>
          <a:p>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ADC vuông tại D, AB = AD</a:t>
            </a:r>
          </a:p>
        </p:txBody>
      </p:sp>
      <p:sp>
        <p:nvSpPr>
          <p:cNvPr id="21" name="TextBox 20"/>
          <p:cNvSpPr txBox="1"/>
          <p:nvPr/>
        </p:nvSpPr>
        <p:spPr>
          <a:xfrm>
            <a:off x="7160506" y="2125295"/>
            <a:ext cx="2516347" cy="523220"/>
          </a:xfrm>
          <a:prstGeom prst="rect">
            <a:avLst/>
          </a:prstGeom>
          <a:noFill/>
        </p:spPr>
        <p:txBody>
          <a:bodyPr wrap="square" rtlCol="0">
            <a:spAutoFit/>
          </a:bodyPr>
          <a:lstStyle/>
          <a:p>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ABC = </a:t>
            </a:r>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ADC</a:t>
            </a:r>
          </a:p>
        </p:txBody>
      </p:sp>
      <p:sp>
        <p:nvSpPr>
          <p:cNvPr id="12" name="TextBox 11"/>
          <p:cNvSpPr txBox="1"/>
          <p:nvPr/>
        </p:nvSpPr>
        <p:spPr>
          <a:xfrm>
            <a:off x="650003" y="2590657"/>
            <a:ext cx="5803638"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ABC (vuông tại B) và </a:t>
            </a:r>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ADC (vuông tại D) có:</a:t>
            </a:r>
          </a:p>
        </p:txBody>
      </p:sp>
      <p:sp>
        <p:nvSpPr>
          <p:cNvPr id="13" name="Rectangle 12"/>
          <p:cNvSpPr/>
          <p:nvPr/>
        </p:nvSpPr>
        <p:spPr>
          <a:xfrm>
            <a:off x="650002" y="3739700"/>
            <a:ext cx="3139001"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AC là cạnh chung</a:t>
            </a:r>
          </a:p>
        </p:txBody>
      </p:sp>
      <p:sp>
        <p:nvSpPr>
          <p:cNvPr id="15" name="Rectangle 14"/>
          <p:cNvSpPr/>
          <p:nvPr/>
        </p:nvSpPr>
        <p:spPr>
          <a:xfrm>
            <a:off x="650002" y="4519411"/>
            <a:ext cx="2455929"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AB = AD (gt)</a:t>
            </a:r>
          </a:p>
        </p:txBody>
      </p:sp>
      <p:sp>
        <p:nvSpPr>
          <p:cNvPr id="17" name="TextBox 16"/>
          <p:cNvSpPr txBox="1"/>
          <p:nvPr/>
        </p:nvSpPr>
        <p:spPr>
          <a:xfrm>
            <a:off x="650002" y="5299122"/>
            <a:ext cx="5452134" cy="1077218"/>
          </a:xfrm>
          <a:prstGeom prst="rect">
            <a:avLst/>
          </a:prstGeom>
          <a:noFill/>
        </p:spPr>
        <p:txBody>
          <a:bodyPr wrap="none" rtlCol="0">
            <a:spAutoFit/>
          </a:bodyPr>
          <a:lstStyle/>
          <a:p>
            <a:pPr marL="457200" indent="-457200">
              <a:buFont typeface="Symbol" panose="05050102010706020507" pitchFamily="18" charset="2"/>
              <a:buChar char="Þ"/>
            </a:pPr>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ABC = </a:t>
            </a:r>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ADC</a:t>
            </a:r>
          </a:p>
          <a:p>
            <a:r>
              <a:rPr lang="en-US" sz="3200">
                <a:latin typeface="Times New Roman" panose="02020603050405020304" pitchFamily="18" charset="0"/>
                <a:cs typeface="Times New Roman" panose="02020603050405020304" pitchFamily="18" charset="0"/>
              </a:rPr>
              <a:t>(cạnh huyền – cạnh góc vuông)</a:t>
            </a:r>
          </a:p>
        </p:txBody>
      </p:sp>
    </p:spTree>
    <p:extLst>
      <p:ext uri="{BB962C8B-B14F-4D97-AF65-F5344CB8AC3E}">
        <p14:creationId xmlns:p14="http://schemas.microsoft.com/office/powerpoint/2010/main" val="16072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E5F9FA2-AC04-4611-AF3D-C13AF67C88C7}"/>
              </a:ext>
            </a:extLst>
          </p:cNvPr>
          <p:cNvGrpSpPr/>
          <p:nvPr/>
        </p:nvGrpSpPr>
        <p:grpSpPr>
          <a:xfrm>
            <a:off x="1308446" y="2020815"/>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0</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3</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5" name="文本框 4">
            <a:extLst>
              <a:ext uri="{FF2B5EF4-FFF2-40B4-BE49-F238E27FC236}">
                <a16:creationId xmlns:a16="http://schemas.microsoft.com/office/drawing/2014/main" id="{F7BC0869-5D57-415B-8EBF-667B52CCB1AE}"/>
              </a:ext>
            </a:extLst>
          </p:cNvPr>
          <p:cNvSpPr txBox="1"/>
          <p:nvPr/>
        </p:nvSpPr>
        <p:spPr>
          <a:xfrm>
            <a:off x="5155545" y="2350372"/>
            <a:ext cx="5964909" cy="1015663"/>
          </a:xfrm>
          <a:prstGeom prst="rect">
            <a:avLst/>
          </a:prstGeom>
          <a:noFill/>
        </p:spPr>
        <p:txBody>
          <a:bodyPr wrap="square" rtlCol="0">
            <a:spAutoFit/>
          </a:bodyPr>
          <a:lstStyle/>
          <a:p>
            <a:pPr algn="ctr"/>
            <a:r>
              <a:rPr lang="en-US" altLang="zh-CN" sz="6000" b="1">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endParaRPr lang="zh-CN" altLang="en-US" sz="6000" b="1" dirty="0">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cxnSp>
        <p:nvCxnSpPr>
          <p:cNvPr id="7" name="直接连接符 6">
            <a:extLst>
              <a:ext uri="{FF2B5EF4-FFF2-40B4-BE49-F238E27FC236}">
                <a16:creationId xmlns:a16="http://schemas.microsoft.com/office/drawing/2014/main" id="{7C3DE667-F066-423A-ADE6-A4E932E53F6F}"/>
              </a:ext>
            </a:extLst>
          </p:cNvPr>
          <p:cNvCxnSpPr/>
          <p:nvPr/>
        </p:nvCxnSpPr>
        <p:spPr>
          <a:xfrm>
            <a:off x="5620227" y="3366035"/>
            <a:ext cx="5123329"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0464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flipH="1">
            <a:off x="10343539" y="53005"/>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679160" y="101905"/>
            <a:ext cx="3494716" cy="707886"/>
          </a:xfrm>
          <a:prstGeom prst="rect">
            <a:avLst/>
          </a:prstGeom>
          <a:noFill/>
        </p:spPr>
        <p:txBody>
          <a:bodyPr wrap="square" rtlCol="0">
            <a:spAutoFit/>
          </a:bodyPr>
          <a:lstStyle/>
          <a:p>
            <a:r>
              <a:rPr lang="en-US" altLang="zh-CN" sz="40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 3</a:t>
            </a:r>
            <a:endParaRPr lang="zh-CN" altLang="en-US" sz="4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3" name="组合 122">
            <a:extLst>
              <a:ext uri="{FF2B5EF4-FFF2-40B4-BE49-F238E27FC236}">
                <a16:creationId xmlns:a16="http://schemas.microsoft.com/office/drawing/2014/main" id="{6D4012C4-C22F-469E-9159-ECE1A2EE1E04}"/>
              </a:ext>
            </a:extLst>
          </p:cNvPr>
          <p:cNvGrpSpPr/>
          <p:nvPr/>
        </p:nvGrpSpPr>
        <p:grpSpPr>
          <a:xfrm>
            <a:off x="30705" y="48553"/>
            <a:ext cx="1424820" cy="1383994"/>
            <a:chOff x="4495006" y="969967"/>
            <a:chExt cx="3201988" cy="3252792"/>
          </a:xfrm>
        </p:grpSpPr>
        <p:sp>
          <p:nvSpPr>
            <p:cNvPr id="6" name="Freeform 15">
              <a:extLst>
                <a:ext uri="{FF2B5EF4-FFF2-40B4-BE49-F238E27FC236}">
                  <a16:creationId xmlns:a16="http://schemas.microsoft.com/office/drawing/2014/main" id="{03E12400-E3B5-4961-93C4-241B9041B8C6}"/>
                </a:ext>
              </a:extLst>
            </p:cNvPr>
            <p:cNvSpPr/>
            <p:nvPr/>
          </p:nvSpPr>
          <p:spPr bwMode="auto">
            <a:xfrm>
              <a:off x="4772819" y="3094045"/>
              <a:ext cx="904875" cy="207963"/>
            </a:xfrm>
            <a:custGeom>
              <a:avLst/>
              <a:gdLst>
                <a:gd name="T0" fmla="*/ 157 w 157"/>
                <a:gd name="T1" fmla="*/ 18 h 36"/>
                <a:gd name="T2" fmla="*/ 78 w 157"/>
                <a:gd name="T3" fmla="*/ 36 h 36"/>
                <a:gd name="T4" fmla="*/ 0 w 157"/>
                <a:gd name="T5" fmla="*/ 18 h 36"/>
                <a:gd name="T6" fmla="*/ 79 w 157"/>
                <a:gd name="T7" fmla="*/ 0 h 36"/>
                <a:gd name="T8" fmla="*/ 157 w 157"/>
                <a:gd name="T9" fmla="*/ 18 h 36"/>
              </a:gdLst>
              <a:ahLst/>
              <a:cxnLst>
                <a:cxn ang="0">
                  <a:pos x="T0" y="T1"/>
                </a:cxn>
                <a:cxn ang="0">
                  <a:pos x="T2" y="T3"/>
                </a:cxn>
                <a:cxn ang="0">
                  <a:pos x="T4" y="T5"/>
                </a:cxn>
                <a:cxn ang="0">
                  <a:pos x="T6" y="T7"/>
                </a:cxn>
                <a:cxn ang="0">
                  <a:pos x="T8" y="T9"/>
                </a:cxn>
              </a:cxnLst>
              <a:rect l="0" t="0" r="r" b="b"/>
              <a:pathLst>
                <a:path w="157" h="36">
                  <a:moveTo>
                    <a:pt x="157" y="18"/>
                  </a:moveTo>
                  <a:cubicBezTo>
                    <a:pt x="157" y="28"/>
                    <a:pt x="122" y="36"/>
                    <a:pt x="78" y="36"/>
                  </a:cubicBezTo>
                  <a:cubicBezTo>
                    <a:pt x="35" y="36"/>
                    <a:pt x="0" y="28"/>
                    <a:pt x="0" y="18"/>
                  </a:cubicBezTo>
                  <a:cubicBezTo>
                    <a:pt x="0" y="8"/>
                    <a:pt x="35" y="0"/>
                    <a:pt x="79" y="0"/>
                  </a:cubicBezTo>
                  <a:cubicBezTo>
                    <a:pt x="122" y="0"/>
                    <a:pt x="157" y="8"/>
                    <a:pt x="157" y="18"/>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 name="Freeform 16">
              <a:extLst>
                <a:ext uri="{FF2B5EF4-FFF2-40B4-BE49-F238E27FC236}">
                  <a16:creationId xmlns:a16="http://schemas.microsoft.com/office/drawing/2014/main" id="{8F168D82-80AB-4485-B1E1-F0EF7AF767AA}"/>
                </a:ext>
              </a:extLst>
            </p:cNvPr>
            <p:cNvSpPr/>
            <p:nvPr/>
          </p:nvSpPr>
          <p:spPr bwMode="auto">
            <a:xfrm>
              <a:off x="6520656" y="2922595"/>
              <a:ext cx="871538" cy="212725"/>
            </a:xfrm>
            <a:custGeom>
              <a:avLst/>
              <a:gdLst>
                <a:gd name="T0" fmla="*/ 151 w 151"/>
                <a:gd name="T1" fmla="*/ 19 h 37"/>
                <a:gd name="T2" fmla="*/ 75 w 151"/>
                <a:gd name="T3" fmla="*/ 36 h 37"/>
                <a:gd name="T4" fmla="*/ 0 w 151"/>
                <a:gd name="T5" fmla="*/ 18 h 37"/>
                <a:gd name="T6" fmla="*/ 75 w 151"/>
                <a:gd name="T7" fmla="*/ 0 h 37"/>
                <a:gd name="T8" fmla="*/ 151 w 151"/>
                <a:gd name="T9" fmla="*/ 19 h 37"/>
              </a:gdLst>
              <a:ahLst/>
              <a:cxnLst>
                <a:cxn ang="0">
                  <a:pos x="T0" y="T1"/>
                </a:cxn>
                <a:cxn ang="0">
                  <a:pos x="T2" y="T3"/>
                </a:cxn>
                <a:cxn ang="0">
                  <a:pos x="T4" y="T5"/>
                </a:cxn>
                <a:cxn ang="0">
                  <a:pos x="T6" y="T7"/>
                </a:cxn>
                <a:cxn ang="0">
                  <a:pos x="T8" y="T9"/>
                </a:cxn>
              </a:cxnLst>
              <a:rect l="0" t="0" r="r" b="b"/>
              <a:pathLst>
                <a:path w="151" h="37">
                  <a:moveTo>
                    <a:pt x="151" y="19"/>
                  </a:moveTo>
                  <a:cubicBezTo>
                    <a:pt x="151" y="29"/>
                    <a:pt x="117" y="37"/>
                    <a:pt x="75" y="36"/>
                  </a:cubicBezTo>
                  <a:cubicBezTo>
                    <a:pt x="33" y="36"/>
                    <a:pt x="0" y="28"/>
                    <a:pt x="0" y="18"/>
                  </a:cubicBezTo>
                  <a:cubicBezTo>
                    <a:pt x="0" y="8"/>
                    <a:pt x="34" y="0"/>
                    <a:pt x="75" y="0"/>
                  </a:cubicBezTo>
                  <a:cubicBezTo>
                    <a:pt x="117" y="0"/>
                    <a:pt x="151" y="9"/>
                    <a:pt x="151" y="19"/>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 name="Freeform 17">
              <a:extLst>
                <a:ext uri="{FF2B5EF4-FFF2-40B4-BE49-F238E27FC236}">
                  <a16:creationId xmlns:a16="http://schemas.microsoft.com/office/drawing/2014/main" id="{B30C66CB-A962-4D1E-B31C-4C20A5284891}"/>
                </a:ext>
              </a:extLst>
            </p:cNvPr>
            <p:cNvSpPr/>
            <p:nvPr/>
          </p:nvSpPr>
          <p:spPr bwMode="auto">
            <a:xfrm>
              <a:off x="4904581" y="3089283"/>
              <a:ext cx="219075" cy="177800"/>
            </a:xfrm>
            <a:custGeom>
              <a:avLst/>
              <a:gdLst>
                <a:gd name="T0" fmla="*/ 23 w 38"/>
                <a:gd name="T1" fmla="*/ 9 h 31"/>
                <a:gd name="T2" fmla="*/ 35 w 38"/>
                <a:gd name="T3" fmla="*/ 24 h 31"/>
                <a:gd name="T4" fmla="*/ 6 w 38"/>
                <a:gd name="T5" fmla="*/ 14 h 31"/>
                <a:gd name="T6" fmla="*/ 9 w 38"/>
                <a:gd name="T7" fmla="*/ 0 h 31"/>
                <a:gd name="T8" fmla="*/ 23 w 38"/>
                <a:gd name="T9" fmla="*/ 9 h 31"/>
              </a:gdLst>
              <a:ahLst/>
              <a:cxnLst>
                <a:cxn ang="0">
                  <a:pos x="T0" y="T1"/>
                </a:cxn>
                <a:cxn ang="0">
                  <a:pos x="T2" y="T3"/>
                </a:cxn>
                <a:cxn ang="0">
                  <a:pos x="T4" y="T5"/>
                </a:cxn>
                <a:cxn ang="0">
                  <a:pos x="T6" y="T7"/>
                </a:cxn>
                <a:cxn ang="0">
                  <a:pos x="T8" y="T9"/>
                </a:cxn>
              </a:cxnLst>
              <a:rect l="0" t="0" r="r" b="b"/>
              <a:pathLst>
                <a:path w="38" h="31">
                  <a:moveTo>
                    <a:pt x="23" y="9"/>
                  </a:moveTo>
                  <a:cubicBezTo>
                    <a:pt x="23" y="9"/>
                    <a:pt x="38" y="17"/>
                    <a:pt x="35" y="24"/>
                  </a:cubicBezTo>
                  <a:cubicBezTo>
                    <a:pt x="32" y="31"/>
                    <a:pt x="11" y="20"/>
                    <a:pt x="6" y="14"/>
                  </a:cubicBezTo>
                  <a:cubicBezTo>
                    <a:pt x="0" y="8"/>
                    <a:pt x="9" y="0"/>
                    <a:pt x="9" y="0"/>
                  </a:cubicBezTo>
                  <a:lnTo>
                    <a:pt x="23" y="9"/>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Freeform 18">
              <a:extLst>
                <a:ext uri="{FF2B5EF4-FFF2-40B4-BE49-F238E27FC236}">
                  <a16:creationId xmlns:a16="http://schemas.microsoft.com/office/drawing/2014/main" id="{89368599-8BA3-4A16-AE82-C4FB0A33D65B}"/>
                </a:ext>
              </a:extLst>
            </p:cNvPr>
            <p:cNvSpPr/>
            <p:nvPr/>
          </p:nvSpPr>
          <p:spPr bwMode="auto">
            <a:xfrm>
              <a:off x="5169694" y="3135321"/>
              <a:ext cx="225425" cy="114300"/>
            </a:xfrm>
            <a:custGeom>
              <a:avLst/>
              <a:gdLst>
                <a:gd name="T0" fmla="*/ 22 w 39"/>
                <a:gd name="T1" fmla="*/ 3 h 20"/>
                <a:gd name="T2" fmla="*/ 39 w 39"/>
                <a:gd name="T3" fmla="*/ 13 h 20"/>
                <a:gd name="T4" fmla="*/ 8 w 39"/>
                <a:gd name="T5" fmla="*/ 14 h 20"/>
                <a:gd name="T6" fmla="*/ 6 w 39"/>
                <a:gd name="T7" fmla="*/ 0 h 20"/>
                <a:gd name="T8" fmla="*/ 22 w 39"/>
                <a:gd name="T9" fmla="*/ 3 h 20"/>
              </a:gdLst>
              <a:ahLst/>
              <a:cxnLst>
                <a:cxn ang="0">
                  <a:pos x="T0" y="T1"/>
                </a:cxn>
                <a:cxn ang="0">
                  <a:pos x="T2" y="T3"/>
                </a:cxn>
                <a:cxn ang="0">
                  <a:pos x="T4" y="T5"/>
                </a:cxn>
                <a:cxn ang="0">
                  <a:pos x="T6" y="T7"/>
                </a:cxn>
                <a:cxn ang="0">
                  <a:pos x="T8" y="T9"/>
                </a:cxn>
              </a:cxnLst>
              <a:rect l="0" t="0" r="r" b="b"/>
              <a:pathLst>
                <a:path w="39" h="20">
                  <a:moveTo>
                    <a:pt x="22" y="3"/>
                  </a:moveTo>
                  <a:cubicBezTo>
                    <a:pt x="22" y="3"/>
                    <a:pt x="39" y="5"/>
                    <a:pt x="39" y="13"/>
                  </a:cubicBezTo>
                  <a:cubicBezTo>
                    <a:pt x="38" y="20"/>
                    <a:pt x="14" y="18"/>
                    <a:pt x="8" y="14"/>
                  </a:cubicBezTo>
                  <a:cubicBezTo>
                    <a:pt x="0" y="10"/>
                    <a:pt x="6" y="0"/>
                    <a:pt x="6" y="0"/>
                  </a:cubicBezTo>
                  <a:lnTo>
                    <a:pt x="22" y="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Freeform 19">
              <a:extLst>
                <a:ext uri="{FF2B5EF4-FFF2-40B4-BE49-F238E27FC236}">
                  <a16:creationId xmlns:a16="http://schemas.microsoft.com/office/drawing/2014/main" id="{ACD141A7-BC23-4D3F-A23F-8ED3F53D567E}"/>
                </a:ext>
              </a:extLst>
            </p:cNvPr>
            <p:cNvSpPr/>
            <p:nvPr/>
          </p:nvSpPr>
          <p:spPr bwMode="auto">
            <a:xfrm>
              <a:off x="5130006" y="2017719"/>
              <a:ext cx="617538" cy="304800"/>
            </a:xfrm>
            <a:custGeom>
              <a:avLst/>
              <a:gdLst>
                <a:gd name="T0" fmla="*/ 10 w 107"/>
                <a:gd name="T1" fmla="*/ 2 h 53"/>
                <a:gd name="T2" fmla="*/ 107 w 107"/>
                <a:gd name="T3" fmla="*/ 38 h 53"/>
                <a:gd name="T4" fmla="*/ 104 w 107"/>
                <a:gd name="T5" fmla="*/ 53 h 53"/>
                <a:gd name="T6" fmla="*/ 3 w 107"/>
                <a:gd name="T7" fmla="*/ 12 h 53"/>
                <a:gd name="T8" fmla="*/ 1 w 107"/>
                <a:gd name="T9" fmla="*/ 5 h 53"/>
                <a:gd name="T10" fmla="*/ 10 w 107"/>
                <a:gd name="T11" fmla="*/ 2 h 53"/>
              </a:gdLst>
              <a:ahLst/>
              <a:cxnLst>
                <a:cxn ang="0">
                  <a:pos x="T0" y="T1"/>
                </a:cxn>
                <a:cxn ang="0">
                  <a:pos x="T2" y="T3"/>
                </a:cxn>
                <a:cxn ang="0">
                  <a:pos x="T4" y="T5"/>
                </a:cxn>
                <a:cxn ang="0">
                  <a:pos x="T6" y="T7"/>
                </a:cxn>
                <a:cxn ang="0">
                  <a:pos x="T8" y="T9"/>
                </a:cxn>
                <a:cxn ang="0">
                  <a:pos x="T10" y="T11"/>
                </a:cxn>
              </a:cxnLst>
              <a:rect l="0" t="0" r="r" b="b"/>
              <a:pathLst>
                <a:path w="107" h="53">
                  <a:moveTo>
                    <a:pt x="10" y="2"/>
                  </a:moveTo>
                  <a:cubicBezTo>
                    <a:pt x="10" y="2"/>
                    <a:pt x="77" y="42"/>
                    <a:pt x="107" y="38"/>
                  </a:cubicBezTo>
                  <a:cubicBezTo>
                    <a:pt x="104" y="53"/>
                    <a:pt x="104" y="53"/>
                    <a:pt x="104" y="53"/>
                  </a:cubicBezTo>
                  <a:cubicBezTo>
                    <a:pt x="99" y="52"/>
                    <a:pt x="51" y="44"/>
                    <a:pt x="3" y="12"/>
                  </a:cubicBezTo>
                  <a:cubicBezTo>
                    <a:pt x="3" y="12"/>
                    <a:pt x="0" y="9"/>
                    <a:pt x="1" y="5"/>
                  </a:cubicBezTo>
                  <a:cubicBezTo>
                    <a:pt x="1" y="5"/>
                    <a:pt x="4" y="0"/>
                    <a:pt x="10" y="2"/>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Freeform 20">
              <a:extLst>
                <a:ext uri="{FF2B5EF4-FFF2-40B4-BE49-F238E27FC236}">
                  <a16:creationId xmlns:a16="http://schemas.microsoft.com/office/drawing/2014/main" id="{138C3B36-CEC9-4405-980E-80A8A050B9B9}"/>
                </a:ext>
              </a:extLst>
            </p:cNvPr>
            <p:cNvSpPr>
              <a:spLocks noEditPoints="1"/>
            </p:cNvSpPr>
            <p:nvPr/>
          </p:nvSpPr>
          <p:spPr bwMode="auto">
            <a:xfrm>
              <a:off x="5123656" y="2017719"/>
              <a:ext cx="630238" cy="311151"/>
            </a:xfrm>
            <a:custGeom>
              <a:avLst/>
              <a:gdLst>
                <a:gd name="T0" fmla="*/ 105 w 109"/>
                <a:gd name="T1" fmla="*/ 54 h 54"/>
                <a:gd name="T2" fmla="*/ 3 w 109"/>
                <a:gd name="T3" fmla="*/ 14 h 54"/>
                <a:gd name="T4" fmla="*/ 3 w 109"/>
                <a:gd name="T5" fmla="*/ 14 h 54"/>
                <a:gd name="T6" fmla="*/ 3 w 109"/>
                <a:gd name="T7" fmla="*/ 13 h 54"/>
                <a:gd name="T8" fmla="*/ 0 w 109"/>
                <a:gd name="T9" fmla="*/ 7 h 54"/>
                <a:gd name="T10" fmla="*/ 0 w 109"/>
                <a:gd name="T11" fmla="*/ 7 h 54"/>
                <a:gd name="T12" fmla="*/ 1 w 109"/>
                <a:gd name="T13" fmla="*/ 5 h 54"/>
                <a:gd name="T14" fmla="*/ 1 w 109"/>
                <a:gd name="T15" fmla="*/ 5 h 54"/>
                <a:gd name="T16" fmla="*/ 8 w 109"/>
                <a:gd name="T17" fmla="*/ 0 h 54"/>
                <a:gd name="T18" fmla="*/ 8 w 109"/>
                <a:gd name="T19" fmla="*/ 0 h 54"/>
                <a:gd name="T20" fmla="*/ 11 w 109"/>
                <a:gd name="T21" fmla="*/ 1 h 54"/>
                <a:gd name="T22" fmla="*/ 11 w 109"/>
                <a:gd name="T23" fmla="*/ 1 h 54"/>
                <a:gd name="T24" fmla="*/ 11 w 109"/>
                <a:gd name="T25" fmla="*/ 2 h 54"/>
                <a:gd name="T26" fmla="*/ 12 w 109"/>
                <a:gd name="T27" fmla="*/ 1 h 54"/>
                <a:gd name="T28" fmla="*/ 46 w 109"/>
                <a:gd name="T29" fmla="*/ 19 h 54"/>
                <a:gd name="T30" fmla="*/ 46 w 109"/>
                <a:gd name="T31" fmla="*/ 19 h 54"/>
                <a:gd name="T32" fmla="*/ 104 w 109"/>
                <a:gd name="T33" fmla="*/ 37 h 54"/>
                <a:gd name="T34" fmla="*/ 104 w 109"/>
                <a:gd name="T35" fmla="*/ 37 h 54"/>
                <a:gd name="T36" fmla="*/ 108 w 109"/>
                <a:gd name="T37" fmla="*/ 37 h 54"/>
                <a:gd name="T38" fmla="*/ 108 w 109"/>
                <a:gd name="T39" fmla="*/ 37 h 54"/>
                <a:gd name="T40" fmla="*/ 109 w 109"/>
                <a:gd name="T41" fmla="*/ 37 h 54"/>
                <a:gd name="T42" fmla="*/ 109 w 109"/>
                <a:gd name="T43" fmla="*/ 37 h 54"/>
                <a:gd name="T44" fmla="*/ 109 w 109"/>
                <a:gd name="T45" fmla="*/ 38 h 54"/>
                <a:gd name="T46" fmla="*/ 109 w 109"/>
                <a:gd name="T47" fmla="*/ 38 h 54"/>
                <a:gd name="T48" fmla="*/ 107 w 109"/>
                <a:gd name="T49" fmla="*/ 53 h 54"/>
                <a:gd name="T50" fmla="*/ 105 w 109"/>
                <a:gd name="T51" fmla="*/ 54 h 54"/>
                <a:gd name="T52" fmla="*/ 105 w 109"/>
                <a:gd name="T53" fmla="*/ 54 h 54"/>
                <a:gd name="T54" fmla="*/ 105 w 109"/>
                <a:gd name="T55" fmla="*/ 54 h 54"/>
                <a:gd name="T56" fmla="*/ 104 w 109"/>
                <a:gd name="T57" fmla="*/ 51 h 54"/>
                <a:gd name="T58" fmla="*/ 106 w 109"/>
                <a:gd name="T59" fmla="*/ 40 h 54"/>
                <a:gd name="T60" fmla="*/ 104 w 109"/>
                <a:gd name="T61" fmla="*/ 40 h 54"/>
                <a:gd name="T62" fmla="*/ 104 w 109"/>
                <a:gd name="T63" fmla="*/ 40 h 54"/>
                <a:gd name="T64" fmla="*/ 10 w 109"/>
                <a:gd name="T65" fmla="*/ 4 h 54"/>
                <a:gd name="T66" fmla="*/ 10 w 109"/>
                <a:gd name="T67" fmla="*/ 4 h 54"/>
                <a:gd name="T68" fmla="*/ 8 w 109"/>
                <a:gd name="T69" fmla="*/ 3 h 54"/>
                <a:gd name="T70" fmla="*/ 8 w 109"/>
                <a:gd name="T71" fmla="*/ 3 h 54"/>
                <a:gd name="T72" fmla="*/ 4 w 109"/>
                <a:gd name="T73" fmla="*/ 4 h 54"/>
                <a:gd name="T74" fmla="*/ 4 w 109"/>
                <a:gd name="T75" fmla="*/ 4 h 54"/>
                <a:gd name="T76" fmla="*/ 3 w 109"/>
                <a:gd name="T77" fmla="*/ 6 h 54"/>
                <a:gd name="T78" fmla="*/ 3 w 109"/>
                <a:gd name="T79" fmla="*/ 6 h 54"/>
                <a:gd name="T80" fmla="*/ 3 w 109"/>
                <a:gd name="T81" fmla="*/ 7 h 54"/>
                <a:gd name="T82" fmla="*/ 3 w 109"/>
                <a:gd name="T83" fmla="*/ 7 h 54"/>
                <a:gd name="T84" fmla="*/ 4 w 109"/>
                <a:gd name="T85" fmla="*/ 10 h 54"/>
                <a:gd name="T86" fmla="*/ 4 w 109"/>
                <a:gd name="T87" fmla="*/ 10 h 54"/>
                <a:gd name="T88" fmla="*/ 5 w 109"/>
                <a:gd name="T89" fmla="*/ 11 h 54"/>
                <a:gd name="T90" fmla="*/ 5 w 109"/>
                <a:gd name="T91" fmla="*/ 11 h 54"/>
                <a:gd name="T92" fmla="*/ 104 w 109"/>
                <a:gd name="T93"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54">
                  <a:moveTo>
                    <a:pt x="105" y="54"/>
                  </a:moveTo>
                  <a:cubicBezTo>
                    <a:pt x="100" y="53"/>
                    <a:pt x="52" y="45"/>
                    <a:pt x="3" y="14"/>
                  </a:cubicBezTo>
                  <a:cubicBezTo>
                    <a:pt x="3" y="14"/>
                    <a:pt x="3" y="14"/>
                    <a:pt x="3" y="14"/>
                  </a:cubicBezTo>
                  <a:cubicBezTo>
                    <a:pt x="3" y="13"/>
                    <a:pt x="3" y="13"/>
                    <a:pt x="3" y="13"/>
                  </a:cubicBezTo>
                  <a:cubicBezTo>
                    <a:pt x="3" y="13"/>
                    <a:pt x="0" y="11"/>
                    <a:pt x="0" y="7"/>
                  </a:cubicBezTo>
                  <a:cubicBezTo>
                    <a:pt x="0" y="7"/>
                    <a:pt x="0" y="7"/>
                    <a:pt x="0" y="7"/>
                  </a:cubicBezTo>
                  <a:cubicBezTo>
                    <a:pt x="0" y="6"/>
                    <a:pt x="0" y="5"/>
                    <a:pt x="1" y="5"/>
                  </a:cubicBezTo>
                  <a:cubicBezTo>
                    <a:pt x="1" y="5"/>
                    <a:pt x="1" y="5"/>
                    <a:pt x="1" y="5"/>
                  </a:cubicBezTo>
                  <a:cubicBezTo>
                    <a:pt x="1" y="4"/>
                    <a:pt x="3" y="0"/>
                    <a:pt x="8" y="0"/>
                  </a:cubicBezTo>
                  <a:cubicBezTo>
                    <a:pt x="8" y="0"/>
                    <a:pt x="8" y="0"/>
                    <a:pt x="8" y="0"/>
                  </a:cubicBezTo>
                  <a:cubicBezTo>
                    <a:pt x="9" y="0"/>
                    <a:pt x="10" y="0"/>
                    <a:pt x="11" y="1"/>
                  </a:cubicBezTo>
                  <a:cubicBezTo>
                    <a:pt x="11" y="1"/>
                    <a:pt x="11" y="1"/>
                    <a:pt x="11" y="1"/>
                  </a:cubicBezTo>
                  <a:cubicBezTo>
                    <a:pt x="11" y="2"/>
                    <a:pt x="11" y="2"/>
                    <a:pt x="11" y="2"/>
                  </a:cubicBezTo>
                  <a:cubicBezTo>
                    <a:pt x="12" y="1"/>
                    <a:pt x="12" y="1"/>
                    <a:pt x="12" y="1"/>
                  </a:cubicBezTo>
                  <a:cubicBezTo>
                    <a:pt x="12" y="1"/>
                    <a:pt x="27" y="10"/>
                    <a:pt x="46" y="19"/>
                  </a:cubicBezTo>
                  <a:cubicBezTo>
                    <a:pt x="46" y="19"/>
                    <a:pt x="46" y="19"/>
                    <a:pt x="46" y="19"/>
                  </a:cubicBezTo>
                  <a:cubicBezTo>
                    <a:pt x="66" y="28"/>
                    <a:pt x="89" y="37"/>
                    <a:pt x="104" y="37"/>
                  </a:cubicBezTo>
                  <a:cubicBezTo>
                    <a:pt x="104" y="37"/>
                    <a:pt x="104" y="37"/>
                    <a:pt x="104" y="37"/>
                  </a:cubicBezTo>
                  <a:cubicBezTo>
                    <a:pt x="105" y="37"/>
                    <a:pt x="107" y="37"/>
                    <a:pt x="108" y="37"/>
                  </a:cubicBezTo>
                  <a:cubicBezTo>
                    <a:pt x="108" y="37"/>
                    <a:pt x="108" y="37"/>
                    <a:pt x="108" y="37"/>
                  </a:cubicBezTo>
                  <a:cubicBezTo>
                    <a:pt x="108" y="37"/>
                    <a:pt x="109" y="37"/>
                    <a:pt x="109" y="37"/>
                  </a:cubicBezTo>
                  <a:cubicBezTo>
                    <a:pt x="109" y="37"/>
                    <a:pt x="109" y="37"/>
                    <a:pt x="109" y="37"/>
                  </a:cubicBezTo>
                  <a:cubicBezTo>
                    <a:pt x="109" y="38"/>
                    <a:pt x="109" y="38"/>
                    <a:pt x="109" y="38"/>
                  </a:cubicBezTo>
                  <a:cubicBezTo>
                    <a:pt x="109" y="38"/>
                    <a:pt x="109" y="38"/>
                    <a:pt x="109" y="38"/>
                  </a:cubicBezTo>
                  <a:cubicBezTo>
                    <a:pt x="107" y="53"/>
                    <a:pt x="107" y="53"/>
                    <a:pt x="107" y="53"/>
                  </a:cubicBezTo>
                  <a:cubicBezTo>
                    <a:pt x="107" y="54"/>
                    <a:pt x="106" y="54"/>
                    <a:pt x="105" y="54"/>
                  </a:cubicBezTo>
                  <a:cubicBezTo>
                    <a:pt x="105" y="54"/>
                    <a:pt x="105" y="54"/>
                    <a:pt x="105" y="54"/>
                  </a:cubicBezTo>
                  <a:cubicBezTo>
                    <a:pt x="105" y="54"/>
                    <a:pt x="105" y="54"/>
                    <a:pt x="105" y="54"/>
                  </a:cubicBezTo>
                  <a:close/>
                  <a:moveTo>
                    <a:pt x="104" y="51"/>
                  </a:moveTo>
                  <a:cubicBezTo>
                    <a:pt x="106" y="40"/>
                    <a:pt x="106" y="40"/>
                    <a:pt x="106" y="40"/>
                  </a:cubicBezTo>
                  <a:cubicBezTo>
                    <a:pt x="105" y="40"/>
                    <a:pt x="105" y="40"/>
                    <a:pt x="104" y="40"/>
                  </a:cubicBezTo>
                  <a:cubicBezTo>
                    <a:pt x="104" y="40"/>
                    <a:pt x="104" y="40"/>
                    <a:pt x="104" y="40"/>
                  </a:cubicBezTo>
                  <a:cubicBezTo>
                    <a:pt x="73" y="40"/>
                    <a:pt x="14" y="5"/>
                    <a:pt x="10" y="4"/>
                  </a:cubicBezTo>
                  <a:cubicBezTo>
                    <a:pt x="10" y="4"/>
                    <a:pt x="10" y="4"/>
                    <a:pt x="10" y="4"/>
                  </a:cubicBezTo>
                  <a:cubicBezTo>
                    <a:pt x="9" y="3"/>
                    <a:pt x="9" y="3"/>
                    <a:pt x="8" y="3"/>
                  </a:cubicBezTo>
                  <a:cubicBezTo>
                    <a:pt x="8" y="3"/>
                    <a:pt x="8" y="3"/>
                    <a:pt x="8" y="3"/>
                  </a:cubicBezTo>
                  <a:cubicBezTo>
                    <a:pt x="6" y="3"/>
                    <a:pt x="5" y="4"/>
                    <a:pt x="4" y="4"/>
                  </a:cubicBezTo>
                  <a:cubicBezTo>
                    <a:pt x="4" y="4"/>
                    <a:pt x="4" y="4"/>
                    <a:pt x="4" y="4"/>
                  </a:cubicBezTo>
                  <a:cubicBezTo>
                    <a:pt x="4" y="5"/>
                    <a:pt x="3" y="6"/>
                    <a:pt x="3" y="6"/>
                  </a:cubicBezTo>
                  <a:cubicBezTo>
                    <a:pt x="3" y="6"/>
                    <a:pt x="3" y="6"/>
                    <a:pt x="3" y="6"/>
                  </a:cubicBezTo>
                  <a:cubicBezTo>
                    <a:pt x="3" y="6"/>
                    <a:pt x="3" y="7"/>
                    <a:pt x="3" y="7"/>
                  </a:cubicBezTo>
                  <a:cubicBezTo>
                    <a:pt x="3" y="7"/>
                    <a:pt x="3" y="7"/>
                    <a:pt x="3" y="7"/>
                  </a:cubicBezTo>
                  <a:cubicBezTo>
                    <a:pt x="3" y="8"/>
                    <a:pt x="4" y="9"/>
                    <a:pt x="4" y="10"/>
                  </a:cubicBezTo>
                  <a:cubicBezTo>
                    <a:pt x="4" y="10"/>
                    <a:pt x="4" y="10"/>
                    <a:pt x="4" y="10"/>
                  </a:cubicBezTo>
                  <a:cubicBezTo>
                    <a:pt x="4" y="11"/>
                    <a:pt x="5" y="11"/>
                    <a:pt x="5" y="11"/>
                  </a:cubicBezTo>
                  <a:cubicBezTo>
                    <a:pt x="5" y="11"/>
                    <a:pt x="5" y="11"/>
                    <a:pt x="5" y="11"/>
                  </a:cubicBezTo>
                  <a:cubicBezTo>
                    <a:pt x="50" y="40"/>
                    <a:pt x="94" y="49"/>
                    <a:pt x="104" y="5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Freeform 21">
              <a:extLst>
                <a:ext uri="{FF2B5EF4-FFF2-40B4-BE49-F238E27FC236}">
                  <a16:creationId xmlns:a16="http://schemas.microsoft.com/office/drawing/2014/main" id="{8D8F864F-69EF-4E27-B6CE-DDE5A9113411}"/>
                </a:ext>
              </a:extLst>
            </p:cNvPr>
            <p:cNvSpPr/>
            <p:nvPr/>
          </p:nvSpPr>
          <p:spPr bwMode="auto">
            <a:xfrm>
              <a:off x="4933156" y="2490794"/>
              <a:ext cx="260350" cy="655639"/>
            </a:xfrm>
            <a:custGeom>
              <a:avLst/>
              <a:gdLst>
                <a:gd name="T0" fmla="*/ 32 w 45"/>
                <a:gd name="T1" fmla="*/ 0 h 114"/>
                <a:gd name="T2" fmla="*/ 22 w 45"/>
                <a:gd name="T3" fmla="*/ 114 h 114"/>
                <a:gd name="T4" fmla="*/ 0 w 45"/>
                <a:gd name="T5" fmla="*/ 108 h 114"/>
                <a:gd name="T6" fmla="*/ 16 w 45"/>
                <a:gd name="T7" fmla="*/ 3 h 114"/>
                <a:gd name="T8" fmla="*/ 32 w 45"/>
                <a:gd name="T9" fmla="*/ 0 h 114"/>
              </a:gdLst>
              <a:ahLst/>
              <a:cxnLst>
                <a:cxn ang="0">
                  <a:pos x="T0" y="T1"/>
                </a:cxn>
                <a:cxn ang="0">
                  <a:pos x="T2" y="T3"/>
                </a:cxn>
                <a:cxn ang="0">
                  <a:pos x="T4" y="T5"/>
                </a:cxn>
                <a:cxn ang="0">
                  <a:pos x="T6" y="T7"/>
                </a:cxn>
                <a:cxn ang="0">
                  <a:pos x="T8" y="T9"/>
                </a:cxn>
              </a:cxnLst>
              <a:rect l="0" t="0" r="r" b="b"/>
              <a:pathLst>
                <a:path w="45" h="114">
                  <a:moveTo>
                    <a:pt x="32" y="0"/>
                  </a:moveTo>
                  <a:cubicBezTo>
                    <a:pt x="32" y="0"/>
                    <a:pt x="45" y="58"/>
                    <a:pt x="22" y="114"/>
                  </a:cubicBezTo>
                  <a:cubicBezTo>
                    <a:pt x="0" y="108"/>
                    <a:pt x="0" y="108"/>
                    <a:pt x="0" y="108"/>
                  </a:cubicBezTo>
                  <a:cubicBezTo>
                    <a:pt x="0" y="108"/>
                    <a:pt x="25" y="56"/>
                    <a:pt x="16" y="3"/>
                  </a:cubicBezTo>
                  <a:lnTo>
                    <a:pt x="32"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Freeform 22">
              <a:extLst>
                <a:ext uri="{FF2B5EF4-FFF2-40B4-BE49-F238E27FC236}">
                  <a16:creationId xmlns:a16="http://schemas.microsoft.com/office/drawing/2014/main" id="{71AC6396-4D1A-49C8-997F-2EC3AFBF574F}"/>
                </a:ext>
              </a:extLst>
            </p:cNvPr>
            <p:cNvSpPr>
              <a:spLocks noEditPoints="1"/>
            </p:cNvSpPr>
            <p:nvPr/>
          </p:nvSpPr>
          <p:spPr bwMode="auto">
            <a:xfrm>
              <a:off x="4922044" y="2478094"/>
              <a:ext cx="225425" cy="679451"/>
            </a:xfrm>
            <a:custGeom>
              <a:avLst/>
              <a:gdLst>
                <a:gd name="T0" fmla="*/ 23 w 39"/>
                <a:gd name="T1" fmla="*/ 118 h 118"/>
                <a:gd name="T2" fmla="*/ 1 w 39"/>
                <a:gd name="T3" fmla="*/ 112 h 118"/>
                <a:gd name="T4" fmla="*/ 0 w 39"/>
                <a:gd name="T5" fmla="*/ 111 h 118"/>
                <a:gd name="T6" fmla="*/ 0 w 39"/>
                <a:gd name="T7" fmla="*/ 111 h 118"/>
                <a:gd name="T8" fmla="*/ 0 w 39"/>
                <a:gd name="T9" fmla="*/ 109 h 118"/>
                <a:gd name="T10" fmla="*/ 0 w 39"/>
                <a:gd name="T11" fmla="*/ 109 h 118"/>
                <a:gd name="T12" fmla="*/ 19 w 39"/>
                <a:gd name="T13" fmla="*/ 28 h 118"/>
                <a:gd name="T14" fmla="*/ 19 w 39"/>
                <a:gd name="T15" fmla="*/ 28 h 118"/>
                <a:gd name="T16" fmla="*/ 17 w 39"/>
                <a:gd name="T17" fmla="*/ 5 h 118"/>
                <a:gd name="T18" fmla="*/ 17 w 39"/>
                <a:gd name="T19" fmla="*/ 5 h 118"/>
                <a:gd name="T20" fmla="*/ 17 w 39"/>
                <a:gd name="T21" fmla="*/ 4 h 118"/>
                <a:gd name="T22" fmla="*/ 17 w 39"/>
                <a:gd name="T23" fmla="*/ 4 h 118"/>
                <a:gd name="T24" fmla="*/ 18 w 39"/>
                <a:gd name="T25" fmla="*/ 3 h 118"/>
                <a:gd name="T26" fmla="*/ 18 w 39"/>
                <a:gd name="T27" fmla="*/ 3 h 118"/>
                <a:gd name="T28" fmla="*/ 34 w 39"/>
                <a:gd name="T29" fmla="*/ 1 h 118"/>
                <a:gd name="T30" fmla="*/ 36 w 39"/>
                <a:gd name="T31" fmla="*/ 2 h 118"/>
                <a:gd name="T32" fmla="*/ 36 w 39"/>
                <a:gd name="T33" fmla="*/ 2 h 118"/>
                <a:gd name="T34" fmla="*/ 39 w 39"/>
                <a:gd name="T35" fmla="*/ 41 h 118"/>
                <a:gd name="T36" fmla="*/ 39 w 39"/>
                <a:gd name="T37" fmla="*/ 41 h 118"/>
                <a:gd name="T38" fmla="*/ 25 w 39"/>
                <a:gd name="T39" fmla="*/ 117 h 118"/>
                <a:gd name="T40" fmla="*/ 25 w 39"/>
                <a:gd name="T41" fmla="*/ 117 h 118"/>
                <a:gd name="T42" fmla="*/ 24 w 39"/>
                <a:gd name="T43" fmla="*/ 118 h 118"/>
                <a:gd name="T44" fmla="*/ 24 w 39"/>
                <a:gd name="T45" fmla="*/ 118 h 118"/>
                <a:gd name="T46" fmla="*/ 23 w 39"/>
                <a:gd name="T47" fmla="*/ 118 h 118"/>
                <a:gd name="T48" fmla="*/ 23 w 39"/>
                <a:gd name="T49" fmla="*/ 114 h 118"/>
                <a:gd name="T50" fmla="*/ 36 w 39"/>
                <a:gd name="T51" fmla="*/ 41 h 118"/>
                <a:gd name="T52" fmla="*/ 36 w 39"/>
                <a:gd name="T53" fmla="*/ 41 h 118"/>
                <a:gd name="T54" fmla="*/ 33 w 39"/>
                <a:gd name="T55" fmla="*/ 4 h 118"/>
                <a:gd name="T56" fmla="*/ 33 w 39"/>
                <a:gd name="T57" fmla="*/ 4 h 118"/>
                <a:gd name="T58" fmla="*/ 20 w 39"/>
                <a:gd name="T59" fmla="*/ 6 h 118"/>
                <a:gd name="T60" fmla="*/ 22 w 39"/>
                <a:gd name="T61" fmla="*/ 28 h 118"/>
                <a:gd name="T62" fmla="*/ 22 w 39"/>
                <a:gd name="T63" fmla="*/ 28 h 118"/>
                <a:gd name="T64" fmla="*/ 4 w 39"/>
                <a:gd name="T65" fmla="*/ 109 h 118"/>
                <a:gd name="T66" fmla="*/ 4 w 39"/>
                <a:gd name="T67" fmla="*/ 109 h 118"/>
                <a:gd name="T68" fmla="*/ 23 w 39"/>
                <a:gd name="T69"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118">
                  <a:moveTo>
                    <a:pt x="23" y="118"/>
                  </a:moveTo>
                  <a:cubicBezTo>
                    <a:pt x="1" y="112"/>
                    <a:pt x="1" y="112"/>
                    <a:pt x="1" y="112"/>
                  </a:cubicBezTo>
                  <a:cubicBezTo>
                    <a:pt x="1" y="111"/>
                    <a:pt x="0" y="111"/>
                    <a:pt x="0" y="111"/>
                  </a:cubicBezTo>
                  <a:cubicBezTo>
                    <a:pt x="0" y="111"/>
                    <a:pt x="0" y="111"/>
                    <a:pt x="0" y="111"/>
                  </a:cubicBezTo>
                  <a:cubicBezTo>
                    <a:pt x="0" y="110"/>
                    <a:pt x="0" y="110"/>
                    <a:pt x="0" y="109"/>
                  </a:cubicBezTo>
                  <a:cubicBezTo>
                    <a:pt x="0" y="109"/>
                    <a:pt x="0" y="109"/>
                    <a:pt x="0" y="109"/>
                  </a:cubicBezTo>
                  <a:cubicBezTo>
                    <a:pt x="0" y="109"/>
                    <a:pt x="19" y="72"/>
                    <a:pt x="19" y="28"/>
                  </a:cubicBezTo>
                  <a:cubicBezTo>
                    <a:pt x="19" y="28"/>
                    <a:pt x="19" y="28"/>
                    <a:pt x="19" y="28"/>
                  </a:cubicBezTo>
                  <a:cubicBezTo>
                    <a:pt x="19" y="20"/>
                    <a:pt x="18" y="13"/>
                    <a:pt x="17" y="5"/>
                  </a:cubicBezTo>
                  <a:cubicBezTo>
                    <a:pt x="17" y="5"/>
                    <a:pt x="17" y="5"/>
                    <a:pt x="17" y="5"/>
                  </a:cubicBezTo>
                  <a:cubicBezTo>
                    <a:pt x="17" y="4"/>
                    <a:pt x="17" y="4"/>
                    <a:pt x="17" y="4"/>
                  </a:cubicBezTo>
                  <a:cubicBezTo>
                    <a:pt x="17" y="4"/>
                    <a:pt x="17" y="4"/>
                    <a:pt x="17" y="4"/>
                  </a:cubicBezTo>
                  <a:cubicBezTo>
                    <a:pt x="17" y="3"/>
                    <a:pt x="18" y="3"/>
                    <a:pt x="18" y="3"/>
                  </a:cubicBezTo>
                  <a:cubicBezTo>
                    <a:pt x="18" y="3"/>
                    <a:pt x="18" y="3"/>
                    <a:pt x="18" y="3"/>
                  </a:cubicBezTo>
                  <a:cubicBezTo>
                    <a:pt x="34" y="1"/>
                    <a:pt x="34" y="1"/>
                    <a:pt x="34" y="1"/>
                  </a:cubicBezTo>
                  <a:cubicBezTo>
                    <a:pt x="35" y="0"/>
                    <a:pt x="35" y="1"/>
                    <a:pt x="36" y="2"/>
                  </a:cubicBezTo>
                  <a:cubicBezTo>
                    <a:pt x="36" y="2"/>
                    <a:pt x="36" y="2"/>
                    <a:pt x="36" y="2"/>
                  </a:cubicBezTo>
                  <a:cubicBezTo>
                    <a:pt x="36" y="2"/>
                    <a:pt x="39" y="18"/>
                    <a:pt x="39" y="41"/>
                  </a:cubicBezTo>
                  <a:cubicBezTo>
                    <a:pt x="39" y="41"/>
                    <a:pt x="39" y="41"/>
                    <a:pt x="39" y="41"/>
                  </a:cubicBezTo>
                  <a:cubicBezTo>
                    <a:pt x="39" y="62"/>
                    <a:pt x="36" y="90"/>
                    <a:pt x="25" y="117"/>
                  </a:cubicBezTo>
                  <a:cubicBezTo>
                    <a:pt x="25" y="117"/>
                    <a:pt x="25" y="117"/>
                    <a:pt x="25" y="117"/>
                  </a:cubicBezTo>
                  <a:cubicBezTo>
                    <a:pt x="25" y="117"/>
                    <a:pt x="24" y="118"/>
                    <a:pt x="24" y="118"/>
                  </a:cubicBezTo>
                  <a:cubicBezTo>
                    <a:pt x="24" y="118"/>
                    <a:pt x="24" y="118"/>
                    <a:pt x="24" y="118"/>
                  </a:cubicBezTo>
                  <a:cubicBezTo>
                    <a:pt x="23" y="118"/>
                    <a:pt x="23" y="118"/>
                    <a:pt x="23" y="118"/>
                  </a:cubicBezTo>
                  <a:close/>
                  <a:moveTo>
                    <a:pt x="23" y="114"/>
                  </a:moveTo>
                  <a:cubicBezTo>
                    <a:pt x="33" y="88"/>
                    <a:pt x="36" y="62"/>
                    <a:pt x="36" y="41"/>
                  </a:cubicBezTo>
                  <a:cubicBezTo>
                    <a:pt x="36" y="41"/>
                    <a:pt x="36" y="41"/>
                    <a:pt x="36" y="41"/>
                  </a:cubicBezTo>
                  <a:cubicBezTo>
                    <a:pt x="36" y="22"/>
                    <a:pt x="34" y="8"/>
                    <a:pt x="33" y="4"/>
                  </a:cubicBezTo>
                  <a:cubicBezTo>
                    <a:pt x="33" y="4"/>
                    <a:pt x="33" y="4"/>
                    <a:pt x="33" y="4"/>
                  </a:cubicBezTo>
                  <a:cubicBezTo>
                    <a:pt x="20" y="6"/>
                    <a:pt x="20" y="6"/>
                    <a:pt x="20" y="6"/>
                  </a:cubicBezTo>
                  <a:cubicBezTo>
                    <a:pt x="21" y="13"/>
                    <a:pt x="22" y="21"/>
                    <a:pt x="22" y="28"/>
                  </a:cubicBezTo>
                  <a:cubicBezTo>
                    <a:pt x="22" y="28"/>
                    <a:pt x="22" y="28"/>
                    <a:pt x="22" y="28"/>
                  </a:cubicBezTo>
                  <a:cubicBezTo>
                    <a:pt x="22" y="67"/>
                    <a:pt x="7" y="101"/>
                    <a:pt x="4" y="109"/>
                  </a:cubicBezTo>
                  <a:cubicBezTo>
                    <a:pt x="4" y="109"/>
                    <a:pt x="4" y="109"/>
                    <a:pt x="4" y="109"/>
                  </a:cubicBezTo>
                  <a:cubicBezTo>
                    <a:pt x="23" y="114"/>
                    <a:pt x="23" y="114"/>
                    <a:pt x="23" y="11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4" name="Freeform 23">
              <a:extLst>
                <a:ext uri="{FF2B5EF4-FFF2-40B4-BE49-F238E27FC236}">
                  <a16:creationId xmlns:a16="http://schemas.microsoft.com/office/drawing/2014/main" id="{015472F8-6F82-4EBA-A137-4F767A3B543C}"/>
                </a:ext>
              </a:extLst>
            </p:cNvPr>
            <p:cNvSpPr/>
            <p:nvPr/>
          </p:nvSpPr>
          <p:spPr bwMode="auto">
            <a:xfrm>
              <a:off x="5187156" y="2513020"/>
              <a:ext cx="196850" cy="650876"/>
            </a:xfrm>
            <a:custGeom>
              <a:avLst/>
              <a:gdLst>
                <a:gd name="T0" fmla="*/ 16 w 34"/>
                <a:gd name="T1" fmla="*/ 0 h 113"/>
                <a:gd name="T2" fmla="*/ 23 w 34"/>
                <a:gd name="T3" fmla="*/ 113 h 113"/>
                <a:gd name="T4" fmla="*/ 0 w 34"/>
                <a:gd name="T5" fmla="*/ 112 h 113"/>
                <a:gd name="T6" fmla="*/ 0 w 34"/>
                <a:gd name="T7" fmla="*/ 8 h 113"/>
                <a:gd name="T8" fmla="*/ 16 w 34"/>
                <a:gd name="T9" fmla="*/ 0 h 113"/>
              </a:gdLst>
              <a:ahLst/>
              <a:cxnLst>
                <a:cxn ang="0">
                  <a:pos x="T0" y="T1"/>
                </a:cxn>
                <a:cxn ang="0">
                  <a:pos x="T2" y="T3"/>
                </a:cxn>
                <a:cxn ang="0">
                  <a:pos x="T4" y="T5"/>
                </a:cxn>
                <a:cxn ang="0">
                  <a:pos x="T6" y="T7"/>
                </a:cxn>
                <a:cxn ang="0">
                  <a:pos x="T8" y="T9"/>
                </a:cxn>
              </a:cxnLst>
              <a:rect l="0" t="0" r="r" b="b"/>
              <a:pathLst>
                <a:path w="34" h="113">
                  <a:moveTo>
                    <a:pt x="16" y="0"/>
                  </a:moveTo>
                  <a:cubicBezTo>
                    <a:pt x="16" y="0"/>
                    <a:pt x="34" y="62"/>
                    <a:pt x="23" y="113"/>
                  </a:cubicBezTo>
                  <a:cubicBezTo>
                    <a:pt x="0" y="112"/>
                    <a:pt x="0" y="112"/>
                    <a:pt x="0" y="112"/>
                  </a:cubicBezTo>
                  <a:cubicBezTo>
                    <a:pt x="0" y="112"/>
                    <a:pt x="14" y="71"/>
                    <a:pt x="0" y="8"/>
                  </a:cubicBezTo>
                  <a:lnTo>
                    <a:pt x="16"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5" name="Freeform 24">
              <a:extLst>
                <a:ext uri="{FF2B5EF4-FFF2-40B4-BE49-F238E27FC236}">
                  <a16:creationId xmlns:a16="http://schemas.microsoft.com/office/drawing/2014/main" id="{45E1A79F-61CF-4CCD-8720-E933E5B877CF}"/>
                </a:ext>
              </a:extLst>
            </p:cNvPr>
            <p:cNvSpPr>
              <a:spLocks noEditPoints="1"/>
            </p:cNvSpPr>
            <p:nvPr/>
          </p:nvSpPr>
          <p:spPr bwMode="auto">
            <a:xfrm>
              <a:off x="5176044" y="2506669"/>
              <a:ext cx="173038" cy="668339"/>
            </a:xfrm>
            <a:custGeom>
              <a:avLst/>
              <a:gdLst>
                <a:gd name="T0" fmla="*/ 25 w 30"/>
                <a:gd name="T1" fmla="*/ 116 h 116"/>
                <a:gd name="T2" fmla="*/ 2 w 30"/>
                <a:gd name="T3" fmla="*/ 114 h 116"/>
                <a:gd name="T4" fmla="*/ 1 w 30"/>
                <a:gd name="T5" fmla="*/ 114 h 116"/>
                <a:gd name="T6" fmla="*/ 1 w 30"/>
                <a:gd name="T7" fmla="*/ 114 h 116"/>
                <a:gd name="T8" fmla="*/ 1 w 30"/>
                <a:gd name="T9" fmla="*/ 112 h 116"/>
                <a:gd name="T10" fmla="*/ 1 w 30"/>
                <a:gd name="T11" fmla="*/ 112 h 116"/>
                <a:gd name="T12" fmla="*/ 7 w 30"/>
                <a:gd name="T13" fmla="*/ 65 h 116"/>
                <a:gd name="T14" fmla="*/ 7 w 30"/>
                <a:gd name="T15" fmla="*/ 65 h 116"/>
                <a:gd name="T16" fmla="*/ 0 w 30"/>
                <a:gd name="T17" fmla="*/ 9 h 116"/>
                <a:gd name="T18" fmla="*/ 0 w 30"/>
                <a:gd name="T19" fmla="*/ 9 h 116"/>
                <a:gd name="T20" fmla="*/ 1 w 30"/>
                <a:gd name="T21" fmla="*/ 8 h 116"/>
                <a:gd name="T22" fmla="*/ 1 w 30"/>
                <a:gd name="T23" fmla="*/ 8 h 116"/>
                <a:gd name="T24" fmla="*/ 17 w 30"/>
                <a:gd name="T25" fmla="*/ 0 h 116"/>
                <a:gd name="T26" fmla="*/ 19 w 30"/>
                <a:gd name="T27" fmla="*/ 0 h 116"/>
                <a:gd name="T28" fmla="*/ 19 w 30"/>
                <a:gd name="T29" fmla="*/ 0 h 116"/>
                <a:gd name="T30" fmla="*/ 20 w 30"/>
                <a:gd name="T31" fmla="*/ 1 h 116"/>
                <a:gd name="T32" fmla="*/ 20 w 30"/>
                <a:gd name="T33" fmla="*/ 1 h 116"/>
                <a:gd name="T34" fmla="*/ 30 w 30"/>
                <a:gd name="T35" fmla="*/ 77 h 116"/>
                <a:gd name="T36" fmla="*/ 30 w 30"/>
                <a:gd name="T37" fmla="*/ 77 h 116"/>
                <a:gd name="T38" fmla="*/ 27 w 30"/>
                <a:gd name="T39" fmla="*/ 114 h 116"/>
                <a:gd name="T40" fmla="*/ 27 w 30"/>
                <a:gd name="T41" fmla="*/ 114 h 116"/>
                <a:gd name="T42" fmla="*/ 25 w 30"/>
                <a:gd name="T43" fmla="*/ 116 h 116"/>
                <a:gd name="T44" fmla="*/ 25 w 30"/>
                <a:gd name="T45" fmla="*/ 116 h 116"/>
                <a:gd name="T46" fmla="*/ 25 w 30"/>
                <a:gd name="T47" fmla="*/ 116 h 116"/>
                <a:gd name="T48" fmla="*/ 24 w 30"/>
                <a:gd name="T49" fmla="*/ 112 h 116"/>
                <a:gd name="T50" fmla="*/ 27 w 30"/>
                <a:gd name="T51" fmla="*/ 77 h 116"/>
                <a:gd name="T52" fmla="*/ 27 w 30"/>
                <a:gd name="T53" fmla="*/ 77 h 116"/>
                <a:gd name="T54" fmla="*/ 17 w 30"/>
                <a:gd name="T55" fmla="*/ 3 h 116"/>
                <a:gd name="T56" fmla="*/ 17 w 30"/>
                <a:gd name="T57" fmla="*/ 3 h 116"/>
                <a:gd name="T58" fmla="*/ 4 w 30"/>
                <a:gd name="T59" fmla="*/ 10 h 116"/>
                <a:gd name="T60" fmla="*/ 10 w 30"/>
                <a:gd name="T61" fmla="*/ 65 h 116"/>
                <a:gd name="T62" fmla="*/ 10 w 30"/>
                <a:gd name="T63" fmla="*/ 65 h 116"/>
                <a:gd name="T64" fmla="*/ 4 w 30"/>
                <a:gd name="T65" fmla="*/ 111 h 116"/>
                <a:gd name="T66" fmla="*/ 4 w 30"/>
                <a:gd name="T67" fmla="*/ 111 h 116"/>
                <a:gd name="T68" fmla="*/ 24 w 30"/>
                <a:gd name="T69"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16">
                  <a:moveTo>
                    <a:pt x="25" y="116"/>
                  </a:moveTo>
                  <a:cubicBezTo>
                    <a:pt x="2" y="114"/>
                    <a:pt x="2" y="114"/>
                    <a:pt x="2" y="114"/>
                  </a:cubicBezTo>
                  <a:cubicBezTo>
                    <a:pt x="2" y="114"/>
                    <a:pt x="1" y="114"/>
                    <a:pt x="1" y="114"/>
                  </a:cubicBezTo>
                  <a:cubicBezTo>
                    <a:pt x="1" y="114"/>
                    <a:pt x="1" y="114"/>
                    <a:pt x="1" y="114"/>
                  </a:cubicBezTo>
                  <a:cubicBezTo>
                    <a:pt x="1" y="113"/>
                    <a:pt x="1" y="113"/>
                    <a:pt x="1" y="112"/>
                  </a:cubicBezTo>
                  <a:cubicBezTo>
                    <a:pt x="1" y="112"/>
                    <a:pt x="1" y="112"/>
                    <a:pt x="1" y="112"/>
                  </a:cubicBezTo>
                  <a:cubicBezTo>
                    <a:pt x="1" y="112"/>
                    <a:pt x="7" y="95"/>
                    <a:pt x="7" y="65"/>
                  </a:cubicBezTo>
                  <a:cubicBezTo>
                    <a:pt x="7" y="65"/>
                    <a:pt x="7" y="65"/>
                    <a:pt x="7" y="65"/>
                  </a:cubicBezTo>
                  <a:cubicBezTo>
                    <a:pt x="7" y="49"/>
                    <a:pt x="5" y="31"/>
                    <a:pt x="0" y="9"/>
                  </a:cubicBezTo>
                  <a:cubicBezTo>
                    <a:pt x="0" y="9"/>
                    <a:pt x="0" y="9"/>
                    <a:pt x="0" y="9"/>
                  </a:cubicBezTo>
                  <a:cubicBezTo>
                    <a:pt x="0" y="9"/>
                    <a:pt x="1" y="8"/>
                    <a:pt x="1" y="8"/>
                  </a:cubicBezTo>
                  <a:cubicBezTo>
                    <a:pt x="1" y="8"/>
                    <a:pt x="1" y="8"/>
                    <a:pt x="1" y="8"/>
                  </a:cubicBezTo>
                  <a:cubicBezTo>
                    <a:pt x="17" y="0"/>
                    <a:pt x="17" y="0"/>
                    <a:pt x="17" y="0"/>
                  </a:cubicBezTo>
                  <a:cubicBezTo>
                    <a:pt x="18" y="0"/>
                    <a:pt x="18" y="0"/>
                    <a:pt x="19" y="0"/>
                  </a:cubicBezTo>
                  <a:cubicBezTo>
                    <a:pt x="19" y="0"/>
                    <a:pt x="19" y="0"/>
                    <a:pt x="19" y="0"/>
                  </a:cubicBezTo>
                  <a:cubicBezTo>
                    <a:pt x="19" y="0"/>
                    <a:pt x="19" y="0"/>
                    <a:pt x="20" y="1"/>
                  </a:cubicBezTo>
                  <a:cubicBezTo>
                    <a:pt x="20" y="1"/>
                    <a:pt x="20" y="1"/>
                    <a:pt x="20" y="1"/>
                  </a:cubicBezTo>
                  <a:cubicBezTo>
                    <a:pt x="20" y="1"/>
                    <a:pt x="30" y="37"/>
                    <a:pt x="30" y="77"/>
                  </a:cubicBezTo>
                  <a:cubicBezTo>
                    <a:pt x="30" y="77"/>
                    <a:pt x="30" y="77"/>
                    <a:pt x="30" y="77"/>
                  </a:cubicBezTo>
                  <a:cubicBezTo>
                    <a:pt x="30" y="90"/>
                    <a:pt x="29" y="102"/>
                    <a:pt x="27" y="114"/>
                  </a:cubicBezTo>
                  <a:cubicBezTo>
                    <a:pt x="27" y="114"/>
                    <a:pt x="27" y="114"/>
                    <a:pt x="27" y="114"/>
                  </a:cubicBezTo>
                  <a:cubicBezTo>
                    <a:pt x="26" y="115"/>
                    <a:pt x="26" y="116"/>
                    <a:pt x="25" y="116"/>
                  </a:cubicBezTo>
                  <a:cubicBezTo>
                    <a:pt x="25" y="116"/>
                    <a:pt x="25" y="116"/>
                    <a:pt x="25" y="116"/>
                  </a:cubicBezTo>
                  <a:cubicBezTo>
                    <a:pt x="25" y="116"/>
                    <a:pt x="25" y="116"/>
                    <a:pt x="25" y="116"/>
                  </a:cubicBezTo>
                  <a:close/>
                  <a:moveTo>
                    <a:pt x="24" y="112"/>
                  </a:moveTo>
                  <a:cubicBezTo>
                    <a:pt x="26" y="101"/>
                    <a:pt x="27" y="89"/>
                    <a:pt x="27" y="77"/>
                  </a:cubicBezTo>
                  <a:cubicBezTo>
                    <a:pt x="27" y="77"/>
                    <a:pt x="27" y="77"/>
                    <a:pt x="27" y="77"/>
                  </a:cubicBezTo>
                  <a:cubicBezTo>
                    <a:pt x="27" y="43"/>
                    <a:pt x="19" y="11"/>
                    <a:pt x="17" y="3"/>
                  </a:cubicBezTo>
                  <a:cubicBezTo>
                    <a:pt x="17" y="3"/>
                    <a:pt x="17" y="3"/>
                    <a:pt x="17" y="3"/>
                  </a:cubicBezTo>
                  <a:cubicBezTo>
                    <a:pt x="4" y="10"/>
                    <a:pt x="4" y="10"/>
                    <a:pt x="4" y="10"/>
                  </a:cubicBezTo>
                  <a:cubicBezTo>
                    <a:pt x="8" y="31"/>
                    <a:pt x="10" y="49"/>
                    <a:pt x="10" y="65"/>
                  </a:cubicBezTo>
                  <a:cubicBezTo>
                    <a:pt x="10" y="65"/>
                    <a:pt x="10" y="65"/>
                    <a:pt x="10" y="65"/>
                  </a:cubicBezTo>
                  <a:cubicBezTo>
                    <a:pt x="10" y="89"/>
                    <a:pt x="6" y="106"/>
                    <a:pt x="4" y="111"/>
                  </a:cubicBezTo>
                  <a:cubicBezTo>
                    <a:pt x="4" y="111"/>
                    <a:pt x="4" y="111"/>
                    <a:pt x="4" y="111"/>
                  </a:cubicBezTo>
                  <a:cubicBezTo>
                    <a:pt x="24" y="112"/>
                    <a:pt x="24" y="112"/>
                    <a:pt x="24" y="1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Freeform 25">
              <a:extLst>
                <a:ext uri="{FF2B5EF4-FFF2-40B4-BE49-F238E27FC236}">
                  <a16:creationId xmlns:a16="http://schemas.microsoft.com/office/drawing/2014/main" id="{67E579C0-A85E-480F-9E50-06056E724695}"/>
                </a:ext>
              </a:extLst>
            </p:cNvPr>
            <p:cNvSpPr/>
            <p:nvPr/>
          </p:nvSpPr>
          <p:spPr bwMode="auto">
            <a:xfrm>
              <a:off x="4968081" y="2011369"/>
              <a:ext cx="404813" cy="663576"/>
            </a:xfrm>
            <a:custGeom>
              <a:avLst/>
              <a:gdLst>
                <a:gd name="T0" fmla="*/ 54 w 70"/>
                <a:gd name="T1" fmla="*/ 9 h 115"/>
                <a:gd name="T2" fmla="*/ 68 w 70"/>
                <a:gd name="T3" fmla="*/ 107 h 115"/>
                <a:gd name="T4" fmla="*/ 0 w 70"/>
                <a:gd name="T5" fmla="*/ 107 h 115"/>
                <a:gd name="T6" fmla="*/ 6 w 70"/>
                <a:gd name="T7" fmla="*/ 19 h 115"/>
                <a:gd name="T8" fmla="*/ 11 w 70"/>
                <a:gd name="T9" fmla="*/ 10 h 115"/>
                <a:gd name="T10" fmla="*/ 54 w 70"/>
                <a:gd name="T11" fmla="*/ 9 h 115"/>
              </a:gdLst>
              <a:ahLst/>
              <a:cxnLst>
                <a:cxn ang="0">
                  <a:pos x="T0" y="T1"/>
                </a:cxn>
                <a:cxn ang="0">
                  <a:pos x="T2" y="T3"/>
                </a:cxn>
                <a:cxn ang="0">
                  <a:pos x="T4" y="T5"/>
                </a:cxn>
                <a:cxn ang="0">
                  <a:pos x="T6" y="T7"/>
                </a:cxn>
                <a:cxn ang="0">
                  <a:pos x="T8" y="T9"/>
                </a:cxn>
                <a:cxn ang="0">
                  <a:pos x="T10" y="T11"/>
                </a:cxn>
              </a:cxnLst>
              <a:rect l="0" t="0" r="r" b="b"/>
              <a:pathLst>
                <a:path w="70" h="115">
                  <a:moveTo>
                    <a:pt x="54" y="9"/>
                  </a:moveTo>
                  <a:cubicBezTo>
                    <a:pt x="54" y="9"/>
                    <a:pt x="70" y="48"/>
                    <a:pt x="68" y="107"/>
                  </a:cubicBezTo>
                  <a:cubicBezTo>
                    <a:pt x="68" y="107"/>
                    <a:pt x="24" y="115"/>
                    <a:pt x="0" y="107"/>
                  </a:cubicBezTo>
                  <a:cubicBezTo>
                    <a:pt x="6" y="19"/>
                    <a:pt x="6" y="19"/>
                    <a:pt x="6" y="19"/>
                  </a:cubicBezTo>
                  <a:cubicBezTo>
                    <a:pt x="11" y="10"/>
                    <a:pt x="11" y="10"/>
                    <a:pt x="11" y="10"/>
                  </a:cubicBezTo>
                  <a:cubicBezTo>
                    <a:pt x="11" y="10"/>
                    <a:pt x="45" y="0"/>
                    <a:pt x="54" y="9"/>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7" name="Freeform 26">
              <a:extLst>
                <a:ext uri="{FF2B5EF4-FFF2-40B4-BE49-F238E27FC236}">
                  <a16:creationId xmlns:a16="http://schemas.microsoft.com/office/drawing/2014/main" id="{64BA5666-C228-432A-848D-8C1850A8AB59}"/>
                </a:ext>
              </a:extLst>
            </p:cNvPr>
            <p:cNvSpPr>
              <a:spLocks noEditPoints="1"/>
            </p:cNvSpPr>
            <p:nvPr/>
          </p:nvSpPr>
          <p:spPr bwMode="auto">
            <a:xfrm>
              <a:off x="4956969" y="2035181"/>
              <a:ext cx="409575" cy="622301"/>
            </a:xfrm>
            <a:custGeom>
              <a:avLst/>
              <a:gdLst>
                <a:gd name="T0" fmla="*/ 1 w 71"/>
                <a:gd name="T1" fmla="*/ 104 h 108"/>
                <a:gd name="T2" fmla="*/ 0 w 71"/>
                <a:gd name="T3" fmla="*/ 103 h 108"/>
                <a:gd name="T4" fmla="*/ 0 w 71"/>
                <a:gd name="T5" fmla="*/ 103 h 108"/>
                <a:gd name="T6" fmla="*/ 6 w 71"/>
                <a:gd name="T7" fmla="*/ 15 h 108"/>
                <a:gd name="T8" fmla="*/ 7 w 71"/>
                <a:gd name="T9" fmla="*/ 14 h 108"/>
                <a:gd name="T10" fmla="*/ 12 w 71"/>
                <a:gd name="T11" fmla="*/ 5 h 108"/>
                <a:gd name="T12" fmla="*/ 13 w 71"/>
                <a:gd name="T13" fmla="*/ 4 h 108"/>
                <a:gd name="T14" fmla="*/ 13 w 71"/>
                <a:gd name="T15" fmla="*/ 4 h 108"/>
                <a:gd name="T16" fmla="*/ 41 w 71"/>
                <a:gd name="T17" fmla="*/ 0 h 108"/>
                <a:gd name="T18" fmla="*/ 41 w 71"/>
                <a:gd name="T19" fmla="*/ 0 h 108"/>
                <a:gd name="T20" fmla="*/ 57 w 71"/>
                <a:gd name="T21" fmla="*/ 4 h 108"/>
                <a:gd name="T22" fmla="*/ 57 w 71"/>
                <a:gd name="T23" fmla="*/ 4 h 108"/>
                <a:gd name="T24" fmla="*/ 56 w 71"/>
                <a:gd name="T25" fmla="*/ 5 h 108"/>
                <a:gd name="T26" fmla="*/ 57 w 71"/>
                <a:gd name="T27" fmla="*/ 4 h 108"/>
                <a:gd name="T28" fmla="*/ 57 w 71"/>
                <a:gd name="T29" fmla="*/ 4 h 108"/>
                <a:gd name="T30" fmla="*/ 71 w 71"/>
                <a:gd name="T31" fmla="*/ 90 h 108"/>
                <a:gd name="T32" fmla="*/ 71 w 71"/>
                <a:gd name="T33" fmla="*/ 90 h 108"/>
                <a:gd name="T34" fmla="*/ 71 w 71"/>
                <a:gd name="T35" fmla="*/ 103 h 108"/>
                <a:gd name="T36" fmla="*/ 71 w 71"/>
                <a:gd name="T37" fmla="*/ 103 h 108"/>
                <a:gd name="T38" fmla="*/ 70 w 71"/>
                <a:gd name="T39" fmla="*/ 105 h 108"/>
                <a:gd name="T40" fmla="*/ 70 w 71"/>
                <a:gd name="T41" fmla="*/ 105 h 108"/>
                <a:gd name="T42" fmla="*/ 31 w 71"/>
                <a:gd name="T43" fmla="*/ 108 h 108"/>
                <a:gd name="T44" fmla="*/ 31 w 71"/>
                <a:gd name="T45" fmla="*/ 108 h 108"/>
                <a:gd name="T46" fmla="*/ 1 w 71"/>
                <a:gd name="T47" fmla="*/ 104 h 108"/>
                <a:gd name="T48" fmla="*/ 31 w 71"/>
                <a:gd name="T49" fmla="*/ 105 h 108"/>
                <a:gd name="T50" fmla="*/ 68 w 71"/>
                <a:gd name="T51" fmla="*/ 102 h 108"/>
                <a:gd name="T52" fmla="*/ 68 w 71"/>
                <a:gd name="T53" fmla="*/ 102 h 108"/>
                <a:gd name="T54" fmla="*/ 68 w 71"/>
                <a:gd name="T55" fmla="*/ 90 h 108"/>
                <a:gd name="T56" fmla="*/ 68 w 71"/>
                <a:gd name="T57" fmla="*/ 90 h 108"/>
                <a:gd name="T58" fmla="*/ 61 w 71"/>
                <a:gd name="T59" fmla="*/ 29 h 108"/>
                <a:gd name="T60" fmla="*/ 61 w 71"/>
                <a:gd name="T61" fmla="*/ 29 h 108"/>
                <a:gd name="T62" fmla="*/ 54 w 71"/>
                <a:gd name="T63" fmla="*/ 6 h 108"/>
                <a:gd name="T64" fmla="*/ 54 w 71"/>
                <a:gd name="T65" fmla="*/ 6 h 108"/>
                <a:gd name="T66" fmla="*/ 41 w 71"/>
                <a:gd name="T67" fmla="*/ 3 h 108"/>
                <a:gd name="T68" fmla="*/ 41 w 71"/>
                <a:gd name="T69" fmla="*/ 3 h 108"/>
                <a:gd name="T70" fmla="*/ 14 w 71"/>
                <a:gd name="T71" fmla="*/ 7 h 108"/>
                <a:gd name="T72" fmla="*/ 14 w 71"/>
                <a:gd name="T73" fmla="*/ 7 h 108"/>
                <a:gd name="T74" fmla="*/ 9 w 71"/>
                <a:gd name="T75" fmla="*/ 15 h 108"/>
                <a:gd name="T76" fmla="*/ 3 w 71"/>
                <a:gd name="T77" fmla="*/ 102 h 108"/>
                <a:gd name="T78" fmla="*/ 31 w 71"/>
                <a:gd name="T79" fmla="*/ 10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108">
                  <a:moveTo>
                    <a:pt x="1" y="104"/>
                  </a:moveTo>
                  <a:cubicBezTo>
                    <a:pt x="0" y="104"/>
                    <a:pt x="0" y="103"/>
                    <a:pt x="0" y="103"/>
                  </a:cubicBezTo>
                  <a:cubicBezTo>
                    <a:pt x="0" y="103"/>
                    <a:pt x="0" y="103"/>
                    <a:pt x="0" y="103"/>
                  </a:cubicBezTo>
                  <a:cubicBezTo>
                    <a:pt x="6" y="15"/>
                    <a:pt x="6" y="15"/>
                    <a:pt x="6" y="15"/>
                  </a:cubicBezTo>
                  <a:cubicBezTo>
                    <a:pt x="7" y="14"/>
                    <a:pt x="7" y="14"/>
                    <a:pt x="7" y="14"/>
                  </a:cubicBezTo>
                  <a:cubicBezTo>
                    <a:pt x="12" y="5"/>
                    <a:pt x="12" y="5"/>
                    <a:pt x="12" y="5"/>
                  </a:cubicBezTo>
                  <a:cubicBezTo>
                    <a:pt x="12" y="4"/>
                    <a:pt x="13" y="4"/>
                    <a:pt x="13" y="4"/>
                  </a:cubicBezTo>
                  <a:cubicBezTo>
                    <a:pt x="13" y="4"/>
                    <a:pt x="13" y="4"/>
                    <a:pt x="13" y="4"/>
                  </a:cubicBezTo>
                  <a:cubicBezTo>
                    <a:pt x="13" y="4"/>
                    <a:pt x="29" y="0"/>
                    <a:pt x="41" y="0"/>
                  </a:cubicBezTo>
                  <a:cubicBezTo>
                    <a:pt x="41" y="0"/>
                    <a:pt x="41" y="0"/>
                    <a:pt x="41" y="0"/>
                  </a:cubicBezTo>
                  <a:cubicBezTo>
                    <a:pt x="48" y="0"/>
                    <a:pt x="53" y="1"/>
                    <a:pt x="57" y="4"/>
                  </a:cubicBezTo>
                  <a:cubicBezTo>
                    <a:pt x="57" y="4"/>
                    <a:pt x="57" y="4"/>
                    <a:pt x="57" y="4"/>
                  </a:cubicBezTo>
                  <a:cubicBezTo>
                    <a:pt x="56" y="5"/>
                    <a:pt x="56" y="5"/>
                    <a:pt x="56" y="5"/>
                  </a:cubicBezTo>
                  <a:cubicBezTo>
                    <a:pt x="57" y="4"/>
                    <a:pt x="57" y="4"/>
                    <a:pt x="57" y="4"/>
                  </a:cubicBezTo>
                  <a:cubicBezTo>
                    <a:pt x="57" y="4"/>
                    <a:pt x="57" y="4"/>
                    <a:pt x="57" y="4"/>
                  </a:cubicBezTo>
                  <a:cubicBezTo>
                    <a:pt x="57" y="5"/>
                    <a:pt x="71" y="38"/>
                    <a:pt x="71" y="90"/>
                  </a:cubicBezTo>
                  <a:cubicBezTo>
                    <a:pt x="71" y="90"/>
                    <a:pt x="71" y="90"/>
                    <a:pt x="71" y="90"/>
                  </a:cubicBezTo>
                  <a:cubicBezTo>
                    <a:pt x="71" y="94"/>
                    <a:pt x="71" y="99"/>
                    <a:pt x="71" y="103"/>
                  </a:cubicBezTo>
                  <a:cubicBezTo>
                    <a:pt x="71" y="103"/>
                    <a:pt x="71" y="103"/>
                    <a:pt x="71" y="103"/>
                  </a:cubicBezTo>
                  <a:cubicBezTo>
                    <a:pt x="71" y="104"/>
                    <a:pt x="71" y="104"/>
                    <a:pt x="70" y="105"/>
                  </a:cubicBezTo>
                  <a:cubicBezTo>
                    <a:pt x="70" y="105"/>
                    <a:pt x="70" y="105"/>
                    <a:pt x="70" y="105"/>
                  </a:cubicBezTo>
                  <a:cubicBezTo>
                    <a:pt x="70" y="105"/>
                    <a:pt x="51" y="108"/>
                    <a:pt x="31" y="108"/>
                  </a:cubicBezTo>
                  <a:cubicBezTo>
                    <a:pt x="31" y="108"/>
                    <a:pt x="31" y="108"/>
                    <a:pt x="31" y="108"/>
                  </a:cubicBezTo>
                  <a:cubicBezTo>
                    <a:pt x="20" y="108"/>
                    <a:pt x="10" y="107"/>
                    <a:pt x="1" y="104"/>
                  </a:cubicBezTo>
                  <a:close/>
                  <a:moveTo>
                    <a:pt x="31" y="105"/>
                  </a:moveTo>
                  <a:cubicBezTo>
                    <a:pt x="48" y="105"/>
                    <a:pt x="64" y="103"/>
                    <a:pt x="68" y="102"/>
                  </a:cubicBezTo>
                  <a:cubicBezTo>
                    <a:pt x="68" y="102"/>
                    <a:pt x="68" y="102"/>
                    <a:pt x="68" y="102"/>
                  </a:cubicBezTo>
                  <a:cubicBezTo>
                    <a:pt x="68" y="98"/>
                    <a:pt x="68" y="94"/>
                    <a:pt x="68" y="90"/>
                  </a:cubicBezTo>
                  <a:cubicBezTo>
                    <a:pt x="68" y="90"/>
                    <a:pt x="68" y="90"/>
                    <a:pt x="68" y="90"/>
                  </a:cubicBezTo>
                  <a:cubicBezTo>
                    <a:pt x="68" y="65"/>
                    <a:pt x="65" y="43"/>
                    <a:pt x="61" y="29"/>
                  </a:cubicBezTo>
                  <a:cubicBezTo>
                    <a:pt x="61" y="29"/>
                    <a:pt x="61" y="29"/>
                    <a:pt x="61" y="29"/>
                  </a:cubicBezTo>
                  <a:cubicBezTo>
                    <a:pt x="58" y="15"/>
                    <a:pt x="55" y="7"/>
                    <a:pt x="54" y="6"/>
                  </a:cubicBezTo>
                  <a:cubicBezTo>
                    <a:pt x="54" y="6"/>
                    <a:pt x="54" y="6"/>
                    <a:pt x="54" y="6"/>
                  </a:cubicBezTo>
                  <a:cubicBezTo>
                    <a:pt x="52" y="4"/>
                    <a:pt x="47" y="3"/>
                    <a:pt x="41" y="3"/>
                  </a:cubicBezTo>
                  <a:cubicBezTo>
                    <a:pt x="41" y="3"/>
                    <a:pt x="41" y="3"/>
                    <a:pt x="41" y="3"/>
                  </a:cubicBezTo>
                  <a:cubicBezTo>
                    <a:pt x="31" y="3"/>
                    <a:pt x="17" y="6"/>
                    <a:pt x="14" y="7"/>
                  </a:cubicBezTo>
                  <a:cubicBezTo>
                    <a:pt x="14" y="7"/>
                    <a:pt x="14" y="7"/>
                    <a:pt x="14" y="7"/>
                  </a:cubicBezTo>
                  <a:cubicBezTo>
                    <a:pt x="9" y="15"/>
                    <a:pt x="9" y="15"/>
                    <a:pt x="9" y="15"/>
                  </a:cubicBezTo>
                  <a:cubicBezTo>
                    <a:pt x="3" y="102"/>
                    <a:pt x="3" y="102"/>
                    <a:pt x="3" y="102"/>
                  </a:cubicBezTo>
                  <a:cubicBezTo>
                    <a:pt x="11" y="104"/>
                    <a:pt x="21" y="105"/>
                    <a:pt x="31" y="10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Freeform 27">
              <a:extLst>
                <a:ext uri="{FF2B5EF4-FFF2-40B4-BE49-F238E27FC236}">
                  <a16:creationId xmlns:a16="http://schemas.microsoft.com/office/drawing/2014/main" id="{EBD5DFD9-98BD-4510-B184-28FDF8CF37D9}"/>
                </a:ext>
              </a:extLst>
            </p:cNvPr>
            <p:cNvSpPr/>
            <p:nvPr/>
          </p:nvSpPr>
          <p:spPr bwMode="auto">
            <a:xfrm>
              <a:off x="4558506" y="1384305"/>
              <a:ext cx="1044575" cy="795339"/>
            </a:xfrm>
            <a:custGeom>
              <a:avLst/>
              <a:gdLst>
                <a:gd name="T0" fmla="*/ 161 w 181"/>
                <a:gd name="T1" fmla="*/ 64 h 138"/>
                <a:gd name="T2" fmla="*/ 174 w 181"/>
                <a:gd name="T3" fmla="*/ 58 h 138"/>
                <a:gd name="T4" fmla="*/ 166 w 181"/>
                <a:gd name="T5" fmla="*/ 80 h 138"/>
                <a:gd name="T6" fmla="*/ 108 w 181"/>
                <a:gd name="T7" fmla="*/ 126 h 138"/>
                <a:gd name="T8" fmla="*/ 26 w 181"/>
                <a:gd name="T9" fmla="*/ 110 h 138"/>
                <a:gd name="T10" fmla="*/ 6 w 181"/>
                <a:gd name="T11" fmla="*/ 103 h 138"/>
                <a:gd name="T12" fmla="*/ 21 w 181"/>
                <a:gd name="T13" fmla="*/ 93 h 138"/>
                <a:gd name="T14" fmla="*/ 26 w 181"/>
                <a:gd name="T15" fmla="*/ 39 h 138"/>
                <a:gd name="T16" fmla="*/ 131 w 181"/>
                <a:gd name="T17" fmla="*/ 0 h 138"/>
                <a:gd name="T18" fmla="*/ 161 w 181"/>
                <a:gd name="T19"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38">
                  <a:moveTo>
                    <a:pt x="161" y="64"/>
                  </a:moveTo>
                  <a:cubicBezTo>
                    <a:pt x="161" y="64"/>
                    <a:pt x="166" y="56"/>
                    <a:pt x="174" y="58"/>
                  </a:cubicBezTo>
                  <a:cubicBezTo>
                    <a:pt x="181" y="60"/>
                    <a:pt x="181" y="81"/>
                    <a:pt x="166" y="80"/>
                  </a:cubicBezTo>
                  <a:cubicBezTo>
                    <a:pt x="166" y="80"/>
                    <a:pt x="158" y="113"/>
                    <a:pt x="108" y="126"/>
                  </a:cubicBezTo>
                  <a:cubicBezTo>
                    <a:pt x="58" y="138"/>
                    <a:pt x="26" y="110"/>
                    <a:pt x="26" y="110"/>
                  </a:cubicBezTo>
                  <a:cubicBezTo>
                    <a:pt x="26" y="110"/>
                    <a:pt x="12" y="116"/>
                    <a:pt x="6" y="103"/>
                  </a:cubicBezTo>
                  <a:cubicBezTo>
                    <a:pt x="0" y="89"/>
                    <a:pt x="12" y="84"/>
                    <a:pt x="21" y="93"/>
                  </a:cubicBezTo>
                  <a:cubicBezTo>
                    <a:pt x="26" y="39"/>
                    <a:pt x="26" y="39"/>
                    <a:pt x="26" y="39"/>
                  </a:cubicBezTo>
                  <a:cubicBezTo>
                    <a:pt x="131" y="0"/>
                    <a:pt x="131" y="0"/>
                    <a:pt x="131" y="0"/>
                  </a:cubicBezTo>
                  <a:lnTo>
                    <a:pt x="161" y="64"/>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Freeform 28">
              <a:extLst>
                <a:ext uri="{FF2B5EF4-FFF2-40B4-BE49-F238E27FC236}">
                  <a16:creationId xmlns:a16="http://schemas.microsoft.com/office/drawing/2014/main" id="{A66792EE-34DB-4EA0-A571-AF893D1EE19F}"/>
                </a:ext>
              </a:extLst>
            </p:cNvPr>
            <p:cNvSpPr>
              <a:spLocks noEditPoints="1"/>
            </p:cNvSpPr>
            <p:nvPr/>
          </p:nvSpPr>
          <p:spPr bwMode="auto">
            <a:xfrm>
              <a:off x="4575969" y="1373193"/>
              <a:ext cx="1020763" cy="760414"/>
            </a:xfrm>
            <a:custGeom>
              <a:avLst/>
              <a:gdLst>
                <a:gd name="T0" fmla="*/ 16 w 177"/>
                <a:gd name="T1" fmla="*/ 115 h 132"/>
                <a:gd name="T2" fmla="*/ 2 w 177"/>
                <a:gd name="T3" fmla="*/ 106 h 132"/>
                <a:gd name="T4" fmla="*/ 0 w 177"/>
                <a:gd name="T5" fmla="*/ 98 h 132"/>
                <a:gd name="T6" fmla="*/ 9 w 177"/>
                <a:gd name="T7" fmla="*/ 89 h 132"/>
                <a:gd name="T8" fmla="*/ 17 w 177"/>
                <a:gd name="T9" fmla="*/ 92 h 132"/>
                <a:gd name="T10" fmla="*/ 22 w 177"/>
                <a:gd name="T11" fmla="*/ 41 h 132"/>
                <a:gd name="T12" fmla="*/ 23 w 177"/>
                <a:gd name="T13" fmla="*/ 40 h 132"/>
                <a:gd name="T14" fmla="*/ 130 w 177"/>
                <a:gd name="T15" fmla="*/ 1 h 132"/>
                <a:gd name="T16" fmla="*/ 159 w 177"/>
                <a:gd name="T17" fmla="*/ 63 h 132"/>
                <a:gd name="T18" fmla="*/ 168 w 177"/>
                <a:gd name="T19" fmla="*/ 58 h 132"/>
                <a:gd name="T20" fmla="*/ 171 w 177"/>
                <a:gd name="T21" fmla="*/ 59 h 132"/>
                <a:gd name="T22" fmla="*/ 177 w 177"/>
                <a:gd name="T23" fmla="*/ 70 h 132"/>
                <a:gd name="T24" fmla="*/ 164 w 177"/>
                <a:gd name="T25" fmla="*/ 83 h 132"/>
                <a:gd name="T26" fmla="*/ 164 w 177"/>
                <a:gd name="T27" fmla="*/ 83 h 132"/>
                <a:gd name="T28" fmla="*/ 105 w 177"/>
                <a:gd name="T29" fmla="*/ 129 h 132"/>
                <a:gd name="T30" fmla="*/ 80 w 177"/>
                <a:gd name="T31" fmla="*/ 132 h 132"/>
                <a:gd name="T32" fmla="*/ 23 w 177"/>
                <a:gd name="T33" fmla="*/ 111 h 132"/>
                <a:gd name="T34" fmla="*/ 39 w 177"/>
                <a:gd name="T35" fmla="*/ 120 h 132"/>
                <a:gd name="T36" fmla="*/ 80 w 177"/>
                <a:gd name="T37" fmla="*/ 129 h 132"/>
                <a:gd name="T38" fmla="*/ 105 w 177"/>
                <a:gd name="T39" fmla="*/ 126 h 132"/>
                <a:gd name="T40" fmla="*/ 151 w 177"/>
                <a:gd name="T41" fmla="*/ 99 h 132"/>
                <a:gd name="T42" fmla="*/ 161 w 177"/>
                <a:gd name="T43" fmla="*/ 81 h 132"/>
                <a:gd name="T44" fmla="*/ 163 w 177"/>
                <a:gd name="T45" fmla="*/ 80 h 132"/>
                <a:gd name="T46" fmla="*/ 164 w 177"/>
                <a:gd name="T47" fmla="*/ 80 h 132"/>
                <a:gd name="T48" fmla="*/ 174 w 177"/>
                <a:gd name="T49" fmla="*/ 70 h 132"/>
                <a:gd name="T50" fmla="*/ 170 w 177"/>
                <a:gd name="T51" fmla="*/ 61 h 132"/>
                <a:gd name="T52" fmla="*/ 168 w 177"/>
                <a:gd name="T53" fmla="*/ 61 h 132"/>
                <a:gd name="T54" fmla="*/ 162 w 177"/>
                <a:gd name="T55" fmla="*/ 64 h 132"/>
                <a:gd name="T56" fmla="*/ 160 w 177"/>
                <a:gd name="T57" fmla="*/ 66 h 132"/>
                <a:gd name="T58" fmla="*/ 158 w 177"/>
                <a:gd name="T59" fmla="*/ 67 h 132"/>
                <a:gd name="T60" fmla="*/ 157 w 177"/>
                <a:gd name="T61" fmla="*/ 66 h 132"/>
                <a:gd name="T62" fmla="*/ 25 w 177"/>
                <a:gd name="T63" fmla="*/ 42 h 132"/>
                <a:gd name="T64" fmla="*/ 19 w 177"/>
                <a:gd name="T65" fmla="*/ 96 h 132"/>
                <a:gd name="T66" fmla="*/ 17 w 177"/>
                <a:gd name="T67" fmla="*/ 96 h 132"/>
                <a:gd name="T68" fmla="*/ 9 w 177"/>
                <a:gd name="T69" fmla="*/ 92 h 132"/>
                <a:gd name="T70" fmla="*/ 3 w 177"/>
                <a:gd name="T71" fmla="*/ 98 h 132"/>
                <a:gd name="T72" fmla="*/ 5 w 177"/>
                <a:gd name="T73" fmla="*/ 104 h 132"/>
                <a:gd name="T74" fmla="*/ 16 w 177"/>
                <a:gd name="T75" fmla="*/ 112 h 132"/>
                <a:gd name="T76" fmla="*/ 22 w 177"/>
                <a:gd name="T77" fmla="*/ 111 h 132"/>
                <a:gd name="T78" fmla="*/ 22 w 177"/>
                <a:gd name="T79" fmla="*/ 111 h 132"/>
                <a:gd name="T80" fmla="*/ 23 w 177"/>
                <a:gd name="T81" fmla="*/ 111 h 132"/>
                <a:gd name="T82" fmla="*/ 160 w 177"/>
                <a:gd name="T83" fmla="*/ 6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32">
                  <a:moveTo>
                    <a:pt x="22" y="114"/>
                  </a:moveTo>
                  <a:cubicBezTo>
                    <a:pt x="21" y="114"/>
                    <a:pt x="19" y="115"/>
                    <a:pt x="16" y="115"/>
                  </a:cubicBezTo>
                  <a:cubicBezTo>
                    <a:pt x="16" y="115"/>
                    <a:pt x="16" y="115"/>
                    <a:pt x="16" y="115"/>
                  </a:cubicBezTo>
                  <a:cubicBezTo>
                    <a:pt x="11" y="115"/>
                    <a:pt x="5" y="113"/>
                    <a:pt x="2" y="106"/>
                  </a:cubicBezTo>
                  <a:cubicBezTo>
                    <a:pt x="2" y="106"/>
                    <a:pt x="2" y="106"/>
                    <a:pt x="2" y="106"/>
                  </a:cubicBezTo>
                  <a:cubicBezTo>
                    <a:pt x="1" y="103"/>
                    <a:pt x="0" y="100"/>
                    <a:pt x="0" y="98"/>
                  </a:cubicBezTo>
                  <a:cubicBezTo>
                    <a:pt x="0" y="98"/>
                    <a:pt x="0" y="98"/>
                    <a:pt x="0" y="98"/>
                  </a:cubicBezTo>
                  <a:cubicBezTo>
                    <a:pt x="0" y="92"/>
                    <a:pt x="4" y="89"/>
                    <a:pt x="9" y="89"/>
                  </a:cubicBezTo>
                  <a:cubicBezTo>
                    <a:pt x="9" y="89"/>
                    <a:pt x="9" y="89"/>
                    <a:pt x="9" y="89"/>
                  </a:cubicBezTo>
                  <a:cubicBezTo>
                    <a:pt x="12" y="89"/>
                    <a:pt x="14" y="90"/>
                    <a:pt x="17" y="92"/>
                  </a:cubicBezTo>
                  <a:cubicBezTo>
                    <a:pt x="17" y="92"/>
                    <a:pt x="17" y="92"/>
                    <a:pt x="17" y="92"/>
                  </a:cubicBezTo>
                  <a:cubicBezTo>
                    <a:pt x="22" y="41"/>
                    <a:pt x="22" y="41"/>
                    <a:pt x="22" y="41"/>
                  </a:cubicBezTo>
                  <a:cubicBezTo>
                    <a:pt x="22" y="40"/>
                    <a:pt x="22" y="40"/>
                    <a:pt x="23" y="40"/>
                  </a:cubicBezTo>
                  <a:cubicBezTo>
                    <a:pt x="23" y="40"/>
                    <a:pt x="23" y="40"/>
                    <a:pt x="23" y="40"/>
                  </a:cubicBezTo>
                  <a:cubicBezTo>
                    <a:pt x="128" y="0"/>
                    <a:pt x="128" y="0"/>
                    <a:pt x="128" y="0"/>
                  </a:cubicBezTo>
                  <a:cubicBezTo>
                    <a:pt x="129" y="0"/>
                    <a:pt x="129" y="1"/>
                    <a:pt x="130" y="1"/>
                  </a:cubicBezTo>
                  <a:cubicBezTo>
                    <a:pt x="130" y="1"/>
                    <a:pt x="130" y="1"/>
                    <a:pt x="130" y="1"/>
                  </a:cubicBezTo>
                  <a:cubicBezTo>
                    <a:pt x="159" y="63"/>
                    <a:pt x="159" y="63"/>
                    <a:pt x="159" y="63"/>
                  </a:cubicBezTo>
                  <a:cubicBezTo>
                    <a:pt x="160" y="61"/>
                    <a:pt x="163" y="58"/>
                    <a:pt x="168" y="58"/>
                  </a:cubicBezTo>
                  <a:cubicBezTo>
                    <a:pt x="168" y="58"/>
                    <a:pt x="168" y="58"/>
                    <a:pt x="168" y="58"/>
                  </a:cubicBezTo>
                  <a:cubicBezTo>
                    <a:pt x="169" y="58"/>
                    <a:pt x="170" y="58"/>
                    <a:pt x="171" y="59"/>
                  </a:cubicBezTo>
                  <a:cubicBezTo>
                    <a:pt x="171" y="59"/>
                    <a:pt x="171" y="59"/>
                    <a:pt x="171" y="59"/>
                  </a:cubicBezTo>
                  <a:cubicBezTo>
                    <a:pt x="175" y="60"/>
                    <a:pt x="177" y="65"/>
                    <a:pt x="177" y="70"/>
                  </a:cubicBezTo>
                  <a:cubicBezTo>
                    <a:pt x="177" y="70"/>
                    <a:pt x="177" y="70"/>
                    <a:pt x="177" y="70"/>
                  </a:cubicBezTo>
                  <a:cubicBezTo>
                    <a:pt x="177" y="76"/>
                    <a:pt x="173" y="83"/>
                    <a:pt x="164" y="83"/>
                  </a:cubicBezTo>
                  <a:cubicBezTo>
                    <a:pt x="164" y="83"/>
                    <a:pt x="164" y="83"/>
                    <a:pt x="164" y="83"/>
                  </a:cubicBezTo>
                  <a:cubicBezTo>
                    <a:pt x="164" y="83"/>
                    <a:pt x="164" y="83"/>
                    <a:pt x="164" y="83"/>
                  </a:cubicBezTo>
                  <a:cubicBezTo>
                    <a:pt x="164" y="83"/>
                    <a:pt x="164" y="83"/>
                    <a:pt x="164" y="83"/>
                  </a:cubicBezTo>
                  <a:cubicBezTo>
                    <a:pt x="162" y="90"/>
                    <a:pt x="150" y="118"/>
                    <a:pt x="105" y="129"/>
                  </a:cubicBezTo>
                  <a:cubicBezTo>
                    <a:pt x="105" y="129"/>
                    <a:pt x="105" y="129"/>
                    <a:pt x="105" y="129"/>
                  </a:cubicBezTo>
                  <a:cubicBezTo>
                    <a:pt x="96" y="131"/>
                    <a:pt x="88" y="132"/>
                    <a:pt x="80" y="132"/>
                  </a:cubicBezTo>
                  <a:cubicBezTo>
                    <a:pt x="80" y="132"/>
                    <a:pt x="80" y="132"/>
                    <a:pt x="80" y="132"/>
                  </a:cubicBezTo>
                  <a:cubicBezTo>
                    <a:pt x="48" y="132"/>
                    <a:pt x="26" y="117"/>
                    <a:pt x="22" y="114"/>
                  </a:cubicBezTo>
                  <a:close/>
                  <a:moveTo>
                    <a:pt x="23" y="111"/>
                  </a:moveTo>
                  <a:cubicBezTo>
                    <a:pt x="23" y="111"/>
                    <a:pt x="29" y="116"/>
                    <a:pt x="39" y="120"/>
                  </a:cubicBezTo>
                  <a:cubicBezTo>
                    <a:pt x="39" y="120"/>
                    <a:pt x="39" y="120"/>
                    <a:pt x="39" y="120"/>
                  </a:cubicBezTo>
                  <a:cubicBezTo>
                    <a:pt x="48" y="125"/>
                    <a:pt x="62" y="129"/>
                    <a:pt x="80" y="129"/>
                  </a:cubicBezTo>
                  <a:cubicBezTo>
                    <a:pt x="80" y="129"/>
                    <a:pt x="80" y="129"/>
                    <a:pt x="80" y="129"/>
                  </a:cubicBezTo>
                  <a:cubicBezTo>
                    <a:pt x="87" y="129"/>
                    <a:pt x="96" y="128"/>
                    <a:pt x="105" y="126"/>
                  </a:cubicBezTo>
                  <a:cubicBezTo>
                    <a:pt x="105" y="126"/>
                    <a:pt x="105" y="126"/>
                    <a:pt x="105" y="126"/>
                  </a:cubicBezTo>
                  <a:cubicBezTo>
                    <a:pt x="129" y="120"/>
                    <a:pt x="143" y="109"/>
                    <a:pt x="151" y="99"/>
                  </a:cubicBezTo>
                  <a:cubicBezTo>
                    <a:pt x="151" y="99"/>
                    <a:pt x="151" y="99"/>
                    <a:pt x="151" y="99"/>
                  </a:cubicBezTo>
                  <a:cubicBezTo>
                    <a:pt x="159" y="89"/>
                    <a:pt x="161" y="81"/>
                    <a:pt x="161" y="81"/>
                  </a:cubicBezTo>
                  <a:cubicBezTo>
                    <a:pt x="161" y="81"/>
                    <a:pt x="161" y="81"/>
                    <a:pt x="161" y="81"/>
                  </a:cubicBezTo>
                  <a:cubicBezTo>
                    <a:pt x="161" y="81"/>
                    <a:pt x="162" y="80"/>
                    <a:pt x="163" y="80"/>
                  </a:cubicBezTo>
                  <a:cubicBezTo>
                    <a:pt x="163" y="80"/>
                    <a:pt x="163" y="80"/>
                    <a:pt x="163" y="80"/>
                  </a:cubicBezTo>
                  <a:cubicBezTo>
                    <a:pt x="163" y="80"/>
                    <a:pt x="164" y="80"/>
                    <a:pt x="164" y="80"/>
                  </a:cubicBezTo>
                  <a:cubicBezTo>
                    <a:pt x="164" y="80"/>
                    <a:pt x="164" y="80"/>
                    <a:pt x="164" y="80"/>
                  </a:cubicBezTo>
                  <a:cubicBezTo>
                    <a:pt x="171" y="80"/>
                    <a:pt x="174" y="75"/>
                    <a:pt x="174" y="70"/>
                  </a:cubicBezTo>
                  <a:cubicBezTo>
                    <a:pt x="174" y="70"/>
                    <a:pt x="174" y="70"/>
                    <a:pt x="174" y="70"/>
                  </a:cubicBezTo>
                  <a:cubicBezTo>
                    <a:pt x="174" y="66"/>
                    <a:pt x="172" y="62"/>
                    <a:pt x="170" y="61"/>
                  </a:cubicBezTo>
                  <a:cubicBezTo>
                    <a:pt x="170" y="61"/>
                    <a:pt x="170" y="61"/>
                    <a:pt x="170" y="61"/>
                  </a:cubicBezTo>
                  <a:cubicBezTo>
                    <a:pt x="169" y="61"/>
                    <a:pt x="168" y="61"/>
                    <a:pt x="168" y="61"/>
                  </a:cubicBezTo>
                  <a:cubicBezTo>
                    <a:pt x="168" y="61"/>
                    <a:pt x="168" y="61"/>
                    <a:pt x="168" y="61"/>
                  </a:cubicBezTo>
                  <a:cubicBezTo>
                    <a:pt x="165" y="61"/>
                    <a:pt x="163" y="62"/>
                    <a:pt x="162" y="64"/>
                  </a:cubicBezTo>
                  <a:cubicBezTo>
                    <a:pt x="162" y="64"/>
                    <a:pt x="162" y="64"/>
                    <a:pt x="162" y="64"/>
                  </a:cubicBezTo>
                  <a:cubicBezTo>
                    <a:pt x="160" y="65"/>
                    <a:pt x="160" y="66"/>
                    <a:pt x="160" y="66"/>
                  </a:cubicBezTo>
                  <a:cubicBezTo>
                    <a:pt x="160" y="66"/>
                    <a:pt x="160" y="66"/>
                    <a:pt x="160" y="66"/>
                  </a:cubicBezTo>
                  <a:cubicBezTo>
                    <a:pt x="159" y="67"/>
                    <a:pt x="159" y="67"/>
                    <a:pt x="158" y="67"/>
                  </a:cubicBezTo>
                  <a:cubicBezTo>
                    <a:pt x="158" y="67"/>
                    <a:pt x="158" y="67"/>
                    <a:pt x="158" y="67"/>
                  </a:cubicBezTo>
                  <a:cubicBezTo>
                    <a:pt x="158" y="67"/>
                    <a:pt x="157" y="67"/>
                    <a:pt x="157" y="66"/>
                  </a:cubicBezTo>
                  <a:cubicBezTo>
                    <a:pt x="157" y="66"/>
                    <a:pt x="157" y="66"/>
                    <a:pt x="157" y="66"/>
                  </a:cubicBezTo>
                  <a:cubicBezTo>
                    <a:pt x="128" y="4"/>
                    <a:pt x="128" y="4"/>
                    <a:pt x="128" y="4"/>
                  </a:cubicBezTo>
                  <a:cubicBezTo>
                    <a:pt x="25" y="42"/>
                    <a:pt x="25" y="42"/>
                    <a:pt x="25" y="42"/>
                  </a:cubicBezTo>
                  <a:cubicBezTo>
                    <a:pt x="20" y="95"/>
                    <a:pt x="20" y="95"/>
                    <a:pt x="20" y="95"/>
                  </a:cubicBezTo>
                  <a:cubicBezTo>
                    <a:pt x="20" y="95"/>
                    <a:pt x="19" y="96"/>
                    <a:pt x="19" y="96"/>
                  </a:cubicBezTo>
                  <a:cubicBezTo>
                    <a:pt x="19" y="96"/>
                    <a:pt x="19" y="96"/>
                    <a:pt x="19" y="96"/>
                  </a:cubicBezTo>
                  <a:cubicBezTo>
                    <a:pt x="18" y="96"/>
                    <a:pt x="18" y="96"/>
                    <a:pt x="17" y="96"/>
                  </a:cubicBezTo>
                  <a:cubicBezTo>
                    <a:pt x="17" y="96"/>
                    <a:pt x="17" y="96"/>
                    <a:pt x="17" y="96"/>
                  </a:cubicBezTo>
                  <a:cubicBezTo>
                    <a:pt x="15" y="93"/>
                    <a:pt x="12" y="92"/>
                    <a:pt x="9" y="92"/>
                  </a:cubicBezTo>
                  <a:cubicBezTo>
                    <a:pt x="9" y="92"/>
                    <a:pt x="9" y="92"/>
                    <a:pt x="9" y="92"/>
                  </a:cubicBezTo>
                  <a:cubicBezTo>
                    <a:pt x="5" y="92"/>
                    <a:pt x="3" y="94"/>
                    <a:pt x="3" y="98"/>
                  </a:cubicBezTo>
                  <a:cubicBezTo>
                    <a:pt x="3" y="98"/>
                    <a:pt x="3" y="98"/>
                    <a:pt x="3" y="98"/>
                  </a:cubicBezTo>
                  <a:cubicBezTo>
                    <a:pt x="3" y="100"/>
                    <a:pt x="3" y="102"/>
                    <a:pt x="5" y="104"/>
                  </a:cubicBezTo>
                  <a:cubicBezTo>
                    <a:pt x="5" y="104"/>
                    <a:pt x="5" y="104"/>
                    <a:pt x="5" y="104"/>
                  </a:cubicBezTo>
                  <a:cubicBezTo>
                    <a:pt x="8" y="111"/>
                    <a:pt x="12" y="112"/>
                    <a:pt x="16" y="112"/>
                  </a:cubicBezTo>
                  <a:cubicBezTo>
                    <a:pt x="16" y="112"/>
                    <a:pt x="16" y="112"/>
                    <a:pt x="16" y="112"/>
                  </a:cubicBezTo>
                  <a:cubicBezTo>
                    <a:pt x="19" y="112"/>
                    <a:pt x="22" y="111"/>
                    <a:pt x="22" y="111"/>
                  </a:cubicBezTo>
                  <a:cubicBezTo>
                    <a:pt x="22" y="111"/>
                    <a:pt x="22" y="111"/>
                    <a:pt x="22" y="111"/>
                  </a:cubicBezTo>
                  <a:cubicBezTo>
                    <a:pt x="22" y="111"/>
                    <a:pt x="22" y="111"/>
                    <a:pt x="22" y="111"/>
                  </a:cubicBezTo>
                  <a:cubicBezTo>
                    <a:pt x="22" y="111"/>
                    <a:pt x="22" y="111"/>
                    <a:pt x="22" y="111"/>
                  </a:cubicBezTo>
                  <a:cubicBezTo>
                    <a:pt x="23" y="111"/>
                    <a:pt x="23" y="111"/>
                    <a:pt x="23" y="111"/>
                  </a:cubicBezTo>
                  <a:close/>
                  <a:moveTo>
                    <a:pt x="158" y="66"/>
                  </a:moveTo>
                  <a:cubicBezTo>
                    <a:pt x="160" y="65"/>
                    <a:pt x="160" y="65"/>
                    <a:pt x="160" y="65"/>
                  </a:cubicBezTo>
                  <a:cubicBezTo>
                    <a:pt x="158" y="66"/>
                    <a:pt x="158" y="66"/>
                    <a:pt x="158"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0" name="Freeform 29">
              <a:extLst>
                <a:ext uri="{FF2B5EF4-FFF2-40B4-BE49-F238E27FC236}">
                  <a16:creationId xmlns:a16="http://schemas.microsoft.com/office/drawing/2014/main" id="{F5BB3FD8-3C3E-4FA0-BA90-8FDEB470CECA}"/>
                </a:ext>
              </a:extLst>
            </p:cNvPr>
            <p:cNvSpPr/>
            <p:nvPr/>
          </p:nvSpPr>
          <p:spPr bwMode="auto">
            <a:xfrm>
              <a:off x="4529931" y="1539880"/>
              <a:ext cx="288925" cy="563563"/>
            </a:xfrm>
            <a:custGeom>
              <a:avLst/>
              <a:gdLst>
                <a:gd name="T0" fmla="*/ 26 w 50"/>
                <a:gd name="T1" fmla="*/ 21 h 98"/>
                <a:gd name="T2" fmla="*/ 45 w 50"/>
                <a:gd name="T3" fmla="*/ 98 h 98"/>
                <a:gd name="T4" fmla="*/ 50 w 50"/>
                <a:gd name="T5" fmla="*/ 0 h 98"/>
                <a:gd name="T6" fmla="*/ 26 w 50"/>
                <a:gd name="T7" fmla="*/ 21 h 98"/>
              </a:gdLst>
              <a:ahLst/>
              <a:cxnLst>
                <a:cxn ang="0">
                  <a:pos x="T0" y="T1"/>
                </a:cxn>
                <a:cxn ang="0">
                  <a:pos x="T2" y="T3"/>
                </a:cxn>
                <a:cxn ang="0">
                  <a:pos x="T4" y="T5"/>
                </a:cxn>
                <a:cxn ang="0">
                  <a:pos x="T6" y="T7"/>
                </a:cxn>
              </a:cxnLst>
              <a:rect l="0" t="0" r="r" b="b"/>
              <a:pathLst>
                <a:path w="50" h="98">
                  <a:moveTo>
                    <a:pt x="26" y="21"/>
                  </a:moveTo>
                  <a:cubicBezTo>
                    <a:pt x="0" y="60"/>
                    <a:pt x="45" y="98"/>
                    <a:pt x="45" y="98"/>
                  </a:cubicBezTo>
                  <a:cubicBezTo>
                    <a:pt x="22" y="68"/>
                    <a:pt x="50" y="0"/>
                    <a:pt x="50" y="0"/>
                  </a:cubicBezTo>
                  <a:lnTo>
                    <a:pt x="26" y="21"/>
                  </a:ln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Freeform 30">
              <a:extLst>
                <a:ext uri="{FF2B5EF4-FFF2-40B4-BE49-F238E27FC236}">
                  <a16:creationId xmlns:a16="http://schemas.microsoft.com/office/drawing/2014/main" id="{E2D7EF3A-A418-4AD8-9F83-C2A183872D7C}"/>
                </a:ext>
              </a:extLst>
            </p:cNvPr>
            <p:cNvSpPr>
              <a:spLocks noEditPoints="1"/>
            </p:cNvSpPr>
            <p:nvPr/>
          </p:nvSpPr>
          <p:spPr bwMode="auto">
            <a:xfrm>
              <a:off x="4622006" y="1528768"/>
              <a:ext cx="201613" cy="587376"/>
            </a:xfrm>
            <a:custGeom>
              <a:avLst/>
              <a:gdLst>
                <a:gd name="T0" fmla="*/ 28 w 35"/>
                <a:gd name="T1" fmla="*/ 101 h 102"/>
                <a:gd name="T2" fmla="*/ 0 w 35"/>
                <a:gd name="T3" fmla="*/ 49 h 102"/>
                <a:gd name="T4" fmla="*/ 0 w 35"/>
                <a:gd name="T5" fmla="*/ 49 h 102"/>
                <a:gd name="T6" fmla="*/ 9 w 35"/>
                <a:gd name="T7" fmla="*/ 22 h 102"/>
                <a:gd name="T8" fmla="*/ 9 w 35"/>
                <a:gd name="T9" fmla="*/ 22 h 102"/>
                <a:gd name="T10" fmla="*/ 9 w 35"/>
                <a:gd name="T11" fmla="*/ 22 h 102"/>
                <a:gd name="T12" fmla="*/ 33 w 35"/>
                <a:gd name="T13" fmla="*/ 1 h 102"/>
                <a:gd name="T14" fmla="*/ 34 w 35"/>
                <a:gd name="T15" fmla="*/ 1 h 102"/>
                <a:gd name="T16" fmla="*/ 34 w 35"/>
                <a:gd name="T17" fmla="*/ 1 h 102"/>
                <a:gd name="T18" fmla="*/ 35 w 35"/>
                <a:gd name="T19" fmla="*/ 3 h 102"/>
                <a:gd name="T20" fmla="*/ 35 w 35"/>
                <a:gd name="T21" fmla="*/ 3 h 102"/>
                <a:gd name="T22" fmla="*/ 21 w 35"/>
                <a:gd name="T23" fmla="*/ 67 h 102"/>
                <a:gd name="T24" fmla="*/ 21 w 35"/>
                <a:gd name="T25" fmla="*/ 67 h 102"/>
                <a:gd name="T26" fmla="*/ 30 w 35"/>
                <a:gd name="T27" fmla="*/ 99 h 102"/>
                <a:gd name="T28" fmla="*/ 30 w 35"/>
                <a:gd name="T29" fmla="*/ 99 h 102"/>
                <a:gd name="T30" fmla="*/ 30 w 35"/>
                <a:gd name="T31" fmla="*/ 101 h 102"/>
                <a:gd name="T32" fmla="*/ 30 w 35"/>
                <a:gd name="T33" fmla="*/ 101 h 102"/>
                <a:gd name="T34" fmla="*/ 29 w 35"/>
                <a:gd name="T35" fmla="*/ 102 h 102"/>
                <a:gd name="T36" fmla="*/ 29 w 35"/>
                <a:gd name="T37" fmla="*/ 102 h 102"/>
                <a:gd name="T38" fmla="*/ 28 w 35"/>
                <a:gd name="T39" fmla="*/ 101 h 102"/>
                <a:gd name="T40" fmla="*/ 3 w 35"/>
                <a:gd name="T41" fmla="*/ 49 h 102"/>
                <a:gd name="T42" fmla="*/ 16 w 35"/>
                <a:gd name="T43" fmla="*/ 84 h 102"/>
                <a:gd name="T44" fmla="*/ 16 w 35"/>
                <a:gd name="T45" fmla="*/ 84 h 102"/>
                <a:gd name="T46" fmla="*/ 22 w 35"/>
                <a:gd name="T47" fmla="*/ 91 h 102"/>
                <a:gd name="T48" fmla="*/ 22 w 35"/>
                <a:gd name="T49" fmla="*/ 91 h 102"/>
                <a:gd name="T50" fmla="*/ 18 w 35"/>
                <a:gd name="T51" fmla="*/ 67 h 102"/>
                <a:gd name="T52" fmla="*/ 18 w 35"/>
                <a:gd name="T53" fmla="*/ 67 h 102"/>
                <a:gd name="T54" fmla="*/ 30 w 35"/>
                <a:gd name="T55" fmla="*/ 7 h 102"/>
                <a:gd name="T56" fmla="*/ 30 w 35"/>
                <a:gd name="T57" fmla="*/ 7 h 102"/>
                <a:gd name="T58" fmla="*/ 11 w 35"/>
                <a:gd name="T59" fmla="*/ 24 h 102"/>
                <a:gd name="T60" fmla="*/ 3 w 35"/>
                <a:gd name="T6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102">
                  <a:moveTo>
                    <a:pt x="28" y="101"/>
                  </a:moveTo>
                  <a:cubicBezTo>
                    <a:pt x="27" y="101"/>
                    <a:pt x="1" y="78"/>
                    <a:pt x="0" y="49"/>
                  </a:cubicBezTo>
                  <a:cubicBezTo>
                    <a:pt x="0" y="49"/>
                    <a:pt x="0" y="49"/>
                    <a:pt x="0" y="49"/>
                  </a:cubicBezTo>
                  <a:cubicBezTo>
                    <a:pt x="0" y="40"/>
                    <a:pt x="3" y="31"/>
                    <a:pt x="9" y="22"/>
                  </a:cubicBezTo>
                  <a:cubicBezTo>
                    <a:pt x="9" y="22"/>
                    <a:pt x="9" y="22"/>
                    <a:pt x="9" y="22"/>
                  </a:cubicBezTo>
                  <a:cubicBezTo>
                    <a:pt x="9" y="22"/>
                    <a:pt x="9" y="22"/>
                    <a:pt x="9" y="22"/>
                  </a:cubicBezTo>
                  <a:cubicBezTo>
                    <a:pt x="33" y="1"/>
                    <a:pt x="33" y="1"/>
                    <a:pt x="33" y="1"/>
                  </a:cubicBezTo>
                  <a:cubicBezTo>
                    <a:pt x="33" y="1"/>
                    <a:pt x="34" y="0"/>
                    <a:pt x="34" y="1"/>
                  </a:cubicBezTo>
                  <a:cubicBezTo>
                    <a:pt x="34" y="1"/>
                    <a:pt x="34" y="1"/>
                    <a:pt x="34" y="1"/>
                  </a:cubicBezTo>
                  <a:cubicBezTo>
                    <a:pt x="35" y="1"/>
                    <a:pt x="35" y="2"/>
                    <a:pt x="35" y="3"/>
                  </a:cubicBezTo>
                  <a:cubicBezTo>
                    <a:pt x="35" y="3"/>
                    <a:pt x="35" y="3"/>
                    <a:pt x="35" y="3"/>
                  </a:cubicBezTo>
                  <a:cubicBezTo>
                    <a:pt x="35" y="3"/>
                    <a:pt x="21" y="37"/>
                    <a:pt x="21" y="67"/>
                  </a:cubicBezTo>
                  <a:cubicBezTo>
                    <a:pt x="21" y="67"/>
                    <a:pt x="21" y="67"/>
                    <a:pt x="21" y="67"/>
                  </a:cubicBezTo>
                  <a:cubicBezTo>
                    <a:pt x="21" y="79"/>
                    <a:pt x="24" y="91"/>
                    <a:pt x="30" y="99"/>
                  </a:cubicBezTo>
                  <a:cubicBezTo>
                    <a:pt x="30" y="99"/>
                    <a:pt x="30" y="99"/>
                    <a:pt x="30" y="99"/>
                  </a:cubicBezTo>
                  <a:cubicBezTo>
                    <a:pt x="30" y="100"/>
                    <a:pt x="30" y="101"/>
                    <a:pt x="30" y="101"/>
                  </a:cubicBezTo>
                  <a:cubicBezTo>
                    <a:pt x="30" y="101"/>
                    <a:pt x="30" y="101"/>
                    <a:pt x="30" y="101"/>
                  </a:cubicBezTo>
                  <a:cubicBezTo>
                    <a:pt x="29" y="101"/>
                    <a:pt x="29" y="102"/>
                    <a:pt x="29" y="102"/>
                  </a:cubicBezTo>
                  <a:cubicBezTo>
                    <a:pt x="29" y="102"/>
                    <a:pt x="29" y="102"/>
                    <a:pt x="29" y="102"/>
                  </a:cubicBezTo>
                  <a:cubicBezTo>
                    <a:pt x="28" y="102"/>
                    <a:pt x="28" y="101"/>
                    <a:pt x="28" y="101"/>
                  </a:cubicBezTo>
                  <a:close/>
                  <a:moveTo>
                    <a:pt x="3" y="49"/>
                  </a:moveTo>
                  <a:cubicBezTo>
                    <a:pt x="3" y="62"/>
                    <a:pt x="10" y="75"/>
                    <a:pt x="16" y="84"/>
                  </a:cubicBezTo>
                  <a:cubicBezTo>
                    <a:pt x="16" y="84"/>
                    <a:pt x="16" y="84"/>
                    <a:pt x="16" y="84"/>
                  </a:cubicBezTo>
                  <a:cubicBezTo>
                    <a:pt x="18" y="87"/>
                    <a:pt x="20" y="89"/>
                    <a:pt x="22" y="91"/>
                  </a:cubicBezTo>
                  <a:cubicBezTo>
                    <a:pt x="22" y="91"/>
                    <a:pt x="22" y="91"/>
                    <a:pt x="22" y="91"/>
                  </a:cubicBezTo>
                  <a:cubicBezTo>
                    <a:pt x="19" y="84"/>
                    <a:pt x="18" y="76"/>
                    <a:pt x="18" y="67"/>
                  </a:cubicBezTo>
                  <a:cubicBezTo>
                    <a:pt x="18" y="67"/>
                    <a:pt x="18" y="67"/>
                    <a:pt x="18" y="67"/>
                  </a:cubicBezTo>
                  <a:cubicBezTo>
                    <a:pt x="18" y="44"/>
                    <a:pt x="26" y="18"/>
                    <a:pt x="30" y="7"/>
                  </a:cubicBezTo>
                  <a:cubicBezTo>
                    <a:pt x="30" y="7"/>
                    <a:pt x="30" y="7"/>
                    <a:pt x="30" y="7"/>
                  </a:cubicBezTo>
                  <a:cubicBezTo>
                    <a:pt x="11" y="24"/>
                    <a:pt x="11" y="24"/>
                    <a:pt x="11" y="24"/>
                  </a:cubicBezTo>
                  <a:cubicBezTo>
                    <a:pt x="6" y="32"/>
                    <a:pt x="4" y="41"/>
                    <a:pt x="3" y="4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2" name="Freeform 31">
              <a:extLst>
                <a:ext uri="{FF2B5EF4-FFF2-40B4-BE49-F238E27FC236}">
                  <a16:creationId xmlns:a16="http://schemas.microsoft.com/office/drawing/2014/main" id="{71DDE48A-416C-485C-BC2A-696A441C73FA}"/>
                </a:ext>
              </a:extLst>
            </p:cNvPr>
            <p:cNvSpPr/>
            <p:nvPr/>
          </p:nvSpPr>
          <p:spPr bwMode="auto">
            <a:xfrm>
              <a:off x="5049044" y="1925644"/>
              <a:ext cx="214313" cy="92075"/>
            </a:xfrm>
            <a:custGeom>
              <a:avLst/>
              <a:gdLst>
                <a:gd name="T0" fmla="*/ 1 w 37"/>
                <a:gd name="T1" fmla="*/ 12 h 16"/>
                <a:gd name="T2" fmla="*/ 0 w 37"/>
                <a:gd name="T3" fmla="*/ 10 h 16"/>
                <a:gd name="T4" fmla="*/ 0 w 37"/>
                <a:gd name="T5" fmla="*/ 10 h 16"/>
                <a:gd name="T6" fmla="*/ 2 w 37"/>
                <a:gd name="T7" fmla="*/ 9 h 16"/>
                <a:gd name="T8" fmla="*/ 2 w 37"/>
                <a:gd name="T9" fmla="*/ 9 h 16"/>
                <a:gd name="T10" fmla="*/ 15 w 37"/>
                <a:gd name="T11" fmla="*/ 13 h 16"/>
                <a:gd name="T12" fmla="*/ 15 w 37"/>
                <a:gd name="T13" fmla="*/ 13 h 16"/>
                <a:gd name="T14" fmla="*/ 30 w 37"/>
                <a:gd name="T15" fmla="*/ 7 h 16"/>
                <a:gd name="T16" fmla="*/ 30 w 37"/>
                <a:gd name="T17" fmla="*/ 7 h 16"/>
                <a:gd name="T18" fmla="*/ 34 w 37"/>
                <a:gd name="T19" fmla="*/ 1 h 16"/>
                <a:gd name="T20" fmla="*/ 34 w 37"/>
                <a:gd name="T21" fmla="*/ 1 h 16"/>
                <a:gd name="T22" fmla="*/ 36 w 37"/>
                <a:gd name="T23" fmla="*/ 0 h 16"/>
                <a:gd name="T24" fmla="*/ 36 w 37"/>
                <a:gd name="T25" fmla="*/ 0 h 16"/>
                <a:gd name="T26" fmla="*/ 37 w 37"/>
                <a:gd name="T27" fmla="*/ 2 h 16"/>
                <a:gd name="T28" fmla="*/ 37 w 37"/>
                <a:gd name="T29" fmla="*/ 2 h 16"/>
                <a:gd name="T30" fmla="*/ 15 w 37"/>
                <a:gd name="T31" fmla="*/ 16 h 16"/>
                <a:gd name="T32" fmla="*/ 15 w 37"/>
                <a:gd name="T33" fmla="*/ 16 h 16"/>
                <a:gd name="T34" fmla="*/ 1 w 37"/>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6">
                  <a:moveTo>
                    <a:pt x="1" y="12"/>
                  </a:moveTo>
                  <a:cubicBezTo>
                    <a:pt x="0" y="12"/>
                    <a:pt x="0" y="11"/>
                    <a:pt x="0" y="10"/>
                  </a:cubicBezTo>
                  <a:cubicBezTo>
                    <a:pt x="0" y="10"/>
                    <a:pt x="0" y="10"/>
                    <a:pt x="0" y="10"/>
                  </a:cubicBezTo>
                  <a:cubicBezTo>
                    <a:pt x="1" y="9"/>
                    <a:pt x="2" y="9"/>
                    <a:pt x="2" y="9"/>
                  </a:cubicBezTo>
                  <a:cubicBezTo>
                    <a:pt x="2" y="9"/>
                    <a:pt x="2" y="9"/>
                    <a:pt x="2" y="9"/>
                  </a:cubicBezTo>
                  <a:cubicBezTo>
                    <a:pt x="7" y="12"/>
                    <a:pt x="12" y="13"/>
                    <a:pt x="15" y="13"/>
                  </a:cubicBezTo>
                  <a:cubicBezTo>
                    <a:pt x="15" y="13"/>
                    <a:pt x="15" y="13"/>
                    <a:pt x="15" y="13"/>
                  </a:cubicBezTo>
                  <a:cubicBezTo>
                    <a:pt x="22" y="13"/>
                    <a:pt x="27" y="10"/>
                    <a:pt x="30" y="7"/>
                  </a:cubicBezTo>
                  <a:cubicBezTo>
                    <a:pt x="30" y="7"/>
                    <a:pt x="30" y="7"/>
                    <a:pt x="30" y="7"/>
                  </a:cubicBezTo>
                  <a:cubicBezTo>
                    <a:pt x="33" y="4"/>
                    <a:pt x="34" y="1"/>
                    <a:pt x="34" y="1"/>
                  </a:cubicBezTo>
                  <a:cubicBezTo>
                    <a:pt x="34" y="1"/>
                    <a:pt x="34" y="1"/>
                    <a:pt x="34" y="1"/>
                  </a:cubicBezTo>
                  <a:cubicBezTo>
                    <a:pt x="34" y="0"/>
                    <a:pt x="35" y="0"/>
                    <a:pt x="36" y="0"/>
                  </a:cubicBezTo>
                  <a:cubicBezTo>
                    <a:pt x="36" y="0"/>
                    <a:pt x="36" y="0"/>
                    <a:pt x="36" y="0"/>
                  </a:cubicBezTo>
                  <a:cubicBezTo>
                    <a:pt x="37" y="0"/>
                    <a:pt x="37" y="1"/>
                    <a:pt x="37" y="2"/>
                  </a:cubicBezTo>
                  <a:cubicBezTo>
                    <a:pt x="37" y="2"/>
                    <a:pt x="37" y="2"/>
                    <a:pt x="37" y="2"/>
                  </a:cubicBezTo>
                  <a:cubicBezTo>
                    <a:pt x="37" y="2"/>
                    <a:pt x="30" y="16"/>
                    <a:pt x="15" y="16"/>
                  </a:cubicBezTo>
                  <a:cubicBezTo>
                    <a:pt x="15" y="16"/>
                    <a:pt x="15" y="16"/>
                    <a:pt x="15" y="16"/>
                  </a:cubicBezTo>
                  <a:cubicBezTo>
                    <a:pt x="11" y="16"/>
                    <a:pt x="6" y="15"/>
                    <a:pt x="1"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3" name="Freeform 32">
              <a:extLst>
                <a:ext uri="{FF2B5EF4-FFF2-40B4-BE49-F238E27FC236}">
                  <a16:creationId xmlns:a16="http://schemas.microsoft.com/office/drawing/2014/main" id="{874882E1-862D-4E31-8CC4-14D53B21E270}"/>
                </a:ext>
              </a:extLst>
            </p:cNvPr>
            <p:cNvSpPr/>
            <p:nvPr/>
          </p:nvSpPr>
          <p:spPr bwMode="auto">
            <a:xfrm>
              <a:off x="5395119" y="1528768"/>
              <a:ext cx="207963" cy="390526"/>
            </a:xfrm>
            <a:custGeom>
              <a:avLst/>
              <a:gdLst>
                <a:gd name="T0" fmla="*/ 0 w 36"/>
                <a:gd name="T1" fmla="*/ 6 h 68"/>
                <a:gd name="T2" fmla="*/ 19 w 36"/>
                <a:gd name="T3" fmla="*/ 68 h 68"/>
                <a:gd name="T4" fmla="*/ 3 w 36"/>
                <a:gd name="T5" fmla="*/ 0 h 68"/>
              </a:gdLst>
              <a:ahLst/>
              <a:cxnLst>
                <a:cxn ang="0">
                  <a:pos x="T0" y="T1"/>
                </a:cxn>
                <a:cxn ang="0">
                  <a:pos x="T2" y="T3"/>
                </a:cxn>
                <a:cxn ang="0">
                  <a:pos x="T4" y="T5"/>
                </a:cxn>
              </a:cxnLst>
              <a:rect l="0" t="0" r="r" b="b"/>
              <a:pathLst>
                <a:path w="36" h="68">
                  <a:moveTo>
                    <a:pt x="0" y="6"/>
                  </a:moveTo>
                  <a:cubicBezTo>
                    <a:pt x="0" y="6"/>
                    <a:pt x="22" y="34"/>
                    <a:pt x="19" y="68"/>
                  </a:cubicBezTo>
                  <a:cubicBezTo>
                    <a:pt x="19" y="68"/>
                    <a:pt x="36" y="19"/>
                    <a:pt x="3" y="0"/>
                  </a:cubicBezTo>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Freeform 33">
              <a:extLst>
                <a:ext uri="{FF2B5EF4-FFF2-40B4-BE49-F238E27FC236}">
                  <a16:creationId xmlns:a16="http://schemas.microsoft.com/office/drawing/2014/main" id="{ED3D11B6-0C2C-43E5-A66B-1927C03698AF}"/>
                </a:ext>
              </a:extLst>
            </p:cNvPr>
            <p:cNvSpPr/>
            <p:nvPr/>
          </p:nvSpPr>
          <p:spPr bwMode="auto">
            <a:xfrm>
              <a:off x="5384006" y="1516068"/>
              <a:ext cx="155575" cy="409576"/>
            </a:xfrm>
            <a:custGeom>
              <a:avLst/>
              <a:gdLst>
                <a:gd name="T0" fmla="*/ 20 w 27"/>
                <a:gd name="T1" fmla="*/ 71 h 71"/>
                <a:gd name="T2" fmla="*/ 19 w 27"/>
                <a:gd name="T3" fmla="*/ 70 h 71"/>
                <a:gd name="T4" fmla="*/ 19 w 27"/>
                <a:gd name="T5" fmla="*/ 70 h 71"/>
                <a:gd name="T6" fmla="*/ 19 w 27"/>
                <a:gd name="T7" fmla="*/ 64 h 71"/>
                <a:gd name="T8" fmla="*/ 19 w 27"/>
                <a:gd name="T9" fmla="*/ 64 h 71"/>
                <a:gd name="T10" fmla="*/ 10 w 27"/>
                <a:gd name="T11" fmla="*/ 25 h 71"/>
                <a:gd name="T12" fmla="*/ 10 w 27"/>
                <a:gd name="T13" fmla="*/ 25 h 71"/>
                <a:gd name="T14" fmla="*/ 1 w 27"/>
                <a:gd name="T15" fmla="*/ 9 h 71"/>
                <a:gd name="T16" fmla="*/ 1 w 27"/>
                <a:gd name="T17" fmla="*/ 9 h 71"/>
                <a:gd name="T18" fmla="*/ 1 w 27"/>
                <a:gd name="T19" fmla="*/ 9 h 71"/>
                <a:gd name="T20" fmla="*/ 1 w 27"/>
                <a:gd name="T21" fmla="*/ 7 h 71"/>
                <a:gd name="T22" fmla="*/ 1 w 27"/>
                <a:gd name="T23" fmla="*/ 7 h 71"/>
                <a:gd name="T24" fmla="*/ 3 w 27"/>
                <a:gd name="T25" fmla="*/ 8 h 71"/>
                <a:gd name="T26" fmla="*/ 3 w 27"/>
                <a:gd name="T27" fmla="*/ 8 h 71"/>
                <a:gd name="T28" fmla="*/ 22 w 27"/>
                <a:gd name="T29" fmla="*/ 58 h 71"/>
                <a:gd name="T30" fmla="*/ 22 w 27"/>
                <a:gd name="T31" fmla="*/ 58 h 71"/>
                <a:gd name="T32" fmla="*/ 24 w 27"/>
                <a:gd name="T33" fmla="*/ 42 h 71"/>
                <a:gd name="T34" fmla="*/ 24 w 27"/>
                <a:gd name="T35" fmla="*/ 42 h 71"/>
                <a:gd name="T36" fmla="*/ 4 w 27"/>
                <a:gd name="T37" fmla="*/ 3 h 71"/>
                <a:gd name="T38" fmla="*/ 4 w 27"/>
                <a:gd name="T39" fmla="*/ 3 h 71"/>
                <a:gd name="T40" fmla="*/ 4 w 27"/>
                <a:gd name="T41" fmla="*/ 1 h 71"/>
                <a:gd name="T42" fmla="*/ 4 w 27"/>
                <a:gd name="T43" fmla="*/ 1 h 71"/>
                <a:gd name="T44" fmla="*/ 6 w 27"/>
                <a:gd name="T45" fmla="*/ 1 h 71"/>
                <a:gd name="T46" fmla="*/ 6 w 27"/>
                <a:gd name="T47" fmla="*/ 1 h 71"/>
                <a:gd name="T48" fmla="*/ 27 w 27"/>
                <a:gd name="T49" fmla="*/ 42 h 71"/>
                <a:gd name="T50" fmla="*/ 27 w 27"/>
                <a:gd name="T51" fmla="*/ 42 h 71"/>
                <a:gd name="T52" fmla="*/ 22 w 27"/>
                <a:gd name="T53" fmla="*/ 70 h 71"/>
                <a:gd name="T54" fmla="*/ 22 w 27"/>
                <a:gd name="T55" fmla="*/ 70 h 71"/>
                <a:gd name="T56" fmla="*/ 21 w 27"/>
                <a:gd name="T57" fmla="*/ 71 h 71"/>
                <a:gd name="T58" fmla="*/ 21 w 27"/>
                <a:gd name="T59" fmla="*/ 71 h 71"/>
                <a:gd name="T60" fmla="*/ 20 w 27"/>
                <a:gd name="T6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71">
                  <a:moveTo>
                    <a:pt x="20" y="71"/>
                  </a:moveTo>
                  <a:cubicBezTo>
                    <a:pt x="20" y="71"/>
                    <a:pt x="19" y="70"/>
                    <a:pt x="19" y="70"/>
                  </a:cubicBezTo>
                  <a:cubicBezTo>
                    <a:pt x="19" y="70"/>
                    <a:pt x="19" y="70"/>
                    <a:pt x="19" y="70"/>
                  </a:cubicBezTo>
                  <a:cubicBezTo>
                    <a:pt x="19" y="68"/>
                    <a:pt x="19" y="66"/>
                    <a:pt x="19" y="64"/>
                  </a:cubicBezTo>
                  <a:cubicBezTo>
                    <a:pt x="19" y="64"/>
                    <a:pt x="19" y="64"/>
                    <a:pt x="19" y="64"/>
                  </a:cubicBezTo>
                  <a:cubicBezTo>
                    <a:pt x="19" y="48"/>
                    <a:pt x="15" y="35"/>
                    <a:pt x="10" y="25"/>
                  </a:cubicBezTo>
                  <a:cubicBezTo>
                    <a:pt x="10" y="25"/>
                    <a:pt x="10" y="25"/>
                    <a:pt x="10" y="25"/>
                  </a:cubicBezTo>
                  <a:cubicBezTo>
                    <a:pt x="5" y="15"/>
                    <a:pt x="1" y="9"/>
                    <a:pt x="1" y="9"/>
                  </a:cubicBezTo>
                  <a:cubicBezTo>
                    <a:pt x="1" y="9"/>
                    <a:pt x="1" y="9"/>
                    <a:pt x="1" y="9"/>
                  </a:cubicBezTo>
                  <a:cubicBezTo>
                    <a:pt x="1" y="9"/>
                    <a:pt x="1" y="9"/>
                    <a:pt x="1" y="9"/>
                  </a:cubicBezTo>
                  <a:cubicBezTo>
                    <a:pt x="0" y="9"/>
                    <a:pt x="0" y="8"/>
                    <a:pt x="1" y="7"/>
                  </a:cubicBezTo>
                  <a:cubicBezTo>
                    <a:pt x="1" y="7"/>
                    <a:pt x="1" y="7"/>
                    <a:pt x="1" y="7"/>
                  </a:cubicBezTo>
                  <a:cubicBezTo>
                    <a:pt x="2" y="7"/>
                    <a:pt x="3" y="7"/>
                    <a:pt x="3" y="8"/>
                  </a:cubicBezTo>
                  <a:cubicBezTo>
                    <a:pt x="3" y="8"/>
                    <a:pt x="3" y="8"/>
                    <a:pt x="3" y="8"/>
                  </a:cubicBezTo>
                  <a:cubicBezTo>
                    <a:pt x="3" y="8"/>
                    <a:pt x="20" y="29"/>
                    <a:pt x="22" y="58"/>
                  </a:cubicBezTo>
                  <a:cubicBezTo>
                    <a:pt x="22" y="58"/>
                    <a:pt x="22" y="58"/>
                    <a:pt x="22" y="58"/>
                  </a:cubicBezTo>
                  <a:cubicBezTo>
                    <a:pt x="23" y="53"/>
                    <a:pt x="24" y="48"/>
                    <a:pt x="24" y="42"/>
                  </a:cubicBezTo>
                  <a:cubicBezTo>
                    <a:pt x="24" y="42"/>
                    <a:pt x="24" y="42"/>
                    <a:pt x="24" y="42"/>
                  </a:cubicBezTo>
                  <a:cubicBezTo>
                    <a:pt x="24" y="28"/>
                    <a:pt x="20" y="12"/>
                    <a:pt x="4" y="3"/>
                  </a:cubicBezTo>
                  <a:cubicBezTo>
                    <a:pt x="4" y="3"/>
                    <a:pt x="4" y="3"/>
                    <a:pt x="4" y="3"/>
                  </a:cubicBezTo>
                  <a:cubicBezTo>
                    <a:pt x="4" y="3"/>
                    <a:pt x="3" y="2"/>
                    <a:pt x="4" y="1"/>
                  </a:cubicBezTo>
                  <a:cubicBezTo>
                    <a:pt x="4" y="1"/>
                    <a:pt x="4" y="1"/>
                    <a:pt x="4" y="1"/>
                  </a:cubicBezTo>
                  <a:cubicBezTo>
                    <a:pt x="4" y="0"/>
                    <a:pt x="5" y="0"/>
                    <a:pt x="6" y="1"/>
                  </a:cubicBezTo>
                  <a:cubicBezTo>
                    <a:pt x="6" y="1"/>
                    <a:pt x="6" y="1"/>
                    <a:pt x="6" y="1"/>
                  </a:cubicBezTo>
                  <a:cubicBezTo>
                    <a:pt x="22" y="10"/>
                    <a:pt x="27" y="27"/>
                    <a:pt x="27" y="42"/>
                  </a:cubicBezTo>
                  <a:cubicBezTo>
                    <a:pt x="27" y="42"/>
                    <a:pt x="27" y="42"/>
                    <a:pt x="27" y="42"/>
                  </a:cubicBezTo>
                  <a:cubicBezTo>
                    <a:pt x="27" y="57"/>
                    <a:pt x="22" y="70"/>
                    <a:pt x="22" y="70"/>
                  </a:cubicBezTo>
                  <a:cubicBezTo>
                    <a:pt x="22" y="70"/>
                    <a:pt x="22" y="70"/>
                    <a:pt x="22" y="70"/>
                  </a:cubicBezTo>
                  <a:cubicBezTo>
                    <a:pt x="22" y="71"/>
                    <a:pt x="21" y="71"/>
                    <a:pt x="21" y="71"/>
                  </a:cubicBezTo>
                  <a:cubicBezTo>
                    <a:pt x="21" y="71"/>
                    <a:pt x="21" y="71"/>
                    <a:pt x="21" y="71"/>
                  </a:cubicBezTo>
                  <a:cubicBezTo>
                    <a:pt x="21" y="71"/>
                    <a:pt x="21" y="71"/>
                    <a:pt x="20" y="7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5" name="Freeform 34">
              <a:extLst>
                <a:ext uri="{FF2B5EF4-FFF2-40B4-BE49-F238E27FC236}">
                  <a16:creationId xmlns:a16="http://schemas.microsoft.com/office/drawing/2014/main" id="{BF1FEC84-D680-4E1B-A6C5-1972E7658131}"/>
                </a:ext>
              </a:extLst>
            </p:cNvPr>
            <p:cNvSpPr/>
            <p:nvPr/>
          </p:nvSpPr>
          <p:spPr bwMode="auto">
            <a:xfrm>
              <a:off x="4876006" y="1901831"/>
              <a:ext cx="80963" cy="76200"/>
            </a:xfrm>
            <a:custGeom>
              <a:avLst/>
              <a:gdLst>
                <a:gd name="T0" fmla="*/ 0 w 14"/>
                <a:gd name="T1" fmla="*/ 6 h 13"/>
                <a:gd name="T2" fmla="*/ 7 w 14"/>
                <a:gd name="T3" fmla="*/ 13 h 13"/>
                <a:gd name="T4" fmla="*/ 13 w 14"/>
                <a:gd name="T5" fmla="*/ 6 h 13"/>
                <a:gd name="T6" fmla="*/ 7 w 14"/>
                <a:gd name="T7" fmla="*/ 0 h 13"/>
                <a:gd name="T8" fmla="*/ 0 w 14"/>
                <a:gd name="T9" fmla="*/ 6 h 13"/>
              </a:gdLst>
              <a:ahLst/>
              <a:cxnLst>
                <a:cxn ang="0">
                  <a:pos x="T0" y="T1"/>
                </a:cxn>
                <a:cxn ang="0">
                  <a:pos x="T2" y="T3"/>
                </a:cxn>
                <a:cxn ang="0">
                  <a:pos x="T4" y="T5"/>
                </a:cxn>
                <a:cxn ang="0">
                  <a:pos x="T6" y="T7"/>
                </a:cxn>
                <a:cxn ang="0">
                  <a:pos x="T8" y="T9"/>
                </a:cxn>
              </a:cxnLst>
              <a:rect l="0" t="0" r="r" b="b"/>
              <a:pathLst>
                <a:path w="14" h="13">
                  <a:moveTo>
                    <a:pt x="0" y="6"/>
                  </a:moveTo>
                  <a:cubicBezTo>
                    <a:pt x="0" y="10"/>
                    <a:pt x="3" y="13"/>
                    <a:pt x="7" y="13"/>
                  </a:cubicBezTo>
                  <a:cubicBezTo>
                    <a:pt x="11" y="13"/>
                    <a:pt x="14" y="10"/>
                    <a:pt x="13" y="6"/>
                  </a:cubicBezTo>
                  <a:cubicBezTo>
                    <a:pt x="13" y="2"/>
                    <a:pt x="10" y="0"/>
                    <a:pt x="7" y="0"/>
                  </a:cubicBezTo>
                  <a:cubicBezTo>
                    <a:pt x="3" y="0"/>
                    <a:pt x="0" y="3"/>
                    <a:pt x="0"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6" name="Freeform 35">
              <a:extLst>
                <a:ext uri="{FF2B5EF4-FFF2-40B4-BE49-F238E27FC236}">
                  <a16:creationId xmlns:a16="http://schemas.microsoft.com/office/drawing/2014/main" id="{24ECDC2B-E12A-48A8-963B-CBD175DFBC5D}"/>
                </a:ext>
              </a:extLst>
            </p:cNvPr>
            <p:cNvSpPr/>
            <p:nvPr/>
          </p:nvSpPr>
          <p:spPr bwMode="auto">
            <a:xfrm>
              <a:off x="5285581" y="1787531"/>
              <a:ext cx="80963" cy="74613"/>
            </a:xfrm>
            <a:custGeom>
              <a:avLst/>
              <a:gdLst>
                <a:gd name="T0" fmla="*/ 1 w 14"/>
                <a:gd name="T1" fmla="*/ 7 h 13"/>
                <a:gd name="T2" fmla="*/ 7 w 14"/>
                <a:gd name="T3" fmla="*/ 13 h 13"/>
                <a:gd name="T4" fmla="*/ 14 w 14"/>
                <a:gd name="T5" fmla="*/ 6 h 13"/>
                <a:gd name="T6" fmla="*/ 7 w 14"/>
                <a:gd name="T7" fmla="*/ 0 h 13"/>
                <a:gd name="T8" fmla="*/ 1 w 14"/>
                <a:gd name="T9" fmla="*/ 7 h 13"/>
              </a:gdLst>
              <a:ahLst/>
              <a:cxnLst>
                <a:cxn ang="0">
                  <a:pos x="T0" y="T1"/>
                </a:cxn>
                <a:cxn ang="0">
                  <a:pos x="T2" y="T3"/>
                </a:cxn>
                <a:cxn ang="0">
                  <a:pos x="T4" y="T5"/>
                </a:cxn>
                <a:cxn ang="0">
                  <a:pos x="T6" y="T7"/>
                </a:cxn>
                <a:cxn ang="0">
                  <a:pos x="T8" y="T9"/>
                </a:cxn>
              </a:cxnLst>
              <a:rect l="0" t="0" r="r" b="b"/>
              <a:pathLst>
                <a:path w="14" h="13">
                  <a:moveTo>
                    <a:pt x="1" y="7"/>
                  </a:moveTo>
                  <a:cubicBezTo>
                    <a:pt x="1" y="10"/>
                    <a:pt x="4" y="13"/>
                    <a:pt x="7" y="13"/>
                  </a:cubicBezTo>
                  <a:cubicBezTo>
                    <a:pt x="11" y="13"/>
                    <a:pt x="14" y="10"/>
                    <a:pt x="14" y="6"/>
                  </a:cubicBezTo>
                  <a:cubicBezTo>
                    <a:pt x="14" y="3"/>
                    <a:pt x="11" y="0"/>
                    <a:pt x="7" y="0"/>
                  </a:cubicBezTo>
                  <a:cubicBezTo>
                    <a:pt x="3" y="0"/>
                    <a:pt x="0" y="3"/>
                    <a:pt x="1" y="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7" name="Oval 36">
              <a:extLst>
                <a:ext uri="{FF2B5EF4-FFF2-40B4-BE49-F238E27FC236}">
                  <a16:creationId xmlns:a16="http://schemas.microsoft.com/office/drawing/2014/main" id="{0685C77B-52DB-46BB-80E8-9431B842002D}"/>
                </a:ext>
              </a:extLst>
            </p:cNvPr>
            <p:cNvSpPr>
              <a:spLocks noChangeArrowheads="1"/>
            </p:cNvSpPr>
            <p:nvPr/>
          </p:nvSpPr>
          <p:spPr bwMode="auto">
            <a:xfrm>
              <a:off x="4823619" y="1989144"/>
              <a:ext cx="155575" cy="92075"/>
            </a:xfrm>
            <a:prstGeom prst="ellipse">
              <a:avLst/>
            </a:pr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8" name="Freeform 37">
              <a:extLst>
                <a:ext uri="{FF2B5EF4-FFF2-40B4-BE49-F238E27FC236}">
                  <a16:creationId xmlns:a16="http://schemas.microsoft.com/office/drawing/2014/main" id="{7D5D3CFC-880B-44DF-B689-AE77AE99375B}"/>
                </a:ext>
              </a:extLst>
            </p:cNvPr>
            <p:cNvSpPr/>
            <p:nvPr/>
          </p:nvSpPr>
          <p:spPr bwMode="auto">
            <a:xfrm>
              <a:off x="5326856" y="1822456"/>
              <a:ext cx="149225" cy="138113"/>
            </a:xfrm>
            <a:custGeom>
              <a:avLst/>
              <a:gdLst>
                <a:gd name="T0" fmla="*/ 3 w 26"/>
                <a:gd name="T1" fmla="*/ 20 h 24"/>
                <a:gd name="T2" fmla="*/ 18 w 26"/>
                <a:gd name="T3" fmla="*/ 18 h 24"/>
                <a:gd name="T4" fmla="*/ 24 w 26"/>
                <a:gd name="T5" fmla="*/ 4 h 24"/>
                <a:gd name="T6" fmla="*/ 8 w 26"/>
                <a:gd name="T7" fmla="*/ 6 h 24"/>
                <a:gd name="T8" fmla="*/ 3 w 26"/>
                <a:gd name="T9" fmla="*/ 20 h 24"/>
              </a:gdLst>
              <a:ahLst/>
              <a:cxnLst>
                <a:cxn ang="0">
                  <a:pos x="T0" y="T1"/>
                </a:cxn>
                <a:cxn ang="0">
                  <a:pos x="T2" y="T3"/>
                </a:cxn>
                <a:cxn ang="0">
                  <a:pos x="T4" y="T5"/>
                </a:cxn>
                <a:cxn ang="0">
                  <a:pos x="T6" y="T7"/>
                </a:cxn>
                <a:cxn ang="0">
                  <a:pos x="T8" y="T9"/>
                </a:cxn>
              </a:cxnLst>
              <a:rect l="0" t="0" r="r" b="b"/>
              <a:pathLst>
                <a:path w="26" h="24">
                  <a:moveTo>
                    <a:pt x="3" y="20"/>
                  </a:moveTo>
                  <a:cubicBezTo>
                    <a:pt x="5" y="24"/>
                    <a:pt x="12" y="23"/>
                    <a:pt x="18" y="18"/>
                  </a:cubicBezTo>
                  <a:cubicBezTo>
                    <a:pt x="24" y="14"/>
                    <a:pt x="26" y="7"/>
                    <a:pt x="24" y="4"/>
                  </a:cubicBezTo>
                  <a:cubicBezTo>
                    <a:pt x="21" y="0"/>
                    <a:pt x="14" y="1"/>
                    <a:pt x="8" y="6"/>
                  </a:cubicBezTo>
                  <a:cubicBezTo>
                    <a:pt x="2" y="10"/>
                    <a:pt x="0" y="17"/>
                    <a:pt x="3" y="20"/>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9" name="Freeform 38">
              <a:extLst>
                <a:ext uri="{FF2B5EF4-FFF2-40B4-BE49-F238E27FC236}">
                  <a16:creationId xmlns:a16="http://schemas.microsoft.com/office/drawing/2014/main" id="{C1CEA601-F5C9-427B-B83D-2B3C3F35F459}"/>
                </a:ext>
              </a:extLst>
            </p:cNvPr>
            <p:cNvSpPr/>
            <p:nvPr/>
          </p:nvSpPr>
          <p:spPr bwMode="auto">
            <a:xfrm>
              <a:off x="5147469" y="1239842"/>
              <a:ext cx="444500" cy="484188"/>
            </a:xfrm>
            <a:custGeom>
              <a:avLst/>
              <a:gdLst>
                <a:gd name="T0" fmla="*/ 30 w 77"/>
                <a:gd name="T1" fmla="*/ 7 h 84"/>
                <a:gd name="T2" fmla="*/ 58 w 77"/>
                <a:gd name="T3" fmla="*/ 22 h 84"/>
                <a:gd name="T4" fmla="*/ 67 w 77"/>
                <a:gd name="T5" fmla="*/ 84 h 84"/>
                <a:gd name="T6" fmla="*/ 43 w 77"/>
                <a:gd name="T7" fmla="*/ 58 h 84"/>
                <a:gd name="T8" fmla="*/ 30 w 77"/>
                <a:gd name="T9" fmla="*/ 7 h 84"/>
              </a:gdLst>
              <a:ahLst/>
              <a:cxnLst>
                <a:cxn ang="0">
                  <a:pos x="T0" y="T1"/>
                </a:cxn>
                <a:cxn ang="0">
                  <a:pos x="T2" y="T3"/>
                </a:cxn>
                <a:cxn ang="0">
                  <a:pos x="T4" y="T5"/>
                </a:cxn>
                <a:cxn ang="0">
                  <a:pos x="T6" y="T7"/>
                </a:cxn>
                <a:cxn ang="0">
                  <a:pos x="T8" y="T9"/>
                </a:cxn>
              </a:cxnLst>
              <a:rect l="0" t="0" r="r" b="b"/>
              <a:pathLst>
                <a:path w="77" h="84">
                  <a:moveTo>
                    <a:pt x="30" y="7"/>
                  </a:moveTo>
                  <a:cubicBezTo>
                    <a:pt x="30" y="7"/>
                    <a:pt x="44" y="0"/>
                    <a:pt x="58" y="22"/>
                  </a:cubicBezTo>
                  <a:cubicBezTo>
                    <a:pt x="65" y="33"/>
                    <a:pt x="77" y="55"/>
                    <a:pt x="67" y="84"/>
                  </a:cubicBezTo>
                  <a:cubicBezTo>
                    <a:pt x="67" y="84"/>
                    <a:pt x="60" y="71"/>
                    <a:pt x="43" y="58"/>
                  </a:cubicBezTo>
                  <a:cubicBezTo>
                    <a:pt x="0" y="23"/>
                    <a:pt x="30" y="7"/>
                    <a:pt x="30" y="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0" name="Freeform 39">
              <a:extLst>
                <a:ext uri="{FF2B5EF4-FFF2-40B4-BE49-F238E27FC236}">
                  <a16:creationId xmlns:a16="http://schemas.microsoft.com/office/drawing/2014/main" id="{EA8272D7-A969-4713-B776-D52A813381F8}"/>
                </a:ext>
              </a:extLst>
            </p:cNvPr>
            <p:cNvSpPr>
              <a:spLocks noEditPoints="1"/>
            </p:cNvSpPr>
            <p:nvPr/>
          </p:nvSpPr>
          <p:spPr bwMode="auto">
            <a:xfrm>
              <a:off x="5257006" y="1268417"/>
              <a:ext cx="306388" cy="466726"/>
            </a:xfrm>
            <a:custGeom>
              <a:avLst/>
              <a:gdLst>
                <a:gd name="T0" fmla="*/ 47 w 53"/>
                <a:gd name="T1" fmla="*/ 80 h 81"/>
                <a:gd name="T2" fmla="*/ 23 w 53"/>
                <a:gd name="T3" fmla="*/ 54 h 81"/>
                <a:gd name="T4" fmla="*/ 23 w 53"/>
                <a:gd name="T5" fmla="*/ 54 h 81"/>
                <a:gd name="T6" fmla="*/ 0 w 53"/>
                <a:gd name="T7" fmla="*/ 19 h 81"/>
                <a:gd name="T8" fmla="*/ 0 w 53"/>
                <a:gd name="T9" fmla="*/ 19 h 81"/>
                <a:gd name="T10" fmla="*/ 11 w 53"/>
                <a:gd name="T11" fmla="*/ 1 h 81"/>
                <a:gd name="T12" fmla="*/ 11 w 53"/>
                <a:gd name="T13" fmla="*/ 1 h 81"/>
                <a:gd name="T14" fmla="*/ 17 w 53"/>
                <a:gd name="T15" fmla="*/ 0 h 81"/>
                <a:gd name="T16" fmla="*/ 17 w 53"/>
                <a:gd name="T17" fmla="*/ 0 h 81"/>
                <a:gd name="T18" fmla="*/ 40 w 53"/>
                <a:gd name="T19" fmla="*/ 16 h 81"/>
                <a:gd name="T20" fmla="*/ 40 w 53"/>
                <a:gd name="T21" fmla="*/ 16 h 81"/>
                <a:gd name="T22" fmla="*/ 53 w 53"/>
                <a:gd name="T23" fmla="*/ 58 h 81"/>
                <a:gd name="T24" fmla="*/ 53 w 53"/>
                <a:gd name="T25" fmla="*/ 58 h 81"/>
                <a:gd name="T26" fmla="*/ 50 w 53"/>
                <a:gd name="T27" fmla="*/ 80 h 81"/>
                <a:gd name="T28" fmla="*/ 50 w 53"/>
                <a:gd name="T29" fmla="*/ 80 h 81"/>
                <a:gd name="T30" fmla="*/ 49 w 53"/>
                <a:gd name="T31" fmla="*/ 81 h 81"/>
                <a:gd name="T32" fmla="*/ 49 w 53"/>
                <a:gd name="T33" fmla="*/ 81 h 81"/>
                <a:gd name="T34" fmla="*/ 48 w 53"/>
                <a:gd name="T35" fmla="*/ 81 h 81"/>
                <a:gd name="T36" fmla="*/ 48 w 53"/>
                <a:gd name="T37" fmla="*/ 81 h 81"/>
                <a:gd name="T38" fmla="*/ 47 w 53"/>
                <a:gd name="T39" fmla="*/ 80 h 81"/>
                <a:gd name="T40" fmla="*/ 12 w 53"/>
                <a:gd name="T41" fmla="*/ 4 h 81"/>
                <a:gd name="T42" fmla="*/ 7 w 53"/>
                <a:gd name="T43" fmla="*/ 8 h 81"/>
                <a:gd name="T44" fmla="*/ 7 w 53"/>
                <a:gd name="T45" fmla="*/ 8 h 81"/>
                <a:gd name="T46" fmla="*/ 3 w 53"/>
                <a:gd name="T47" fmla="*/ 19 h 81"/>
                <a:gd name="T48" fmla="*/ 3 w 53"/>
                <a:gd name="T49" fmla="*/ 19 h 81"/>
                <a:gd name="T50" fmla="*/ 25 w 53"/>
                <a:gd name="T51" fmla="*/ 52 h 81"/>
                <a:gd name="T52" fmla="*/ 25 w 53"/>
                <a:gd name="T53" fmla="*/ 52 h 81"/>
                <a:gd name="T54" fmla="*/ 48 w 53"/>
                <a:gd name="T55" fmla="*/ 76 h 81"/>
                <a:gd name="T56" fmla="*/ 48 w 53"/>
                <a:gd name="T57" fmla="*/ 76 h 81"/>
                <a:gd name="T58" fmla="*/ 50 w 53"/>
                <a:gd name="T59" fmla="*/ 58 h 81"/>
                <a:gd name="T60" fmla="*/ 50 w 53"/>
                <a:gd name="T61" fmla="*/ 58 h 81"/>
                <a:gd name="T62" fmla="*/ 38 w 53"/>
                <a:gd name="T63" fmla="*/ 18 h 81"/>
                <a:gd name="T64" fmla="*/ 38 w 53"/>
                <a:gd name="T65" fmla="*/ 18 h 81"/>
                <a:gd name="T66" fmla="*/ 17 w 53"/>
                <a:gd name="T67" fmla="*/ 3 h 81"/>
                <a:gd name="T68" fmla="*/ 17 w 53"/>
                <a:gd name="T69" fmla="*/ 3 h 81"/>
                <a:gd name="T70" fmla="*/ 13 w 53"/>
                <a:gd name="T71" fmla="*/ 3 h 81"/>
                <a:gd name="T72" fmla="*/ 13 w 53"/>
                <a:gd name="T73" fmla="*/ 3 h 81"/>
                <a:gd name="T74" fmla="*/ 12 w 53"/>
                <a:gd name="T75" fmla="*/ 4 h 81"/>
                <a:gd name="T76" fmla="*/ 12 w 53"/>
                <a:gd name="T77" fmla="*/ 4 h 81"/>
                <a:gd name="T78" fmla="*/ 12 w 53"/>
                <a:gd name="T79"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81">
                  <a:moveTo>
                    <a:pt x="47" y="80"/>
                  </a:moveTo>
                  <a:cubicBezTo>
                    <a:pt x="47" y="80"/>
                    <a:pt x="39" y="67"/>
                    <a:pt x="23" y="54"/>
                  </a:cubicBezTo>
                  <a:cubicBezTo>
                    <a:pt x="23" y="54"/>
                    <a:pt x="23" y="54"/>
                    <a:pt x="23" y="54"/>
                  </a:cubicBezTo>
                  <a:cubicBezTo>
                    <a:pt x="5" y="40"/>
                    <a:pt x="0" y="28"/>
                    <a:pt x="0" y="19"/>
                  </a:cubicBezTo>
                  <a:cubicBezTo>
                    <a:pt x="0" y="19"/>
                    <a:pt x="0" y="19"/>
                    <a:pt x="0" y="19"/>
                  </a:cubicBezTo>
                  <a:cubicBezTo>
                    <a:pt x="0" y="7"/>
                    <a:pt x="11" y="1"/>
                    <a:pt x="11" y="1"/>
                  </a:cubicBezTo>
                  <a:cubicBezTo>
                    <a:pt x="11" y="1"/>
                    <a:pt x="11" y="1"/>
                    <a:pt x="11" y="1"/>
                  </a:cubicBezTo>
                  <a:cubicBezTo>
                    <a:pt x="11" y="1"/>
                    <a:pt x="13" y="0"/>
                    <a:pt x="17" y="0"/>
                  </a:cubicBezTo>
                  <a:cubicBezTo>
                    <a:pt x="17" y="0"/>
                    <a:pt x="17" y="0"/>
                    <a:pt x="17" y="0"/>
                  </a:cubicBezTo>
                  <a:cubicBezTo>
                    <a:pt x="23" y="0"/>
                    <a:pt x="31" y="3"/>
                    <a:pt x="40" y="16"/>
                  </a:cubicBezTo>
                  <a:cubicBezTo>
                    <a:pt x="40" y="16"/>
                    <a:pt x="40" y="16"/>
                    <a:pt x="40" y="16"/>
                  </a:cubicBezTo>
                  <a:cubicBezTo>
                    <a:pt x="46" y="24"/>
                    <a:pt x="53" y="39"/>
                    <a:pt x="53" y="58"/>
                  </a:cubicBezTo>
                  <a:cubicBezTo>
                    <a:pt x="53" y="58"/>
                    <a:pt x="53" y="58"/>
                    <a:pt x="53" y="58"/>
                  </a:cubicBezTo>
                  <a:cubicBezTo>
                    <a:pt x="53" y="64"/>
                    <a:pt x="52" y="72"/>
                    <a:pt x="50" y="80"/>
                  </a:cubicBezTo>
                  <a:cubicBezTo>
                    <a:pt x="50" y="80"/>
                    <a:pt x="50" y="80"/>
                    <a:pt x="50" y="80"/>
                  </a:cubicBezTo>
                  <a:cubicBezTo>
                    <a:pt x="50" y="80"/>
                    <a:pt x="49" y="81"/>
                    <a:pt x="49" y="81"/>
                  </a:cubicBezTo>
                  <a:cubicBezTo>
                    <a:pt x="49" y="81"/>
                    <a:pt x="49" y="81"/>
                    <a:pt x="49" y="81"/>
                  </a:cubicBezTo>
                  <a:cubicBezTo>
                    <a:pt x="49" y="81"/>
                    <a:pt x="48" y="81"/>
                    <a:pt x="48" y="81"/>
                  </a:cubicBezTo>
                  <a:cubicBezTo>
                    <a:pt x="48" y="81"/>
                    <a:pt x="48" y="81"/>
                    <a:pt x="48" y="81"/>
                  </a:cubicBezTo>
                  <a:cubicBezTo>
                    <a:pt x="48" y="81"/>
                    <a:pt x="47" y="81"/>
                    <a:pt x="47" y="80"/>
                  </a:cubicBezTo>
                  <a:close/>
                  <a:moveTo>
                    <a:pt x="12" y="4"/>
                  </a:moveTo>
                  <a:cubicBezTo>
                    <a:pt x="12" y="4"/>
                    <a:pt x="10" y="5"/>
                    <a:pt x="7" y="8"/>
                  </a:cubicBezTo>
                  <a:cubicBezTo>
                    <a:pt x="7" y="8"/>
                    <a:pt x="7" y="8"/>
                    <a:pt x="7" y="8"/>
                  </a:cubicBezTo>
                  <a:cubicBezTo>
                    <a:pt x="5" y="10"/>
                    <a:pt x="3" y="14"/>
                    <a:pt x="3" y="19"/>
                  </a:cubicBezTo>
                  <a:cubicBezTo>
                    <a:pt x="3" y="19"/>
                    <a:pt x="3" y="19"/>
                    <a:pt x="3" y="19"/>
                  </a:cubicBezTo>
                  <a:cubicBezTo>
                    <a:pt x="2" y="27"/>
                    <a:pt x="7" y="38"/>
                    <a:pt x="25" y="52"/>
                  </a:cubicBezTo>
                  <a:cubicBezTo>
                    <a:pt x="25" y="52"/>
                    <a:pt x="25" y="52"/>
                    <a:pt x="25" y="52"/>
                  </a:cubicBezTo>
                  <a:cubicBezTo>
                    <a:pt x="37" y="62"/>
                    <a:pt x="45" y="71"/>
                    <a:pt x="48" y="76"/>
                  </a:cubicBezTo>
                  <a:cubicBezTo>
                    <a:pt x="48" y="76"/>
                    <a:pt x="48" y="76"/>
                    <a:pt x="48" y="76"/>
                  </a:cubicBezTo>
                  <a:cubicBezTo>
                    <a:pt x="50" y="69"/>
                    <a:pt x="50" y="63"/>
                    <a:pt x="50" y="58"/>
                  </a:cubicBezTo>
                  <a:cubicBezTo>
                    <a:pt x="50" y="58"/>
                    <a:pt x="50" y="58"/>
                    <a:pt x="50" y="58"/>
                  </a:cubicBezTo>
                  <a:cubicBezTo>
                    <a:pt x="50" y="39"/>
                    <a:pt x="43" y="26"/>
                    <a:pt x="38" y="18"/>
                  </a:cubicBezTo>
                  <a:cubicBezTo>
                    <a:pt x="38" y="18"/>
                    <a:pt x="38" y="18"/>
                    <a:pt x="38" y="18"/>
                  </a:cubicBezTo>
                  <a:cubicBezTo>
                    <a:pt x="29" y="5"/>
                    <a:pt x="21" y="3"/>
                    <a:pt x="17" y="3"/>
                  </a:cubicBezTo>
                  <a:cubicBezTo>
                    <a:pt x="17" y="3"/>
                    <a:pt x="17" y="3"/>
                    <a:pt x="17" y="3"/>
                  </a:cubicBezTo>
                  <a:cubicBezTo>
                    <a:pt x="15" y="3"/>
                    <a:pt x="14" y="3"/>
                    <a:pt x="13" y="3"/>
                  </a:cubicBezTo>
                  <a:cubicBezTo>
                    <a:pt x="13" y="3"/>
                    <a:pt x="13" y="3"/>
                    <a:pt x="13" y="3"/>
                  </a:cubicBezTo>
                  <a:cubicBezTo>
                    <a:pt x="13" y="3"/>
                    <a:pt x="12" y="4"/>
                    <a:pt x="12" y="4"/>
                  </a:cubicBezTo>
                  <a:cubicBezTo>
                    <a:pt x="12" y="4"/>
                    <a:pt x="12" y="4"/>
                    <a:pt x="12" y="4"/>
                  </a:cubicBezTo>
                  <a:cubicBezTo>
                    <a:pt x="12" y="4"/>
                    <a:pt x="12" y="4"/>
                    <a:pt x="12" y="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1" name="Freeform 40">
              <a:extLst>
                <a:ext uri="{FF2B5EF4-FFF2-40B4-BE49-F238E27FC236}">
                  <a16:creationId xmlns:a16="http://schemas.microsoft.com/office/drawing/2014/main" id="{BCFEEB2C-354B-46AB-BA99-313ED7419F57}"/>
                </a:ext>
              </a:extLst>
            </p:cNvPr>
            <p:cNvSpPr/>
            <p:nvPr/>
          </p:nvSpPr>
          <p:spPr bwMode="auto">
            <a:xfrm>
              <a:off x="4495006" y="1165230"/>
              <a:ext cx="588963" cy="784226"/>
            </a:xfrm>
            <a:custGeom>
              <a:avLst/>
              <a:gdLst>
                <a:gd name="T0" fmla="*/ 50 w 102"/>
                <a:gd name="T1" fmla="*/ 89 h 136"/>
                <a:gd name="T2" fmla="*/ 30 w 102"/>
                <a:gd name="T3" fmla="*/ 136 h 136"/>
                <a:gd name="T4" fmla="*/ 10 w 102"/>
                <a:gd name="T5" fmla="*/ 83 h 136"/>
                <a:gd name="T6" fmla="*/ 101 w 102"/>
                <a:gd name="T7" fmla="*/ 31 h 136"/>
                <a:gd name="T8" fmla="*/ 50 w 102"/>
                <a:gd name="T9" fmla="*/ 89 h 136"/>
              </a:gdLst>
              <a:ahLst/>
              <a:cxnLst>
                <a:cxn ang="0">
                  <a:pos x="T0" y="T1"/>
                </a:cxn>
                <a:cxn ang="0">
                  <a:pos x="T2" y="T3"/>
                </a:cxn>
                <a:cxn ang="0">
                  <a:pos x="T4" y="T5"/>
                </a:cxn>
                <a:cxn ang="0">
                  <a:pos x="T6" y="T7"/>
                </a:cxn>
                <a:cxn ang="0">
                  <a:pos x="T8" y="T9"/>
                </a:cxn>
              </a:cxnLst>
              <a:rect l="0" t="0" r="r" b="b"/>
              <a:pathLst>
                <a:path w="102" h="136">
                  <a:moveTo>
                    <a:pt x="50" y="89"/>
                  </a:moveTo>
                  <a:cubicBezTo>
                    <a:pt x="50" y="89"/>
                    <a:pt x="27" y="115"/>
                    <a:pt x="30" y="136"/>
                  </a:cubicBezTo>
                  <a:cubicBezTo>
                    <a:pt x="30" y="136"/>
                    <a:pt x="0" y="119"/>
                    <a:pt x="10" y="83"/>
                  </a:cubicBezTo>
                  <a:cubicBezTo>
                    <a:pt x="22" y="37"/>
                    <a:pt x="100" y="0"/>
                    <a:pt x="101" y="31"/>
                  </a:cubicBezTo>
                  <a:cubicBezTo>
                    <a:pt x="102" y="62"/>
                    <a:pt x="50" y="89"/>
                    <a:pt x="50" y="89"/>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Freeform 41">
              <a:extLst>
                <a:ext uri="{FF2B5EF4-FFF2-40B4-BE49-F238E27FC236}">
                  <a16:creationId xmlns:a16="http://schemas.microsoft.com/office/drawing/2014/main" id="{4EB497EB-679C-418E-9A26-427A6212C3F5}"/>
                </a:ext>
              </a:extLst>
            </p:cNvPr>
            <p:cNvSpPr>
              <a:spLocks noEditPoints="1"/>
            </p:cNvSpPr>
            <p:nvPr/>
          </p:nvSpPr>
          <p:spPr bwMode="auto">
            <a:xfrm>
              <a:off x="4529931" y="1268417"/>
              <a:ext cx="554038" cy="685801"/>
            </a:xfrm>
            <a:custGeom>
              <a:avLst/>
              <a:gdLst>
                <a:gd name="T0" fmla="*/ 23 w 96"/>
                <a:gd name="T1" fmla="*/ 119 h 119"/>
                <a:gd name="T2" fmla="*/ 0 w 96"/>
                <a:gd name="T3" fmla="*/ 79 h 119"/>
                <a:gd name="T4" fmla="*/ 0 w 96"/>
                <a:gd name="T5" fmla="*/ 79 h 119"/>
                <a:gd name="T6" fmla="*/ 2 w 96"/>
                <a:gd name="T7" fmla="*/ 65 h 119"/>
                <a:gd name="T8" fmla="*/ 2 w 96"/>
                <a:gd name="T9" fmla="*/ 65 h 119"/>
                <a:gd name="T10" fmla="*/ 81 w 96"/>
                <a:gd name="T11" fmla="*/ 0 h 119"/>
                <a:gd name="T12" fmla="*/ 81 w 96"/>
                <a:gd name="T13" fmla="*/ 0 h 119"/>
                <a:gd name="T14" fmla="*/ 96 w 96"/>
                <a:gd name="T15" fmla="*/ 13 h 119"/>
                <a:gd name="T16" fmla="*/ 96 w 96"/>
                <a:gd name="T17" fmla="*/ 13 h 119"/>
                <a:gd name="T18" fmla="*/ 96 w 96"/>
                <a:gd name="T19" fmla="*/ 14 h 119"/>
                <a:gd name="T20" fmla="*/ 96 w 96"/>
                <a:gd name="T21" fmla="*/ 14 h 119"/>
                <a:gd name="T22" fmla="*/ 45 w 96"/>
                <a:gd name="T23" fmla="*/ 73 h 119"/>
                <a:gd name="T24" fmla="*/ 45 w 96"/>
                <a:gd name="T25" fmla="*/ 73 h 119"/>
                <a:gd name="T26" fmla="*/ 25 w 96"/>
                <a:gd name="T27" fmla="*/ 115 h 119"/>
                <a:gd name="T28" fmla="*/ 25 w 96"/>
                <a:gd name="T29" fmla="*/ 115 h 119"/>
                <a:gd name="T30" fmla="*/ 25 w 96"/>
                <a:gd name="T31" fmla="*/ 118 h 119"/>
                <a:gd name="T32" fmla="*/ 25 w 96"/>
                <a:gd name="T33" fmla="*/ 118 h 119"/>
                <a:gd name="T34" fmla="*/ 24 w 96"/>
                <a:gd name="T35" fmla="*/ 119 h 119"/>
                <a:gd name="T36" fmla="*/ 24 w 96"/>
                <a:gd name="T37" fmla="*/ 119 h 119"/>
                <a:gd name="T38" fmla="*/ 24 w 96"/>
                <a:gd name="T39" fmla="*/ 119 h 119"/>
                <a:gd name="T40" fmla="*/ 24 w 96"/>
                <a:gd name="T41" fmla="*/ 119 h 119"/>
                <a:gd name="T42" fmla="*/ 23 w 96"/>
                <a:gd name="T43" fmla="*/ 119 h 119"/>
                <a:gd name="T44" fmla="*/ 5 w 96"/>
                <a:gd name="T45" fmla="*/ 66 h 119"/>
                <a:gd name="T46" fmla="*/ 3 w 96"/>
                <a:gd name="T47" fmla="*/ 79 h 119"/>
                <a:gd name="T48" fmla="*/ 3 w 96"/>
                <a:gd name="T49" fmla="*/ 79 h 119"/>
                <a:gd name="T50" fmla="*/ 14 w 96"/>
                <a:gd name="T51" fmla="*/ 107 h 119"/>
                <a:gd name="T52" fmla="*/ 14 w 96"/>
                <a:gd name="T53" fmla="*/ 107 h 119"/>
                <a:gd name="T54" fmla="*/ 22 w 96"/>
                <a:gd name="T55" fmla="*/ 115 h 119"/>
                <a:gd name="T56" fmla="*/ 22 w 96"/>
                <a:gd name="T57" fmla="*/ 115 h 119"/>
                <a:gd name="T58" fmla="*/ 22 w 96"/>
                <a:gd name="T59" fmla="*/ 115 h 119"/>
                <a:gd name="T60" fmla="*/ 22 w 96"/>
                <a:gd name="T61" fmla="*/ 115 h 119"/>
                <a:gd name="T62" fmla="*/ 43 w 96"/>
                <a:gd name="T63" fmla="*/ 70 h 119"/>
                <a:gd name="T64" fmla="*/ 43 w 96"/>
                <a:gd name="T65" fmla="*/ 70 h 119"/>
                <a:gd name="T66" fmla="*/ 44 w 96"/>
                <a:gd name="T67" fmla="*/ 70 h 119"/>
                <a:gd name="T68" fmla="*/ 69 w 96"/>
                <a:gd name="T69" fmla="*/ 53 h 119"/>
                <a:gd name="T70" fmla="*/ 69 w 96"/>
                <a:gd name="T71" fmla="*/ 53 h 119"/>
                <a:gd name="T72" fmla="*/ 93 w 96"/>
                <a:gd name="T73" fmla="*/ 14 h 119"/>
                <a:gd name="T74" fmla="*/ 93 w 96"/>
                <a:gd name="T75" fmla="*/ 14 h 119"/>
                <a:gd name="T76" fmla="*/ 93 w 96"/>
                <a:gd name="T77" fmla="*/ 13 h 119"/>
                <a:gd name="T78" fmla="*/ 93 w 96"/>
                <a:gd name="T79" fmla="*/ 13 h 119"/>
                <a:gd name="T80" fmla="*/ 81 w 96"/>
                <a:gd name="T81" fmla="*/ 3 h 119"/>
                <a:gd name="T82" fmla="*/ 81 w 96"/>
                <a:gd name="T83" fmla="*/ 3 h 119"/>
                <a:gd name="T84" fmla="*/ 81 w 96"/>
                <a:gd name="T85" fmla="*/ 3 h 119"/>
                <a:gd name="T86" fmla="*/ 81 w 96"/>
                <a:gd name="T87" fmla="*/ 3 h 119"/>
                <a:gd name="T88" fmla="*/ 5 w 96"/>
                <a:gd name="T89" fmla="*/ 6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119">
                  <a:moveTo>
                    <a:pt x="23" y="119"/>
                  </a:moveTo>
                  <a:cubicBezTo>
                    <a:pt x="23" y="119"/>
                    <a:pt x="1" y="106"/>
                    <a:pt x="0" y="79"/>
                  </a:cubicBezTo>
                  <a:cubicBezTo>
                    <a:pt x="0" y="79"/>
                    <a:pt x="0" y="79"/>
                    <a:pt x="0" y="79"/>
                  </a:cubicBezTo>
                  <a:cubicBezTo>
                    <a:pt x="0" y="75"/>
                    <a:pt x="1" y="70"/>
                    <a:pt x="2" y="65"/>
                  </a:cubicBezTo>
                  <a:cubicBezTo>
                    <a:pt x="2" y="65"/>
                    <a:pt x="2" y="65"/>
                    <a:pt x="2" y="65"/>
                  </a:cubicBezTo>
                  <a:cubicBezTo>
                    <a:pt x="12" y="30"/>
                    <a:pt x="58" y="0"/>
                    <a:pt x="81" y="0"/>
                  </a:cubicBezTo>
                  <a:cubicBezTo>
                    <a:pt x="81" y="0"/>
                    <a:pt x="81" y="0"/>
                    <a:pt x="81" y="0"/>
                  </a:cubicBezTo>
                  <a:cubicBezTo>
                    <a:pt x="90" y="0"/>
                    <a:pt x="96" y="4"/>
                    <a:pt x="96" y="13"/>
                  </a:cubicBezTo>
                  <a:cubicBezTo>
                    <a:pt x="96" y="13"/>
                    <a:pt x="96" y="13"/>
                    <a:pt x="96" y="13"/>
                  </a:cubicBezTo>
                  <a:cubicBezTo>
                    <a:pt x="96" y="13"/>
                    <a:pt x="96" y="13"/>
                    <a:pt x="96" y="14"/>
                  </a:cubicBezTo>
                  <a:cubicBezTo>
                    <a:pt x="96" y="14"/>
                    <a:pt x="96" y="14"/>
                    <a:pt x="96" y="14"/>
                  </a:cubicBezTo>
                  <a:cubicBezTo>
                    <a:pt x="96" y="45"/>
                    <a:pt x="49" y="70"/>
                    <a:pt x="45" y="73"/>
                  </a:cubicBezTo>
                  <a:cubicBezTo>
                    <a:pt x="45" y="73"/>
                    <a:pt x="45" y="73"/>
                    <a:pt x="45" y="73"/>
                  </a:cubicBezTo>
                  <a:cubicBezTo>
                    <a:pt x="44" y="75"/>
                    <a:pt x="25" y="96"/>
                    <a:pt x="25" y="115"/>
                  </a:cubicBezTo>
                  <a:cubicBezTo>
                    <a:pt x="25" y="115"/>
                    <a:pt x="25" y="115"/>
                    <a:pt x="25" y="115"/>
                  </a:cubicBezTo>
                  <a:cubicBezTo>
                    <a:pt x="25" y="116"/>
                    <a:pt x="25" y="117"/>
                    <a:pt x="25" y="118"/>
                  </a:cubicBezTo>
                  <a:cubicBezTo>
                    <a:pt x="25" y="118"/>
                    <a:pt x="25" y="118"/>
                    <a:pt x="25" y="118"/>
                  </a:cubicBezTo>
                  <a:cubicBezTo>
                    <a:pt x="25" y="118"/>
                    <a:pt x="25" y="119"/>
                    <a:pt x="24" y="119"/>
                  </a:cubicBezTo>
                  <a:cubicBezTo>
                    <a:pt x="24" y="119"/>
                    <a:pt x="24" y="119"/>
                    <a:pt x="24" y="119"/>
                  </a:cubicBezTo>
                  <a:cubicBezTo>
                    <a:pt x="24" y="119"/>
                    <a:pt x="24" y="119"/>
                    <a:pt x="24" y="119"/>
                  </a:cubicBezTo>
                  <a:cubicBezTo>
                    <a:pt x="24" y="119"/>
                    <a:pt x="24" y="119"/>
                    <a:pt x="24" y="119"/>
                  </a:cubicBezTo>
                  <a:cubicBezTo>
                    <a:pt x="23" y="119"/>
                    <a:pt x="23" y="119"/>
                    <a:pt x="23" y="119"/>
                  </a:cubicBezTo>
                  <a:close/>
                  <a:moveTo>
                    <a:pt x="5" y="66"/>
                  </a:moveTo>
                  <a:cubicBezTo>
                    <a:pt x="4" y="71"/>
                    <a:pt x="3" y="75"/>
                    <a:pt x="3" y="79"/>
                  </a:cubicBezTo>
                  <a:cubicBezTo>
                    <a:pt x="3" y="79"/>
                    <a:pt x="3" y="79"/>
                    <a:pt x="3" y="79"/>
                  </a:cubicBezTo>
                  <a:cubicBezTo>
                    <a:pt x="3" y="92"/>
                    <a:pt x="9" y="101"/>
                    <a:pt x="14" y="107"/>
                  </a:cubicBezTo>
                  <a:cubicBezTo>
                    <a:pt x="14" y="107"/>
                    <a:pt x="14" y="107"/>
                    <a:pt x="14" y="107"/>
                  </a:cubicBezTo>
                  <a:cubicBezTo>
                    <a:pt x="17" y="111"/>
                    <a:pt x="20" y="113"/>
                    <a:pt x="22" y="115"/>
                  </a:cubicBezTo>
                  <a:cubicBezTo>
                    <a:pt x="22" y="115"/>
                    <a:pt x="22" y="115"/>
                    <a:pt x="22" y="115"/>
                  </a:cubicBezTo>
                  <a:cubicBezTo>
                    <a:pt x="22" y="115"/>
                    <a:pt x="22" y="115"/>
                    <a:pt x="22" y="115"/>
                  </a:cubicBezTo>
                  <a:cubicBezTo>
                    <a:pt x="22" y="115"/>
                    <a:pt x="22" y="115"/>
                    <a:pt x="22" y="115"/>
                  </a:cubicBezTo>
                  <a:cubicBezTo>
                    <a:pt x="22" y="94"/>
                    <a:pt x="43" y="71"/>
                    <a:pt x="43" y="70"/>
                  </a:cubicBezTo>
                  <a:cubicBezTo>
                    <a:pt x="43" y="70"/>
                    <a:pt x="43" y="70"/>
                    <a:pt x="43" y="70"/>
                  </a:cubicBezTo>
                  <a:cubicBezTo>
                    <a:pt x="44" y="70"/>
                    <a:pt x="44" y="70"/>
                    <a:pt x="44" y="70"/>
                  </a:cubicBezTo>
                  <a:cubicBezTo>
                    <a:pt x="44" y="70"/>
                    <a:pt x="56" y="63"/>
                    <a:pt x="69" y="53"/>
                  </a:cubicBezTo>
                  <a:cubicBezTo>
                    <a:pt x="69" y="53"/>
                    <a:pt x="69" y="53"/>
                    <a:pt x="69" y="53"/>
                  </a:cubicBezTo>
                  <a:cubicBezTo>
                    <a:pt x="81" y="43"/>
                    <a:pt x="93" y="28"/>
                    <a:pt x="93" y="14"/>
                  </a:cubicBezTo>
                  <a:cubicBezTo>
                    <a:pt x="93" y="14"/>
                    <a:pt x="93" y="14"/>
                    <a:pt x="93" y="14"/>
                  </a:cubicBezTo>
                  <a:cubicBezTo>
                    <a:pt x="93" y="14"/>
                    <a:pt x="93" y="13"/>
                    <a:pt x="93" y="13"/>
                  </a:cubicBezTo>
                  <a:cubicBezTo>
                    <a:pt x="93" y="13"/>
                    <a:pt x="93" y="13"/>
                    <a:pt x="93" y="13"/>
                  </a:cubicBezTo>
                  <a:cubicBezTo>
                    <a:pt x="93" y="6"/>
                    <a:pt x="89" y="3"/>
                    <a:pt x="81" y="3"/>
                  </a:cubicBezTo>
                  <a:cubicBezTo>
                    <a:pt x="81" y="3"/>
                    <a:pt x="81" y="3"/>
                    <a:pt x="81" y="3"/>
                  </a:cubicBezTo>
                  <a:cubicBezTo>
                    <a:pt x="81" y="3"/>
                    <a:pt x="81" y="3"/>
                    <a:pt x="81" y="3"/>
                  </a:cubicBezTo>
                  <a:cubicBezTo>
                    <a:pt x="81" y="3"/>
                    <a:pt x="81" y="3"/>
                    <a:pt x="81" y="3"/>
                  </a:cubicBezTo>
                  <a:cubicBezTo>
                    <a:pt x="59" y="3"/>
                    <a:pt x="14" y="33"/>
                    <a:pt x="5"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Freeform 42">
              <a:extLst>
                <a:ext uri="{FF2B5EF4-FFF2-40B4-BE49-F238E27FC236}">
                  <a16:creationId xmlns:a16="http://schemas.microsoft.com/office/drawing/2014/main" id="{65219741-9A87-4566-A89F-6523F034600D}"/>
                </a:ext>
              </a:extLst>
            </p:cNvPr>
            <p:cNvSpPr/>
            <p:nvPr/>
          </p:nvSpPr>
          <p:spPr bwMode="auto">
            <a:xfrm>
              <a:off x="4633119" y="1062042"/>
              <a:ext cx="803275" cy="771526"/>
            </a:xfrm>
            <a:custGeom>
              <a:avLst/>
              <a:gdLst>
                <a:gd name="T0" fmla="*/ 49 w 139"/>
                <a:gd name="T1" fmla="*/ 97 h 134"/>
                <a:gd name="T2" fmla="*/ 126 w 139"/>
                <a:gd name="T3" fmla="*/ 42 h 134"/>
                <a:gd name="T4" fmla="*/ 9 w 139"/>
                <a:gd name="T5" fmla="*/ 134 h 134"/>
                <a:gd name="T6" fmla="*/ 49 w 139"/>
                <a:gd name="T7" fmla="*/ 97 h 134"/>
              </a:gdLst>
              <a:ahLst/>
              <a:cxnLst>
                <a:cxn ang="0">
                  <a:pos x="T0" y="T1"/>
                </a:cxn>
                <a:cxn ang="0">
                  <a:pos x="T2" y="T3"/>
                </a:cxn>
                <a:cxn ang="0">
                  <a:pos x="T4" y="T5"/>
                </a:cxn>
                <a:cxn ang="0">
                  <a:pos x="T6" y="T7"/>
                </a:cxn>
              </a:cxnLst>
              <a:rect l="0" t="0" r="r" b="b"/>
              <a:pathLst>
                <a:path w="139" h="134">
                  <a:moveTo>
                    <a:pt x="49" y="97"/>
                  </a:moveTo>
                  <a:cubicBezTo>
                    <a:pt x="49" y="97"/>
                    <a:pt x="139" y="75"/>
                    <a:pt x="126" y="42"/>
                  </a:cubicBezTo>
                  <a:cubicBezTo>
                    <a:pt x="110" y="0"/>
                    <a:pt x="0" y="56"/>
                    <a:pt x="9" y="134"/>
                  </a:cubicBezTo>
                  <a:cubicBezTo>
                    <a:pt x="9" y="134"/>
                    <a:pt x="29" y="104"/>
                    <a:pt x="49" y="9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4" name="Freeform 43">
              <a:extLst>
                <a:ext uri="{FF2B5EF4-FFF2-40B4-BE49-F238E27FC236}">
                  <a16:creationId xmlns:a16="http://schemas.microsoft.com/office/drawing/2014/main" id="{5586A7E4-3726-47CB-B7A0-741B5FC9AF97}"/>
                </a:ext>
              </a:extLst>
            </p:cNvPr>
            <p:cNvSpPr>
              <a:spLocks noEditPoints="1"/>
            </p:cNvSpPr>
            <p:nvPr/>
          </p:nvSpPr>
          <p:spPr bwMode="auto">
            <a:xfrm>
              <a:off x="4674394" y="1211267"/>
              <a:ext cx="703263" cy="628651"/>
            </a:xfrm>
            <a:custGeom>
              <a:avLst/>
              <a:gdLst>
                <a:gd name="T0" fmla="*/ 2 w 122"/>
                <a:gd name="T1" fmla="*/ 109 h 109"/>
                <a:gd name="T2" fmla="*/ 1 w 122"/>
                <a:gd name="T3" fmla="*/ 108 h 109"/>
                <a:gd name="T4" fmla="*/ 1 w 122"/>
                <a:gd name="T5" fmla="*/ 108 h 109"/>
                <a:gd name="T6" fmla="*/ 0 w 122"/>
                <a:gd name="T7" fmla="*/ 99 h 109"/>
                <a:gd name="T8" fmla="*/ 0 w 122"/>
                <a:gd name="T9" fmla="*/ 99 h 109"/>
                <a:gd name="T10" fmla="*/ 95 w 122"/>
                <a:gd name="T11" fmla="*/ 0 h 109"/>
                <a:gd name="T12" fmla="*/ 95 w 122"/>
                <a:gd name="T13" fmla="*/ 0 h 109"/>
                <a:gd name="T14" fmla="*/ 121 w 122"/>
                <a:gd name="T15" fmla="*/ 15 h 109"/>
                <a:gd name="T16" fmla="*/ 121 w 122"/>
                <a:gd name="T17" fmla="*/ 15 h 109"/>
                <a:gd name="T18" fmla="*/ 122 w 122"/>
                <a:gd name="T19" fmla="*/ 22 h 109"/>
                <a:gd name="T20" fmla="*/ 122 w 122"/>
                <a:gd name="T21" fmla="*/ 22 h 109"/>
                <a:gd name="T22" fmla="*/ 82 w 122"/>
                <a:gd name="T23" fmla="*/ 59 h 109"/>
                <a:gd name="T24" fmla="*/ 82 w 122"/>
                <a:gd name="T25" fmla="*/ 59 h 109"/>
                <a:gd name="T26" fmla="*/ 42 w 122"/>
                <a:gd name="T27" fmla="*/ 73 h 109"/>
                <a:gd name="T28" fmla="*/ 42 w 122"/>
                <a:gd name="T29" fmla="*/ 73 h 109"/>
                <a:gd name="T30" fmla="*/ 16 w 122"/>
                <a:gd name="T31" fmla="*/ 93 h 109"/>
                <a:gd name="T32" fmla="*/ 16 w 122"/>
                <a:gd name="T33" fmla="*/ 93 h 109"/>
                <a:gd name="T34" fmla="*/ 4 w 122"/>
                <a:gd name="T35" fmla="*/ 108 h 109"/>
                <a:gd name="T36" fmla="*/ 4 w 122"/>
                <a:gd name="T37" fmla="*/ 108 h 109"/>
                <a:gd name="T38" fmla="*/ 2 w 122"/>
                <a:gd name="T39" fmla="*/ 109 h 109"/>
                <a:gd name="T40" fmla="*/ 2 w 122"/>
                <a:gd name="T41" fmla="*/ 109 h 109"/>
                <a:gd name="T42" fmla="*/ 2 w 122"/>
                <a:gd name="T43" fmla="*/ 109 h 109"/>
                <a:gd name="T44" fmla="*/ 36 w 122"/>
                <a:gd name="T45" fmla="*/ 31 h 109"/>
                <a:gd name="T46" fmla="*/ 3 w 122"/>
                <a:gd name="T47" fmla="*/ 99 h 109"/>
                <a:gd name="T48" fmla="*/ 3 w 122"/>
                <a:gd name="T49" fmla="*/ 99 h 109"/>
                <a:gd name="T50" fmla="*/ 3 w 122"/>
                <a:gd name="T51" fmla="*/ 103 h 109"/>
                <a:gd name="T52" fmla="*/ 3 w 122"/>
                <a:gd name="T53" fmla="*/ 103 h 109"/>
                <a:gd name="T54" fmla="*/ 41 w 122"/>
                <a:gd name="T55" fmla="*/ 70 h 109"/>
                <a:gd name="T56" fmla="*/ 41 w 122"/>
                <a:gd name="T57" fmla="*/ 70 h 109"/>
                <a:gd name="T58" fmla="*/ 42 w 122"/>
                <a:gd name="T59" fmla="*/ 71 h 109"/>
                <a:gd name="T60" fmla="*/ 41 w 122"/>
                <a:gd name="T61" fmla="*/ 70 h 109"/>
                <a:gd name="T62" fmla="*/ 81 w 122"/>
                <a:gd name="T63" fmla="*/ 56 h 109"/>
                <a:gd name="T64" fmla="*/ 81 w 122"/>
                <a:gd name="T65" fmla="*/ 56 h 109"/>
                <a:gd name="T66" fmla="*/ 119 w 122"/>
                <a:gd name="T67" fmla="*/ 22 h 109"/>
                <a:gd name="T68" fmla="*/ 119 w 122"/>
                <a:gd name="T69" fmla="*/ 22 h 109"/>
                <a:gd name="T70" fmla="*/ 118 w 122"/>
                <a:gd name="T71" fmla="*/ 16 h 109"/>
                <a:gd name="T72" fmla="*/ 118 w 122"/>
                <a:gd name="T73" fmla="*/ 16 h 109"/>
                <a:gd name="T74" fmla="*/ 95 w 122"/>
                <a:gd name="T75" fmla="*/ 3 h 109"/>
                <a:gd name="T76" fmla="*/ 95 w 122"/>
                <a:gd name="T77" fmla="*/ 3 h 109"/>
                <a:gd name="T78" fmla="*/ 95 w 122"/>
                <a:gd name="T79" fmla="*/ 3 h 109"/>
                <a:gd name="T80" fmla="*/ 95 w 122"/>
                <a:gd name="T81" fmla="*/ 3 h 109"/>
                <a:gd name="T82" fmla="*/ 36 w 122"/>
                <a:gd name="T83" fmla="*/ 3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09">
                  <a:moveTo>
                    <a:pt x="2" y="109"/>
                  </a:moveTo>
                  <a:cubicBezTo>
                    <a:pt x="1" y="109"/>
                    <a:pt x="1" y="108"/>
                    <a:pt x="1" y="108"/>
                  </a:cubicBezTo>
                  <a:cubicBezTo>
                    <a:pt x="1" y="108"/>
                    <a:pt x="1" y="108"/>
                    <a:pt x="1" y="108"/>
                  </a:cubicBezTo>
                  <a:cubicBezTo>
                    <a:pt x="0" y="105"/>
                    <a:pt x="0" y="102"/>
                    <a:pt x="0" y="99"/>
                  </a:cubicBezTo>
                  <a:cubicBezTo>
                    <a:pt x="0" y="99"/>
                    <a:pt x="0" y="99"/>
                    <a:pt x="0" y="99"/>
                  </a:cubicBezTo>
                  <a:cubicBezTo>
                    <a:pt x="0" y="43"/>
                    <a:pt x="59" y="0"/>
                    <a:pt x="95" y="0"/>
                  </a:cubicBezTo>
                  <a:cubicBezTo>
                    <a:pt x="95" y="0"/>
                    <a:pt x="95" y="0"/>
                    <a:pt x="95" y="0"/>
                  </a:cubicBezTo>
                  <a:cubicBezTo>
                    <a:pt x="107" y="0"/>
                    <a:pt x="117" y="5"/>
                    <a:pt x="121" y="15"/>
                  </a:cubicBezTo>
                  <a:cubicBezTo>
                    <a:pt x="121" y="15"/>
                    <a:pt x="121" y="15"/>
                    <a:pt x="121" y="15"/>
                  </a:cubicBezTo>
                  <a:cubicBezTo>
                    <a:pt x="122" y="18"/>
                    <a:pt x="122" y="20"/>
                    <a:pt x="122" y="22"/>
                  </a:cubicBezTo>
                  <a:cubicBezTo>
                    <a:pt x="122" y="22"/>
                    <a:pt x="122" y="22"/>
                    <a:pt x="122" y="22"/>
                  </a:cubicBezTo>
                  <a:cubicBezTo>
                    <a:pt x="122" y="39"/>
                    <a:pt x="102" y="51"/>
                    <a:pt x="82" y="59"/>
                  </a:cubicBezTo>
                  <a:cubicBezTo>
                    <a:pt x="82" y="59"/>
                    <a:pt x="82" y="59"/>
                    <a:pt x="82" y="59"/>
                  </a:cubicBezTo>
                  <a:cubicBezTo>
                    <a:pt x="62" y="68"/>
                    <a:pt x="43" y="72"/>
                    <a:pt x="42" y="73"/>
                  </a:cubicBezTo>
                  <a:cubicBezTo>
                    <a:pt x="42" y="73"/>
                    <a:pt x="42" y="73"/>
                    <a:pt x="42" y="73"/>
                  </a:cubicBezTo>
                  <a:cubicBezTo>
                    <a:pt x="33" y="76"/>
                    <a:pt x="23" y="85"/>
                    <a:pt x="16" y="93"/>
                  </a:cubicBezTo>
                  <a:cubicBezTo>
                    <a:pt x="16" y="93"/>
                    <a:pt x="16" y="93"/>
                    <a:pt x="16" y="93"/>
                  </a:cubicBezTo>
                  <a:cubicBezTo>
                    <a:pt x="8" y="101"/>
                    <a:pt x="4" y="108"/>
                    <a:pt x="4" y="108"/>
                  </a:cubicBezTo>
                  <a:cubicBezTo>
                    <a:pt x="4" y="108"/>
                    <a:pt x="4" y="108"/>
                    <a:pt x="4" y="108"/>
                  </a:cubicBezTo>
                  <a:cubicBezTo>
                    <a:pt x="3" y="109"/>
                    <a:pt x="3" y="109"/>
                    <a:pt x="2" y="109"/>
                  </a:cubicBezTo>
                  <a:cubicBezTo>
                    <a:pt x="2" y="109"/>
                    <a:pt x="2" y="109"/>
                    <a:pt x="2" y="109"/>
                  </a:cubicBezTo>
                  <a:cubicBezTo>
                    <a:pt x="2" y="109"/>
                    <a:pt x="2" y="109"/>
                    <a:pt x="2" y="109"/>
                  </a:cubicBezTo>
                  <a:close/>
                  <a:moveTo>
                    <a:pt x="36" y="31"/>
                  </a:moveTo>
                  <a:cubicBezTo>
                    <a:pt x="18" y="48"/>
                    <a:pt x="3" y="72"/>
                    <a:pt x="3" y="99"/>
                  </a:cubicBezTo>
                  <a:cubicBezTo>
                    <a:pt x="3" y="99"/>
                    <a:pt x="3" y="99"/>
                    <a:pt x="3" y="99"/>
                  </a:cubicBezTo>
                  <a:cubicBezTo>
                    <a:pt x="3" y="100"/>
                    <a:pt x="3" y="102"/>
                    <a:pt x="3" y="103"/>
                  </a:cubicBezTo>
                  <a:cubicBezTo>
                    <a:pt x="3" y="103"/>
                    <a:pt x="3" y="103"/>
                    <a:pt x="3" y="103"/>
                  </a:cubicBezTo>
                  <a:cubicBezTo>
                    <a:pt x="9" y="95"/>
                    <a:pt x="25" y="76"/>
                    <a:pt x="41" y="70"/>
                  </a:cubicBezTo>
                  <a:cubicBezTo>
                    <a:pt x="41" y="70"/>
                    <a:pt x="41" y="70"/>
                    <a:pt x="41" y="70"/>
                  </a:cubicBezTo>
                  <a:cubicBezTo>
                    <a:pt x="42" y="71"/>
                    <a:pt x="42" y="71"/>
                    <a:pt x="42" y="71"/>
                  </a:cubicBezTo>
                  <a:cubicBezTo>
                    <a:pt x="41" y="70"/>
                    <a:pt x="41" y="70"/>
                    <a:pt x="41" y="70"/>
                  </a:cubicBezTo>
                  <a:cubicBezTo>
                    <a:pt x="41" y="70"/>
                    <a:pt x="61" y="65"/>
                    <a:pt x="81" y="56"/>
                  </a:cubicBezTo>
                  <a:cubicBezTo>
                    <a:pt x="81" y="56"/>
                    <a:pt x="81" y="56"/>
                    <a:pt x="81" y="56"/>
                  </a:cubicBezTo>
                  <a:cubicBezTo>
                    <a:pt x="100" y="48"/>
                    <a:pt x="119" y="36"/>
                    <a:pt x="119" y="22"/>
                  </a:cubicBezTo>
                  <a:cubicBezTo>
                    <a:pt x="119" y="22"/>
                    <a:pt x="119" y="22"/>
                    <a:pt x="119" y="22"/>
                  </a:cubicBezTo>
                  <a:cubicBezTo>
                    <a:pt x="119" y="20"/>
                    <a:pt x="119" y="18"/>
                    <a:pt x="118" y="16"/>
                  </a:cubicBezTo>
                  <a:cubicBezTo>
                    <a:pt x="118" y="16"/>
                    <a:pt x="118" y="16"/>
                    <a:pt x="118" y="16"/>
                  </a:cubicBezTo>
                  <a:cubicBezTo>
                    <a:pt x="114" y="7"/>
                    <a:pt x="106" y="3"/>
                    <a:pt x="95" y="3"/>
                  </a:cubicBezTo>
                  <a:cubicBezTo>
                    <a:pt x="95" y="3"/>
                    <a:pt x="95" y="3"/>
                    <a:pt x="95" y="3"/>
                  </a:cubicBezTo>
                  <a:cubicBezTo>
                    <a:pt x="95" y="3"/>
                    <a:pt x="95" y="3"/>
                    <a:pt x="95" y="3"/>
                  </a:cubicBezTo>
                  <a:cubicBezTo>
                    <a:pt x="95" y="3"/>
                    <a:pt x="95" y="3"/>
                    <a:pt x="95" y="3"/>
                  </a:cubicBezTo>
                  <a:cubicBezTo>
                    <a:pt x="78" y="3"/>
                    <a:pt x="55" y="14"/>
                    <a:pt x="36" y="3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5" name="Freeform 44">
              <a:extLst>
                <a:ext uri="{FF2B5EF4-FFF2-40B4-BE49-F238E27FC236}">
                  <a16:creationId xmlns:a16="http://schemas.microsoft.com/office/drawing/2014/main" id="{C51A31D4-35B2-417F-9DEE-FD571EE0BAE0}"/>
                </a:ext>
              </a:extLst>
            </p:cNvPr>
            <p:cNvSpPr/>
            <p:nvPr/>
          </p:nvSpPr>
          <p:spPr bwMode="auto">
            <a:xfrm>
              <a:off x="5228431" y="2120906"/>
              <a:ext cx="50800" cy="63500"/>
            </a:xfrm>
            <a:custGeom>
              <a:avLst/>
              <a:gdLst>
                <a:gd name="T0" fmla="*/ 1 w 9"/>
                <a:gd name="T1" fmla="*/ 6 h 11"/>
                <a:gd name="T2" fmla="*/ 6 w 9"/>
                <a:gd name="T3" fmla="*/ 11 h 11"/>
                <a:gd name="T4" fmla="*/ 8 w 9"/>
                <a:gd name="T5" fmla="*/ 5 h 11"/>
                <a:gd name="T6" fmla="*/ 3 w 9"/>
                <a:gd name="T7" fmla="*/ 0 h 11"/>
                <a:gd name="T8" fmla="*/ 1 w 9"/>
                <a:gd name="T9" fmla="*/ 6 h 11"/>
              </a:gdLst>
              <a:ahLst/>
              <a:cxnLst>
                <a:cxn ang="0">
                  <a:pos x="T0" y="T1"/>
                </a:cxn>
                <a:cxn ang="0">
                  <a:pos x="T2" y="T3"/>
                </a:cxn>
                <a:cxn ang="0">
                  <a:pos x="T4" y="T5"/>
                </a:cxn>
                <a:cxn ang="0">
                  <a:pos x="T6" y="T7"/>
                </a:cxn>
                <a:cxn ang="0">
                  <a:pos x="T8" y="T9"/>
                </a:cxn>
              </a:cxnLst>
              <a:rect l="0" t="0" r="r" b="b"/>
              <a:pathLst>
                <a:path w="9" h="11">
                  <a:moveTo>
                    <a:pt x="1" y="6"/>
                  </a:moveTo>
                  <a:cubicBezTo>
                    <a:pt x="2" y="9"/>
                    <a:pt x="4" y="11"/>
                    <a:pt x="6" y="11"/>
                  </a:cubicBezTo>
                  <a:cubicBezTo>
                    <a:pt x="8" y="10"/>
                    <a:pt x="9" y="8"/>
                    <a:pt x="8" y="5"/>
                  </a:cubicBezTo>
                  <a:cubicBezTo>
                    <a:pt x="7" y="2"/>
                    <a:pt x="5" y="0"/>
                    <a:pt x="3" y="0"/>
                  </a:cubicBezTo>
                  <a:cubicBezTo>
                    <a:pt x="1"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6" name="Freeform 45">
              <a:extLst>
                <a:ext uri="{FF2B5EF4-FFF2-40B4-BE49-F238E27FC236}">
                  <a16:creationId xmlns:a16="http://schemas.microsoft.com/office/drawing/2014/main" id="{AB207E6E-0AE6-4E91-92F9-35CF7D58BB11}"/>
                </a:ext>
              </a:extLst>
            </p:cNvPr>
            <p:cNvSpPr/>
            <p:nvPr/>
          </p:nvSpPr>
          <p:spPr bwMode="auto">
            <a:xfrm>
              <a:off x="5257006" y="2236794"/>
              <a:ext cx="52388" cy="68263"/>
            </a:xfrm>
            <a:custGeom>
              <a:avLst/>
              <a:gdLst>
                <a:gd name="T0" fmla="*/ 1 w 9"/>
                <a:gd name="T1" fmla="*/ 7 h 12"/>
                <a:gd name="T2" fmla="*/ 6 w 9"/>
                <a:gd name="T3" fmla="*/ 11 h 12"/>
                <a:gd name="T4" fmla="*/ 8 w 9"/>
                <a:gd name="T5" fmla="*/ 5 h 12"/>
                <a:gd name="T6" fmla="*/ 3 w 9"/>
                <a:gd name="T7" fmla="*/ 1 h 12"/>
                <a:gd name="T8" fmla="*/ 1 w 9"/>
                <a:gd name="T9" fmla="*/ 7 h 12"/>
              </a:gdLst>
              <a:ahLst/>
              <a:cxnLst>
                <a:cxn ang="0">
                  <a:pos x="T0" y="T1"/>
                </a:cxn>
                <a:cxn ang="0">
                  <a:pos x="T2" y="T3"/>
                </a:cxn>
                <a:cxn ang="0">
                  <a:pos x="T4" y="T5"/>
                </a:cxn>
                <a:cxn ang="0">
                  <a:pos x="T6" y="T7"/>
                </a:cxn>
                <a:cxn ang="0">
                  <a:pos x="T8" y="T9"/>
                </a:cxn>
              </a:cxnLst>
              <a:rect l="0" t="0" r="r" b="b"/>
              <a:pathLst>
                <a:path w="9" h="12">
                  <a:moveTo>
                    <a:pt x="1" y="7"/>
                  </a:moveTo>
                  <a:cubicBezTo>
                    <a:pt x="2" y="10"/>
                    <a:pt x="4" y="12"/>
                    <a:pt x="6" y="11"/>
                  </a:cubicBezTo>
                  <a:cubicBezTo>
                    <a:pt x="8" y="11"/>
                    <a:pt x="9" y="8"/>
                    <a:pt x="8" y="5"/>
                  </a:cubicBezTo>
                  <a:cubicBezTo>
                    <a:pt x="7" y="2"/>
                    <a:pt x="5" y="0"/>
                    <a:pt x="3" y="1"/>
                  </a:cubicBezTo>
                  <a:cubicBezTo>
                    <a:pt x="1"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7" name="Freeform 46">
              <a:extLst>
                <a:ext uri="{FF2B5EF4-FFF2-40B4-BE49-F238E27FC236}">
                  <a16:creationId xmlns:a16="http://schemas.microsoft.com/office/drawing/2014/main" id="{B2F60C01-4D8B-4D68-99FE-BEB7AB310C8E}"/>
                </a:ext>
              </a:extLst>
            </p:cNvPr>
            <p:cNvSpPr/>
            <p:nvPr/>
          </p:nvSpPr>
          <p:spPr bwMode="auto">
            <a:xfrm>
              <a:off x="6814344" y="2611445"/>
              <a:ext cx="139700" cy="373063"/>
            </a:xfrm>
            <a:custGeom>
              <a:avLst/>
              <a:gdLst>
                <a:gd name="T0" fmla="*/ 8 w 24"/>
                <a:gd name="T1" fmla="*/ 0 h 65"/>
                <a:gd name="T2" fmla="*/ 12 w 24"/>
                <a:gd name="T3" fmla="*/ 65 h 65"/>
                <a:gd name="T4" fmla="*/ 24 w 24"/>
                <a:gd name="T5" fmla="*/ 63 h 65"/>
                <a:gd name="T6" fmla="*/ 22 w 24"/>
                <a:gd name="T7" fmla="*/ 1 h 65"/>
                <a:gd name="T8" fmla="*/ 8 w 24"/>
                <a:gd name="T9" fmla="*/ 0 h 65"/>
              </a:gdLst>
              <a:ahLst/>
              <a:cxnLst>
                <a:cxn ang="0">
                  <a:pos x="T0" y="T1"/>
                </a:cxn>
                <a:cxn ang="0">
                  <a:pos x="T2" y="T3"/>
                </a:cxn>
                <a:cxn ang="0">
                  <a:pos x="T4" y="T5"/>
                </a:cxn>
                <a:cxn ang="0">
                  <a:pos x="T6" y="T7"/>
                </a:cxn>
                <a:cxn ang="0">
                  <a:pos x="T8" y="T9"/>
                </a:cxn>
              </a:cxnLst>
              <a:rect l="0" t="0" r="r" b="b"/>
              <a:pathLst>
                <a:path w="24" h="65">
                  <a:moveTo>
                    <a:pt x="8" y="0"/>
                  </a:moveTo>
                  <a:cubicBezTo>
                    <a:pt x="8" y="0"/>
                    <a:pt x="0" y="29"/>
                    <a:pt x="12" y="65"/>
                  </a:cubicBezTo>
                  <a:cubicBezTo>
                    <a:pt x="24" y="63"/>
                    <a:pt x="24" y="63"/>
                    <a:pt x="24" y="63"/>
                  </a:cubicBezTo>
                  <a:cubicBezTo>
                    <a:pt x="24" y="63"/>
                    <a:pt x="14" y="31"/>
                    <a:pt x="22" y="1"/>
                  </a:cubicBezTo>
                  <a:lnTo>
                    <a:pt x="8"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8" name="Freeform 47">
              <a:extLst>
                <a:ext uri="{FF2B5EF4-FFF2-40B4-BE49-F238E27FC236}">
                  <a16:creationId xmlns:a16="http://schemas.microsoft.com/office/drawing/2014/main" id="{BB1769AC-6FE0-4A2D-984C-30DBF3F81D2F}"/>
                </a:ext>
              </a:extLst>
            </p:cNvPr>
            <p:cNvSpPr>
              <a:spLocks noEditPoints="1"/>
            </p:cNvSpPr>
            <p:nvPr/>
          </p:nvSpPr>
          <p:spPr bwMode="auto">
            <a:xfrm>
              <a:off x="6838156" y="2598745"/>
              <a:ext cx="120650" cy="392113"/>
            </a:xfrm>
            <a:custGeom>
              <a:avLst/>
              <a:gdLst>
                <a:gd name="T0" fmla="*/ 6 w 21"/>
                <a:gd name="T1" fmla="*/ 67 h 68"/>
                <a:gd name="T2" fmla="*/ 0 w 21"/>
                <a:gd name="T3" fmla="*/ 27 h 68"/>
                <a:gd name="T4" fmla="*/ 0 w 21"/>
                <a:gd name="T5" fmla="*/ 27 h 68"/>
                <a:gd name="T6" fmla="*/ 3 w 21"/>
                <a:gd name="T7" fmla="*/ 1 h 68"/>
                <a:gd name="T8" fmla="*/ 3 w 21"/>
                <a:gd name="T9" fmla="*/ 1 h 68"/>
                <a:gd name="T10" fmla="*/ 4 w 21"/>
                <a:gd name="T11" fmla="*/ 0 h 68"/>
                <a:gd name="T12" fmla="*/ 4 w 21"/>
                <a:gd name="T13" fmla="*/ 0 h 68"/>
                <a:gd name="T14" fmla="*/ 18 w 21"/>
                <a:gd name="T15" fmla="*/ 2 h 68"/>
                <a:gd name="T16" fmla="*/ 19 w 21"/>
                <a:gd name="T17" fmla="*/ 2 h 68"/>
                <a:gd name="T18" fmla="*/ 19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6 w 21"/>
                <a:gd name="T61" fmla="*/ 5 h 68"/>
                <a:gd name="T62" fmla="*/ 16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3" y="2"/>
                    <a:pt x="3" y="1"/>
                  </a:cubicBezTo>
                  <a:cubicBezTo>
                    <a:pt x="3" y="1"/>
                    <a:pt x="3" y="1"/>
                    <a:pt x="3" y="1"/>
                  </a:cubicBezTo>
                  <a:cubicBezTo>
                    <a:pt x="3" y="1"/>
                    <a:pt x="4" y="0"/>
                    <a:pt x="4" y="0"/>
                  </a:cubicBezTo>
                  <a:cubicBezTo>
                    <a:pt x="4" y="0"/>
                    <a:pt x="4" y="0"/>
                    <a:pt x="4" y="0"/>
                  </a:cubicBezTo>
                  <a:cubicBezTo>
                    <a:pt x="18" y="2"/>
                    <a:pt x="18" y="2"/>
                    <a:pt x="18" y="2"/>
                  </a:cubicBezTo>
                  <a:cubicBezTo>
                    <a:pt x="18" y="2"/>
                    <a:pt x="19" y="2"/>
                    <a:pt x="19" y="2"/>
                  </a:cubicBezTo>
                  <a:cubicBezTo>
                    <a:pt x="19" y="2"/>
                    <a:pt x="19" y="2"/>
                    <a:pt x="19" y="2"/>
                  </a:cubicBezTo>
                  <a:cubicBezTo>
                    <a:pt x="19" y="3"/>
                    <a:pt x="19" y="3"/>
                    <a:pt x="19" y="4"/>
                  </a:cubicBezTo>
                  <a:cubicBezTo>
                    <a:pt x="19" y="4"/>
                    <a:pt x="19" y="4"/>
                    <a:pt x="19" y="4"/>
                  </a:cubicBezTo>
                  <a:cubicBezTo>
                    <a:pt x="17"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1"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7" y="68"/>
                    <a:pt x="6" y="67"/>
                  </a:cubicBezTo>
                  <a:close/>
                  <a:moveTo>
                    <a:pt x="3" y="27"/>
                  </a:moveTo>
                  <a:cubicBezTo>
                    <a:pt x="3" y="38"/>
                    <a:pt x="4" y="51"/>
                    <a:pt x="9" y="65"/>
                  </a:cubicBezTo>
                  <a:cubicBezTo>
                    <a:pt x="9" y="65"/>
                    <a:pt x="9" y="65"/>
                    <a:pt x="9" y="65"/>
                  </a:cubicBezTo>
                  <a:cubicBezTo>
                    <a:pt x="18" y="64"/>
                    <a:pt x="18" y="64"/>
                    <a:pt x="18" y="64"/>
                  </a:cubicBezTo>
                  <a:cubicBezTo>
                    <a:pt x="17" y="59"/>
                    <a:pt x="13" y="45"/>
                    <a:pt x="13" y="28"/>
                  </a:cubicBezTo>
                  <a:cubicBezTo>
                    <a:pt x="13" y="28"/>
                    <a:pt x="13" y="28"/>
                    <a:pt x="13" y="28"/>
                  </a:cubicBezTo>
                  <a:cubicBezTo>
                    <a:pt x="13" y="21"/>
                    <a:pt x="14" y="13"/>
                    <a:pt x="16" y="5"/>
                  </a:cubicBezTo>
                  <a:cubicBezTo>
                    <a:pt x="16" y="5"/>
                    <a:pt x="16" y="5"/>
                    <a:pt x="16" y="5"/>
                  </a:cubicBezTo>
                  <a:cubicBezTo>
                    <a:pt x="5" y="4"/>
                    <a:pt x="5" y="4"/>
                    <a:pt x="5" y="4"/>
                  </a:cubicBezTo>
                  <a:cubicBezTo>
                    <a:pt x="5"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Freeform 48">
              <a:extLst>
                <a:ext uri="{FF2B5EF4-FFF2-40B4-BE49-F238E27FC236}">
                  <a16:creationId xmlns:a16="http://schemas.microsoft.com/office/drawing/2014/main" id="{F1849262-45EC-4C61-8C0E-3F8CB1DB5BDF}"/>
                </a:ext>
              </a:extLst>
            </p:cNvPr>
            <p:cNvSpPr/>
            <p:nvPr/>
          </p:nvSpPr>
          <p:spPr bwMode="auto">
            <a:xfrm>
              <a:off x="6866731" y="2909895"/>
              <a:ext cx="87313" cy="74613"/>
            </a:xfrm>
            <a:custGeom>
              <a:avLst/>
              <a:gdLst>
                <a:gd name="T0" fmla="*/ 11 w 55"/>
                <a:gd name="T1" fmla="*/ 47 h 47"/>
                <a:gd name="T2" fmla="*/ 0 w 55"/>
                <a:gd name="T3" fmla="*/ 8 h 47"/>
                <a:gd name="T4" fmla="*/ 44 w 55"/>
                <a:gd name="T5" fmla="*/ 0 h 47"/>
                <a:gd name="T6" fmla="*/ 55 w 55"/>
                <a:gd name="T7" fmla="*/ 40 h 47"/>
                <a:gd name="T8" fmla="*/ 11 w 55"/>
                <a:gd name="T9" fmla="*/ 47 h 47"/>
              </a:gdLst>
              <a:ahLst/>
              <a:cxnLst>
                <a:cxn ang="0">
                  <a:pos x="T0" y="T1"/>
                </a:cxn>
                <a:cxn ang="0">
                  <a:pos x="T2" y="T3"/>
                </a:cxn>
                <a:cxn ang="0">
                  <a:pos x="T4" y="T5"/>
                </a:cxn>
                <a:cxn ang="0">
                  <a:pos x="T6" y="T7"/>
                </a:cxn>
                <a:cxn ang="0">
                  <a:pos x="T8" y="T9"/>
                </a:cxn>
              </a:cxnLst>
              <a:rect l="0" t="0" r="r" b="b"/>
              <a:pathLst>
                <a:path w="55" h="47">
                  <a:moveTo>
                    <a:pt x="11" y="47"/>
                  </a:moveTo>
                  <a:lnTo>
                    <a:pt x="0" y="8"/>
                  </a:lnTo>
                  <a:lnTo>
                    <a:pt x="44" y="0"/>
                  </a:lnTo>
                  <a:lnTo>
                    <a:pt x="55"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0" name="Freeform 49">
              <a:extLst>
                <a:ext uri="{FF2B5EF4-FFF2-40B4-BE49-F238E27FC236}">
                  <a16:creationId xmlns:a16="http://schemas.microsoft.com/office/drawing/2014/main" id="{711C6DFB-50D5-49DD-B0D6-17DDFCAFDC24}"/>
                </a:ext>
              </a:extLst>
            </p:cNvPr>
            <p:cNvSpPr>
              <a:spLocks noEditPoints="1"/>
            </p:cNvSpPr>
            <p:nvPr/>
          </p:nvSpPr>
          <p:spPr bwMode="auto">
            <a:xfrm>
              <a:off x="6855619" y="2898783"/>
              <a:ext cx="103188" cy="92075"/>
            </a:xfrm>
            <a:custGeom>
              <a:avLst/>
              <a:gdLst>
                <a:gd name="T0" fmla="*/ 3 w 18"/>
                <a:gd name="T1" fmla="*/ 15 h 16"/>
                <a:gd name="T2" fmla="*/ 0 w 18"/>
                <a:gd name="T3" fmla="*/ 5 h 16"/>
                <a:gd name="T4" fmla="*/ 1 w 18"/>
                <a:gd name="T5" fmla="*/ 4 h 16"/>
                <a:gd name="T6" fmla="*/ 1 w 18"/>
                <a:gd name="T7" fmla="*/ 4 h 16"/>
                <a:gd name="T8" fmla="*/ 2 w 18"/>
                <a:gd name="T9" fmla="*/ 3 h 16"/>
                <a:gd name="T10" fmla="*/ 2 w 18"/>
                <a:gd name="T11" fmla="*/ 3 h 16"/>
                <a:gd name="T12" fmla="*/ 14 w 18"/>
                <a:gd name="T13" fmla="*/ 0 h 16"/>
                <a:gd name="T14" fmla="*/ 16 w 18"/>
                <a:gd name="T15" fmla="*/ 1 h 16"/>
                <a:gd name="T16" fmla="*/ 16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4 w 18"/>
                <a:gd name="T43" fmla="*/ 5 h 16"/>
                <a:gd name="T44" fmla="*/ 6 w 18"/>
                <a:gd name="T45" fmla="*/ 13 h 16"/>
                <a:gd name="T46" fmla="*/ 15 w 18"/>
                <a:gd name="T47" fmla="*/ 12 h 16"/>
                <a:gd name="T48" fmla="*/ 13 w 18"/>
                <a:gd name="T49" fmla="*/ 3 h 16"/>
                <a:gd name="T50" fmla="*/ 4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1" y="4"/>
                  </a:cubicBezTo>
                  <a:cubicBezTo>
                    <a:pt x="1" y="4"/>
                    <a:pt x="1" y="4"/>
                    <a:pt x="1" y="4"/>
                  </a:cubicBezTo>
                  <a:cubicBezTo>
                    <a:pt x="1" y="3"/>
                    <a:pt x="1" y="3"/>
                    <a:pt x="2" y="3"/>
                  </a:cubicBezTo>
                  <a:cubicBezTo>
                    <a:pt x="2" y="3"/>
                    <a:pt x="2" y="3"/>
                    <a:pt x="2" y="3"/>
                  </a:cubicBezTo>
                  <a:cubicBezTo>
                    <a:pt x="14" y="0"/>
                    <a:pt x="14" y="0"/>
                    <a:pt x="14" y="0"/>
                  </a:cubicBezTo>
                  <a:cubicBezTo>
                    <a:pt x="15" y="0"/>
                    <a:pt x="15" y="1"/>
                    <a:pt x="16" y="1"/>
                  </a:cubicBezTo>
                  <a:cubicBezTo>
                    <a:pt x="16" y="1"/>
                    <a:pt x="16" y="1"/>
                    <a:pt x="16" y="1"/>
                  </a:cubicBezTo>
                  <a:cubicBezTo>
                    <a:pt x="18" y="12"/>
                    <a:pt x="18" y="12"/>
                    <a:pt x="18" y="12"/>
                  </a:cubicBezTo>
                  <a:cubicBezTo>
                    <a:pt x="18" y="13"/>
                    <a:pt x="18" y="13"/>
                    <a:pt x="18" y="14"/>
                  </a:cubicBezTo>
                  <a:cubicBezTo>
                    <a:pt x="18" y="14"/>
                    <a:pt x="18" y="14"/>
                    <a:pt x="18" y="14"/>
                  </a:cubicBezTo>
                  <a:cubicBezTo>
                    <a:pt x="18" y="14"/>
                    <a:pt x="18"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4" y="16"/>
                    <a:pt x="3" y="15"/>
                  </a:cubicBezTo>
                  <a:close/>
                  <a:moveTo>
                    <a:pt x="5" y="15"/>
                  </a:moveTo>
                  <a:cubicBezTo>
                    <a:pt x="6" y="14"/>
                    <a:pt x="6" y="14"/>
                    <a:pt x="6" y="14"/>
                  </a:cubicBezTo>
                  <a:cubicBezTo>
                    <a:pt x="5" y="15"/>
                    <a:pt x="5" y="15"/>
                    <a:pt x="5" y="15"/>
                  </a:cubicBezTo>
                  <a:close/>
                  <a:moveTo>
                    <a:pt x="4" y="5"/>
                  </a:moveTo>
                  <a:cubicBezTo>
                    <a:pt x="6" y="13"/>
                    <a:pt x="6" y="13"/>
                    <a:pt x="6" y="13"/>
                  </a:cubicBezTo>
                  <a:cubicBezTo>
                    <a:pt x="15" y="12"/>
                    <a:pt x="15" y="12"/>
                    <a:pt x="15" y="12"/>
                  </a:cubicBezTo>
                  <a:cubicBezTo>
                    <a:pt x="13" y="3"/>
                    <a:pt x="13" y="3"/>
                    <a:pt x="13" y="3"/>
                  </a:cubicBezTo>
                  <a:cubicBezTo>
                    <a:pt x="4" y="5"/>
                    <a:pt x="4" y="5"/>
                    <a:pt x="4"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Freeform 50">
              <a:extLst>
                <a:ext uri="{FF2B5EF4-FFF2-40B4-BE49-F238E27FC236}">
                  <a16:creationId xmlns:a16="http://schemas.microsoft.com/office/drawing/2014/main" id="{AC4B515D-022E-4F5D-8D4B-1FD435FFDF7F}"/>
                </a:ext>
              </a:extLst>
            </p:cNvPr>
            <p:cNvSpPr/>
            <p:nvPr/>
          </p:nvSpPr>
          <p:spPr bwMode="auto">
            <a:xfrm>
              <a:off x="6763544" y="2962283"/>
              <a:ext cx="223838" cy="120650"/>
            </a:xfrm>
            <a:custGeom>
              <a:avLst/>
              <a:gdLst>
                <a:gd name="T0" fmla="*/ 16 w 39"/>
                <a:gd name="T1" fmla="*/ 4 h 21"/>
                <a:gd name="T2" fmla="*/ 0 w 39"/>
                <a:gd name="T3" fmla="*/ 13 h 21"/>
                <a:gd name="T4" fmla="*/ 31 w 39"/>
                <a:gd name="T5" fmla="*/ 15 h 21"/>
                <a:gd name="T6" fmla="*/ 33 w 39"/>
                <a:gd name="T7" fmla="*/ 0 h 21"/>
                <a:gd name="T8" fmla="*/ 16 w 39"/>
                <a:gd name="T9" fmla="*/ 4 h 21"/>
              </a:gdLst>
              <a:ahLst/>
              <a:cxnLst>
                <a:cxn ang="0">
                  <a:pos x="T0" y="T1"/>
                </a:cxn>
                <a:cxn ang="0">
                  <a:pos x="T2" y="T3"/>
                </a:cxn>
                <a:cxn ang="0">
                  <a:pos x="T4" y="T5"/>
                </a:cxn>
                <a:cxn ang="0">
                  <a:pos x="T6" y="T7"/>
                </a:cxn>
                <a:cxn ang="0">
                  <a:pos x="T8" y="T9"/>
                </a:cxn>
              </a:cxnLst>
              <a:rect l="0" t="0" r="r" b="b"/>
              <a:pathLst>
                <a:path w="39" h="21">
                  <a:moveTo>
                    <a:pt x="16" y="4"/>
                  </a:moveTo>
                  <a:cubicBezTo>
                    <a:pt x="16" y="4"/>
                    <a:pt x="0" y="5"/>
                    <a:pt x="0" y="13"/>
                  </a:cubicBezTo>
                  <a:cubicBezTo>
                    <a:pt x="0" y="21"/>
                    <a:pt x="25" y="18"/>
                    <a:pt x="31" y="15"/>
                  </a:cubicBezTo>
                  <a:cubicBezTo>
                    <a:pt x="39"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2" name="Freeform 51">
              <a:extLst>
                <a:ext uri="{FF2B5EF4-FFF2-40B4-BE49-F238E27FC236}">
                  <a16:creationId xmlns:a16="http://schemas.microsoft.com/office/drawing/2014/main" id="{FAC0C2BB-283D-426A-91E9-4D765C8E3808}"/>
                </a:ext>
              </a:extLst>
            </p:cNvPr>
            <p:cNvSpPr/>
            <p:nvPr/>
          </p:nvSpPr>
          <p:spPr bwMode="auto">
            <a:xfrm>
              <a:off x="6969919" y="2611445"/>
              <a:ext cx="144463" cy="373063"/>
            </a:xfrm>
            <a:custGeom>
              <a:avLst/>
              <a:gdLst>
                <a:gd name="T0" fmla="*/ 9 w 25"/>
                <a:gd name="T1" fmla="*/ 0 h 65"/>
                <a:gd name="T2" fmla="*/ 13 w 25"/>
                <a:gd name="T3" fmla="*/ 65 h 65"/>
                <a:gd name="T4" fmla="*/ 25 w 25"/>
                <a:gd name="T5" fmla="*/ 63 h 65"/>
                <a:gd name="T6" fmla="*/ 22 w 25"/>
                <a:gd name="T7" fmla="*/ 1 h 65"/>
                <a:gd name="T8" fmla="*/ 9 w 25"/>
                <a:gd name="T9" fmla="*/ 0 h 65"/>
              </a:gdLst>
              <a:ahLst/>
              <a:cxnLst>
                <a:cxn ang="0">
                  <a:pos x="T0" y="T1"/>
                </a:cxn>
                <a:cxn ang="0">
                  <a:pos x="T2" y="T3"/>
                </a:cxn>
                <a:cxn ang="0">
                  <a:pos x="T4" y="T5"/>
                </a:cxn>
                <a:cxn ang="0">
                  <a:pos x="T6" y="T7"/>
                </a:cxn>
                <a:cxn ang="0">
                  <a:pos x="T8" y="T9"/>
                </a:cxn>
              </a:cxnLst>
              <a:rect l="0" t="0" r="r" b="b"/>
              <a:pathLst>
                <a:path w="25" h="65">
                  <a:moveTo>
                    <a:pt x="9" y="0"/>
                  </a:moveTo>
                  <a:cubicBezTo>
                    <a:pt x="9" y="0"/>
                    <a:pt x="0" y="29"/>
                    <a:pt x="13" y="65"/>
                  </a:cubicBezTo>
                  <a:cubicBezTo>
                    <a:pt x="25" y="63"/>
                    <a:pt x="25" y="63"/>
                    <a:pt x="25" y="63"/>
                  </a:cubicBezTo>
                  <a:cubicBezTo>
                    <a:pt x="25" y="63"/>
                    <a:pt x="14" y="31"/>
                    <a:pt x="22" y="1"/>
                  </a:cubicBezTo>
                  <a:lnTo>
                    <a:pt x="9"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3" name="Freeform 52">
              <a:extLst>
                <a:ext uri="{FF2B5EF4-FFF2-40B4-BE49-F238E27FC236}">
                  <a16:creationId xmlns:a16="http://schemas.microsoft.com/office/drawing/2014/main" id="{62ADD6F6-799F-4336-A6B6-E745A5E1B175}"/>
                </a:ext>
              </a:extLst>
            </p:cNvPr>
            <p:cNvSpPr>
              <a:spLocks noEditPoints="1"/>
            </p:cNvSpPr>
            <p:nvPr/>
          </p:nvSpPr>
          <p:spPr bwMode="auto">
            <a:xfrm>
              <a:off x="7000081" y="2598745"/>
              <a:ext cx="120650" cy="392113"/>
            </a:xfrm>
            <a:custGeom>
              <a:avLst/>
              <a:gdLst>
                <a:gd name="T0" fmla="*/ 6 w 21"/>
                <a:gd name="T1" fmla="*/ 67 h 68"/>
                <a:gd name="T2" fmla="*/ 0 w 21"/>
                <a:gd name="T3" fmla="*/ 27 h 68"/>
                <a:gd name="T4" fmla="*/ 0 w 21"/>
                <a:gd name="T5" fmla="*/ 27 h 68"/>
                <a:gd name="T6" fmla="*/ 2 w 21"/>
                <a:gd name="T7" fmla="*/ 1 h 68"/>
                <a:gd name="T8" fmla="*/ 2 w 21"/>
                <a:gd name="T9" fmla="*/ 1 h 68"/>
                <a:gd name="T10" fmla="*/ 4 w 21"/>
                <a:gd name="T11" fmla="*/ 0 h 68"/>
                <a:gd name="T12" fmla="*/ 4 w 21"/>
                <a:gd name="T13" fmla="*/ 0 h 68"/>
                <a:gd name="T14" fmla="*/ 17 w 21"/>
                <a:gd name="T15" fmla="*/ 2 h 68"/>
                <a:gd name="T16" fmla="*/ 18 w 21"/>
                <a:gd name="T17" fmla="*/ 2 h 68"/>
                <a:gd name="T18" fmla="*/ 18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5 w 21"/>
                <a:gd name="T61" fmla="*/ 5 h 68"/>
                <a:gd name="T62" fmla="*/ 15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2" y="2"/>
                    <a:pt x="2" y="1"/>
                  </a:cubicBezTo>
                  <a:cubicBezTo>
                    <a:pt x="2" y="1"/>
                    <a:pt x="2" y="1"/>
                    <a:pt x="2" y="1"/>
                  </a:cubicBezTo>
                  <a:cubicBezTo>
                    <a:pt x="3" y="1"/>
                    <a:pt x="3" y="0"/>
                    <a:pt x="4" y="0"/>
                  </a:cubicBezTo>
                  <a:cubicBezTo>
                    <a:pt x="4" y="0"/>
                    <a:pt x="4" y="0"/>
                    <a:pt x="4" y="0"/>
                  </a:cubicBezTo>
                  <a:cubicBezTo>
                    <a:pt x="17" y="2"/>
                    <a:pt x="17" y="2"/>
                    <a:pt x="17" y="2"/>
                  </a:cubicBezTo>
                  <a:cubicBezTo>
                    <a:pt x="18" y="2"/>
                    <a:pt x="18" y="2"/>
                    <a:pt x="18" y="2"/>
                  </a:cubicBezTo>
                  <a:cubicBezTo>
                    <a:pt x="18" y="2"/>
                    <a:pt x="18" y="2"/>
                    <a:pt x="18" y="2"/>
                  </a:cubicBezTo>
                  <a:cubicBezTo>
                    <a:pt x="19" y="3"/>
                    <a:pt x="19" y="3"/>
                    <a:pt x="19" y="4"/>
                  </a:cubicBezTo>
                  <a:cubicBezTo>
                    <a:pt x="19" y="4"/>
                    <a:pt x="19" y="4"/>
                    <a:pt x="19" y="4"/>
                  </a:cubicBezTo>
                  <a:cubicBezTo>
                    <a:pt x="16"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0"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6" y="68"/>
                    <a:pt x="6" y="67"/>
                  </a:cubicBezTo>
                  <a:close/>
                  <a:moveTo>
                    <a:pt x="3" y="27"/>
                  </a:moveTo>
                  <a:cubicBezTo>
                    <a:pt x="3" y="38"/>
                    <a:pt x="4" y="51"/>
                    <a:pt x="9" y="65"/>
                  </a:cubicBezTo>
                  <a:cubicBezTo>
                    <a:pt x="9" y="65"/>
                    <a:pt x="9" y="65"/>
                    <a:pt x="9" y="65"/>
                  </a:cubicBezTo>
                  <a:cubicBezTo>
                    <a:pt x="18" y="64"/>
                    <a:pt x="18" y="64"/>
                    <a:pt x="18" y="64"/>
                  </a:cubicBezTo>
                  <a:cubicBezTo>
                    <a:pt x="16" y="59"/>
                    <a:pt x="13" y="45"/>
                    <a:pt x="13" y="28"/>
                  </a:cubicBezTo>
                  <a:cubicBezTo>
                    <a:pt x="13" y="28"/>
                    <a:pt x="13" y="28"/>
                    <a:pt x="13" y="28"/>
                  </a:cubicBezTo>
                  <a:cubicBezTo>
                    <a:pt x="13" y="21"/>
                    <a:pt x="13" y="13"/>
                    <a:pt x="15" y="5"/>
                  </a:cubicBezTo>
                  <a:cubicBezTo>
                    <a:pt x="15" y="5"/>
                    <a:pt x="15" y="5"/>
                    <a:pt x="15" y="5"/>
                  </a:cubicBezTo>
                  <a:cubicBezTo>
                    <a:pt x="5" y="4"/>
                    <a:pt x="5" y="4"/>
                    <a:pt x="5" y="4"/>
                  </a:cubicBezTo>
                  <a:cubicBezTo>
                    <a:pt x="4"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4" name="Freeform 53">
              <a:extLst>
                <a:ext uri="{FF2B5EF4-FFF2-40B4-BE49-F238E27FC236}">
                  <a16:creationId xmlns:a16="http://schemas.microsoft.com/office/drawing/2014/main" id="{750DA924-5342-44B7-B375-57EAC6404986}"/>
                </a:ext>
              </a:extLst>
            </p:cNvPr>
            <p:cNvSpPr/>
            <p:nvPr/>
          </p:nvSpPr>
          <p:spPr bwMode="auto">
            <a:xfrm>
              <a:off x="7028656" y="2909895"/>
              <a:ext cx="85725" cy="74613"/>
            </a:xfrm>
            <a:custGeom>
              <a:avLst/>
              <a:gdLst>
                <a:gd name="T0" fmla="*/ 11 w 54"/>
                <a:gd name="T1" fmla="*/ 47 h 47"/>
                <a:gd name="T2" fmla="*/ 0 w 54"/>
                <a:gd name="T3" fmla="*/ 8 h 47"/>
                <a:gd name="T4" fmla="*/ 43 w 54"/>
                <a:gd name="T5" fmla="*/ 0 h 47"/>
                <a:gd name="T6" fmla="*/ 54 w 54"/>
                <a:gd name="T7" fmla="*/ 40 h 47"/>
                <a:gd name="T8" fmla="*/ 11 w 54"/>
                <a:gd name="T9" fmla="*/ 47 h 47"/>
              </a:gdLst>
              <a:ahLst/>
              <a:cxnLst>
                <a:cxn ang="0">
                  <a:pos x="T0" y="T1"/>
                </a:cxn>
                <a:cxn ang="0">
                  <a:pos x="T2" y="T3"/>
                </a:cxn>
                <a:cxn ang="0">
                  <a:pos x="T4" y="T5"/>
                </a:cxn>
                <a:cxn ang="0">
                  <a:pos x="T6" y="T7"/>
                </a:cxn>
                <a:cxn ang="0">
                  <a:pos x="T8" y="T9"/>
                </a:cxn>
              </a:cxnLst>
              <a:rect l="0" t="0" r="r" b="b"/>
              <a:pathLst>
                <a:path w="54" h="47">
                  <a:moveTo>
                    <a:pt x="11" y="47"/>
                  </a:moveTo>
                  <a:lnTo>
                    <a:pt x="0" y="8"/>
                  </a:lnTo>
                  <a:lnTo>
                    <a:pt x="43" y="0"/>
                  </a:lnTo>
                  <a:lnTo>
                    <a:pt x="54"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5" name="Freeform 54">
              <a:extLst>
                <a:ext uri="{FF2B5EF4-FFF2-40B4-BE49-F238E27FC236}">
                  <a16:creationId xmlns:a16="http://schemas.microsoft.com/office/drawing/2014/main" id="{9371280E-19E3-4BEA-888F-D799B3BED013}"/>
                </a:ext>
              </a:extLst>
            </p:cNvPr>
            <p:cNvSpPr>
              <a:spLocks noEditPoints="1"/>
            </p:cNvSpPr>
            <p:nvPr/>
          </p:nvSpPr>
          <p:spPr bwMode="auto">
            <a:xfrm>
              <a:off x="7017544" y="2898783"/>
              <a:ext cx="103188" cy="92075"/>
            </a:xfrm>
            <a:custGeom>
              <a:avLst/>
              <a:gdLst>
                <a:gd name="T0" fmla="*/ 3 w 18"/>
                <a:gd name="T1" fmla="*/ 15 h 16"/>
                <a:gd name="T2" fmla="*/ 0 w 18"/>
                <a:gd name="T3" fmla="*/ 5 h 16"/>
                <a:gd name="T4" fmla="*/ 0 w 18"/>
                <a:gd name="T5" fmla="*/ 4 h 16"/>
                <a:gd name="T6" fmla="*/ 0 w 18"/>
                <a:gd name="T7" fmla="*/ 4 h 16"/>
                <a:gd name="T8" fmla="*/ 1 w 18"/>
                <a:gd name="T9" fmla="*/ 3 h 16"/>
                <a:gd name="T10" fmla="*/ 1 w 18"/>
                <a:gd name="T11" fmla="*/ 3 h 16"/>
                <a:gd name="T12" fmla="*/ 13 w 18"/>
                <a:gd name="T13" fmla="*/ 0 h 16"/>
                <a:gd name="T14" fmla="*/ 15 w 18"/>
                <a:gd name="T15" fmla="*/ 1 h 16"/>
                <a:gd name="T16" fmla="*/ 15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3 w 18"/>
                <a:gd name="T43" fmla="*/ 5 h 16"/>
                <a:gd name="T44" fmla="*/ 6 w 18"/>
                <a:gd name="T45" fmla="*/ 13 h 16"/>
                <a:gd name="T46" fmla="*/ 15 w 18"/>
                <a:gd name="T47" fmla="*/ 12 h 16"/>
                <a:gd name="T48" fmla="*/ 13 w 18"/>
                <a:gd name="T49" fmla="*/ 3 h 16"/>
                <a:gd name="T50" fmla="*/ 3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0" y="4"/>
                  </a:cubicBezTo>
                  <a:cubicBezTo>
                    <a:pt x="0" y="4"/>
                    <a:pt x="0" y="4"/>
                    <a:pt x="0" y="4"/>
                  </a:cubicBezTo>
                  <a:cubicBezTo>
                    <a:pt x="0" y="3"/>
                    <a:pt x="1" y="3"/>
                    <a:pt x="1" y="3"/>
                  </a:cubicBezTo>
                  <a:cubicBezTo>
                    <a:pt x="1" y="3"/>
                    <a:pt x="1" y="3"/>
                    <a:pt x="1" y="3"/>
                  </a:cubicBezTo>
                  <a:cubicBezTo>
                    <a:pt x="13" y="0"/>
                    <a:pt x="13" y="0"/>
                    <a:pt x="13" y="0"/>
                  </a:cubicBezTo>
                  <a:cubicBezTo>
                    <a:pt x="14" y="0"/>
                    <a:pt x="15" y="1"/>
                    <a:pt x="15" y="1"/>
                  </a:cubicBezTo>
                  <a:cubicBezTo>
                    <a:pt x="15" y="1"/>
                    <a:pt x="15" y="1"/>
                    <a:pt x="15" y="1"/>
                  </a:cubicBezTo>
                  <a:cubicBezTo>
                    <a:pt x="18" y="12"/>
                    <a:pt x="18" y="12"/>
                    <a:pt x="18" y="12"/>
                  </a:cubicBezTo>
                  <a:cubicBezTo>
                    <a:pt x="18" y="13"/>
                    <a:pt x="18" y="13"/>
                    <a:pt x="18" y="14"/>
                  </a:cubicBezTo>
                  <a:cubicBezTo>
                    <a:pt x="18" y="14"/>
                    <a:pt x="18" y="14"/>
                    <a:pt x="18" y="14"/>
                  </a:cubicBezTo>
                  <a:cubicBezTo>
                    <a:pt x="18" y="14"/>
                    <a:pt x="17"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3" y="16"/>
                    <a:pt x="3" y="15"/>
                  </a:cubicBezTo>
                  <a:close/>
                  <a:moveTo>
                    <a:pt x="5" y="15"/>
                  </a:moveTo>
                  <a:cubicBezTo>
                    <a:pt x="6" y="14"/>
                    <a:pt x="6" y="14"/>
                    <a:pt x="6" y="14"/>
                  </a:cubicBezTo>
                  <a:cubicBezTo>
                    <a:pt x="5" y="15"/>
                    <a:pt x="5" y="15"/>
                    <a:pt x="5" y="15"/>
                  </a:cubicBezTo>
                  <a:close/>
                  <a:moveTo>
                    <a:pt x="3" y="5"/>
                  </a:moveTo>
                  <a:cubicBezTo>
                    <a:pt x="6" y="13"/>
                    <a:pt x="6" y="13"/>
                    <a:pt x="6" y="13"/>
                  </a:cubicBezTo>
                  <a:cubicBezTo>
                    <a:pt x="15" y="12"/>
                    <a:pt x="15" y="12"/>
                    <a:pt x="15" y="12"/>
                  </a:cubicBezTo>
                  <a:cubicBezTo>
                    <a:pt x="13" y="3"/>
                    <a:pt x="13" y="3"/>
                    <a:pt x="13" y="3"/>
                  </a:cubicBezTo>
                  <a:cubicBezTo>
                    <a:pt x="3" y="5"/>
                    <a:pt x="3" y="5"/>
                    <a:pt x="3"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6" name="Freeform 55">
              <a:extLst>
                <a:ext uri="{FF2B5EF4-FFF2-40B4-BE49-F238E27FC236}">
                  <a16:creationId xmlns:a16="http://schemas.microsoft.com/office/drawing/2014/main" id="{53E74F89-B47C-4E10-A132-570A0758035F}"/>
                </a:ext>
              </a:extLst>
            </p:cNvPr>
            <p:cNvSpPr/>
            <p:nvPr/>
          </p:nvSpPr>
          <p:spPr bwMode="auto">
            <a:xfrm>
              <a:off x="6923881" y="2962283"/>
              <a:ext cx="220663" cy="120650"/>
            </a:xfrm>
            <a:custGeom>
              <a:avLst/>
              <a:gdLst>
                <a:gd name="T0" fmla="*/ 16 w 38"/>
                <a:gd name="T1" fmla="*/ 4 h 21"/>
                <a:gd name="T2" fmla="*/ 0 w 38"/>
                <a:gd name="T3" fmla="*/ 13 h 21"/>
                <a:gd name="T4" fmla="*/ 31 w 38"/>
                <a:gd name="T5" fmla="*/ 15 h 21"/>
                <a:gd name="T6" fmla="*/ 33 w 38"/>
                <a:gd name="T7" fmla="*/ 0 h 21"/>
                <a:gd name="T8" fmla="*/ 16 w 38"/>
                <a:gd name="T9" fmla="*/ 4 h 21"/>
              </a:gdLst>
              <a:ahLst/>
              <a:cxnLst>
                <a:cxn ang="0">
                  <a:pos x="T0" y="T1"/>
                </a:cxn>
                <a:cxn ang="0">
                  <a:pos x="T2" y="T3"/>
                </a:cxn>
                <a:cxn ang="0">
                  <a:pos x="T4" y="T5"/>
                </a:cxn>
                <a:cxn ang="0">
                  <a:pos x="T6" y="T7"/>
                </a:cxn>
                <a:cxn ang="0">
                  <a:pos x="T8" y="T9"/>
                </a:cxn>
              </a:cxnLst>
              <a:rect l="0" t="0" r="r" b="b"/>
              <a:pathLst>
                <a:path w="38" h="21">
                  <a:moveTo>
                    <a:pt x="16" y="4"/>
                  </a:moveTo>
                  <a:cubicBezTo>
                    <a:pt x="16" y="4"/>
                    <a:pt x="0" y="5"/>
                    <a:pt x="0" y="13"/>
                  </a:cubicBezTo>
                  <a:cubicBezTo>
                    <a:pt x="0" y="21"/>
                    <a:pt x="24" y="18"/>
                    <a:pt x="31" y="15"/>
                  </a:cubicBezTo>
                  <a:cubicBezTo>
                    <a:pt x="38"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7" name="Freeform 56">
              <a:extLst>
                <a:ext uri="{FF2B5EF4-FFF2-40B4-BE49-F238E27FC236}">
                  <a16:creationId xmlns:a16="http://schemas.microsoft.com/office/drawing/2014/main" id="{DEB79B2D-AD40-4651-A589-0EB267F70D13}"/>
                </a:ext>
              </a:extLst>
            </p:cNvPr>
            <p:cNvSpPr/>
            <p:nvPr/>
          </p:nvSpPr>
          <p:spPr bwMode="auto">
            <a:xfrm>
              <a:off x="6711156" y="2381257"/>
              <a:ext cx="588963" cy="293688"/>
            </a:xfrm>
            <a:custGeom>
              <a:avLst/>
              <a:gdLst>
                <a:gd name="T0" fmla="*/ 102 w 102"/>
                <a:gd name="T1" fmla="*/ 40 h 51"/>
                <a:gd name="T2" fmla="*/ 82 w 102"/>
                <a:gd name="T3" fmla="*/ 0 h 51"/>
                <a:gd name="T4" fmla="*/ 20 w 102"/>
                <a:gd name="T5" fmla="*/ 0 h 51"/>
                <a:gd name="T6" fmla="*/ 0 w 102"/>
                <a:gd name="T7" fmla="*/ 43 h 51"/>
                <a:gd name="T8" fmla="*/ 102 w 102"/>
                <a:gd name="T9" fmla="*/ 40 h 51"/>
              </a:gdLst>
              <a:ahLst/>
              <a:cxnLst>
                <a:cxn ang="0">
                  <a:pos x="T0" y="T1"/>
                </a:cxn>
                <a:cxn ang="0">
                  <a:pos x="T2" y="T3"/>
                </a:cxn>
                <a:cxn ang="0">
                  <a:pos x="T4" y="T5"/>
                </a:cxn>
                <a:cxn ang="0">
                  <a:pos x="T6" y="T7"/>
                </a:cxn>
                <a:cxn ang="0">
                  <a:pos x="T8" y="T9"/>
                </a:cxn>
              </a:cxnLst>
              <a:rect l="0" t="0" r="r" b="b"/>
              <a:pathLst>
                <a:path w="102" h="51">
                  <a:moveTo>
                    <a:pt x="102" y="40"/>
                  </a:moveTo>
                  <a:cubicBezTo>
                    <a:pt x="82" y="0"/>
                    <a:pt x="82" y="0"/>
                    <a:pt x="82" y="0"/>
                  </a:cubicBezTo>
                  <a:cubicBezTo>
                    <a:pt x="20" y="0"/>
                    <a:pt x="20" y="0"/>
                    <a:pt x="20" y="0"/>
                  </a:cubicBezTo>
                  <a:cubicBezTo>
                    <a:pt x="0" y="43"/>
                    <a:pt x="0" y="43"/>
                    <a:pt x="0" y="43"/>
                  </a:cubicBezTo>
                  <a:cubicBezTo>
                    <a:pt x="0" y="43"/>
                    <a:pt x="45" y="51"/>
                    <a:pt x="102" y="40"/>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8" name="Freeform 57">
              <a:extLst>
                <a:ext uri="{FF2B5EF4-FFF2-40B4-BE49-F238E27FC236}">
                  <a16:creationId xmlns:a16="http://schemas.microsoft.com/office/drawing/2014/main" id="{34647220-4BAF-4E5F-B434-AB1950C9B5C2}"/>
                </a:ext>
              </a:extLst>
            </p:cNvPr>
            <p:cNvSpPr>
              <a:spLocks noEditPoints="1"/>
            </p:cNvSpPr>
            <p:nvPr/>
          </p:nvSpPr>
          <p:spPr bwMode="auto">
            <a:xfrm>
              <a:off x="6700044" y="2368557"/>
              <a:ext cx="611188" cy="282575"/>
            </a:xfrm>
            <a:custGeom>
              <a:avLst/>
              <a:gdLst>
                <a:gd name="T0" fmla="*/ 1 w 106"/>
                <a:gd name="T1" fmla="*/ 46 h 49"/>
                <a:gd name="T2" fmla="*/ 0 w 106"/>
                <a:gd name="T3" fmla="*/ 45 h 49"/>
                <a:gd name="T4" fmla="*/ 0 w 106"/>
                <a:gd name="T5" fmla="*/ 45 h 49"/>
                <a:gd name="T6" fmla="*/ 0 w 106"/>
                <a:gd name="T7" fmla="*/ 44 h 49"/>
                <a:gd name="T8" fmla="*/ 0 w 106"/>
                <a:gd name="T9" fmla="*/ 44 h 49"/>
                <a:gd name="T10" fmla="*/ 21 w 106"/>
                <a:gd name="T11" fmla="*/ 1 h 49"/>
                <a:gd name="T12" fmla="*/ 22 w 106"/>
                <a:gd name="T13" fmla="*/ 0 h 49"/>
                <a:gd name="T14" fmla="*/ 22 w 106"/>
                <a:gd name="T15" fmla="*/ 0 h 49"/>
                <a:gd name="T16" fmla="*/ 84 w 106"/>
                <a:gd name="T17" fmla="*/ 0 h 49"/>
                <a:gd name="T18" fmla="*/ 85 w 106"/>
                <a:gd name="T19" fmla="*/ 1 h 49"/>
                <a:gd name="T20" fmla="*/ 85 w 106"/>
                <a:gd name="T21" fmla="*/ 1 h 49"/>
                <a:gd name="T22" fmla="*/ 106 w 106"/>
                <a:gd name="T23" fmla="*/ 41 h 49"/>
                <a:gd name="T24" fmla="*/ 105 w 106"/>
                <a:gd name="T25" fmla="*/ 42 h 49"/>
                <a:gd name="T26" fmla="*/ 106 w 106"/>
                <a:gd name="T27" fmla="*/ 41 h 49"/>
                <a:gd name="T28" fmla="*/ 106 w 106"/>
                <a:gd name="T29" fmla="*/ 42 h 49"/>
                <a:gd name="T30" fmla="*/ 106 w 106"/>
                <a:gd name="T31" fmla="*/ 42 h 49"/>
                <a:gd name="T32" fmla="*/ 105 w 106"/>
                <a:gd name="T33" fmla="*/ 43 h 49"/>
                <a:gd name="T34" fmla="*/ 105 w 106"/>
                <a:gd name="T35" fmla="*/ 43 h 49"/>
                <a:gd name="T36" fmla="*/ 42 w 106"/>
                <a:gd name="T37" fmla="*/ 49 h 49"/>
                <a:gd name="T38" fmla="*/ 42 w 106"/>
                <a:gd name="T39" fmla="*/ 49 h 49"/>
                <a:gd name="T40" fmla="*/ 1 w 106"/>
                <a:gd name="T41" fmla="*/ 46 h 49"/>
                <a:gd name="T42" fmla="*/ 42 w 106"/>
                <a:gd name="T43" fmla="*/ 46 h 49"/>
                <a:gd name="T44" fmla="*/ 102 w 106"/>
                <a:gd name="T45" fmla="*/ 41 h 49"/>
                <a:gd name="T46" fmla="*/ 102 w 106"/>
                <a:gd name="T47" fmla="*/ 41 h 49"/>
                <a:gd name="T48" fmla="*/ 83 w 106"/>
                <a:gd name="T49" fmla="*/ 3 h 49"/>
                <a:gd name="T50" fmla="*/ 23 w 106"/>
                <a:gd name="T51" fmla="*/ 3 h 49"/>
                <a:gd name="T52" fmla="*/ 4 w 106"/>
                <a:gd name="T53" fmla="*/ 44 h 49"/>
                <a:gd name="T54" fmla="*/ 42 w 106"/>
                <a:gd name="T55"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49">
                  <a:moveTo>
                    <a:pt x="1" y="46"/>
                  </a:moveTo>
                  <a:cubicBezTo>
                    <a:pt x="1" y="46"/>
                    <a:pt x="0" y="46"/>
                    <a:pt x="0" y="45"/>
                  </a:cubicBezTo>
                  <a:cubicBezTo>
                    <a:pt x="0" y="45"/>
                    <a:pt x="0" y="45"/>
                    <a:pt x="0" y="45"/>
                  </a:cubicBezTo>
                  <a:cubicBezTo>
                    <a:pt x="0" y="45"/>
                    <a:pt x="0" y="45"/>
                    <a:pt x="0" y="44"/>
                  </a:cubicBezTo>
                  <a:cubicBezTo>
                    <a:pt x="0" y="44"/>
                    <a:pt x="0" y="44"/>
                    <a:pt x="0" y="44"/>
                  </a:cubicBezTo>
                  <a:cubicBezTo>
                    <a:pt x="21" y="1"/>
                    <a:pt x="21" y="1"/>
                    <a:pt x="21" y="1"/>
                  </a:cubicBezTo>
                  <a:cubicBezTo>
                    <a:pt x="21" y="0"/>
                    <a:pt x="21" y="0"/>
                    <a:pt x="22" y="0"/>
                  </a:cubicBezTo>
                  <a:cubicBezTo>
                    <a:pt x="22" y="0"/>
                    <a:pt x="22" y="0"/>
                    <a:pt x="22" y="0"/>
                  </a:cubicBezTo>
                  <a:cubicBezTo>
                    <a:pt x="84" y="0"/>
                    <a:pt x="84" y="0"/>
                    <a:pt x="84" y="0"/>
                  </a:cubicBezTo>
                  <a:cubicBezTo>
                    <a:pt x="85" y="0"/>
                    <a:pt x="85" y="0"/>
                    <a:pt x="85" y="1"/>
                  </a:cubicBezTo>
                  <a:cubicBezTo>
                    <a:pt x="85" y="1"/>
                    <a:pt x="85" y="1"/>
                    <a:pt x="85" y="1"/>
                  </a:cubicBezTo>
                  <a:cubicBezTo>
                    <a:pt x="106" y="41"/>
                    <a:pt x="106" y="41"/>
                    <a:pt x="106" y="41"/>
                  </a:cubicBezTo>
                  <a:cubicBezTo>
                    <a:pt x="105" y="42"/>
                    <a:pt x="105" y="42"/>
                    <a:pt x="105" y="42"/>
                  </a:cubicBezTo>
                  <a:cubicBezTo>
                    <a:pt x="106" y="41"/>
                    <a:pt x="106" y="41"/>
                    <a:pt x="106" y="41"/>
                  </a:cubicBezTo>
                  <a:cubicBezTo>
                    <a:pt x="106" y="41"/>
                    <a:pt x="106" y="42"/>
                    <a:pt x="106" y="42"/>
                  </a:cubicBezTo>
                  <a:cubicBezTo>
                    <a:pt x="106" y="42"/>
                    <a:pt x="106" y="42"/>
                    <a:pt x="106" y="42"/>
                  </a:cubicBezTo>
                  <a:cubicBezTo>
                    <a:pt x="106" y="43"/>
                    <a:pt x="105" y="43"/>
                    <a:pt x="105" y="43"/>
                  </a:cubicBezTo>
                  <a:cubicBezTo>
                    <a:pt x="105" y="43"/>
                    <a:pt x="105" y="43"/>
                    <a:pt x="105" y="43"/>
                  </a:cubicBezTo>
                  <a:cubicBezTo>
                    <a:pt x="81" y="48"/>
                    <a:pt x="60" y="49"/>
                    <a:pt x="42" y="49"/>
                  </a:cubicBezTo>
                  <a:cubicBezTo>
                    <a:pt x="42" y="49"/>
                    <a:pt x="42" y="49"/>
                    <a:pt x="42" y="49"/>
                  </a:cubicBezTo>
                  <a:cubicBezTo>
                    <a:pt x="17" y="49"/>
                    <a:pt x="1" y="46"/>
                    <a:pt x="1" y="46"/>
                  </a:cubicBezTo>
                  <a:close/>
                  <a:moveTo>
                    <a:pt x="42" y="46"/>
                  </a:moveTo>
                  <a:cubicBezTo>
                    <a:pt x="59" y="46"/>
                    <a:pt x="80" y="45"/>
                    <a:pt x="102" y="41"/>
                  </a:cubicBezTo>
                  <a:cubicBezTo>
                    <a:pt x="102" y="41"/>
                    <a:pt x="102" y="41"/>
                    <a:pt x="102" y="41"/>
                  </a:cubicBezTo>
                  <a:cubicBezTo>
                    <a:pt x="83" y="3"/>
                    <a:pt x="83" y="3"/>
                    <a:pt x="83" y="3"/>
                  </a:cubicBezTo>
                  <a:cubicBezTo>
                    <a:pt x="23" y="3"/>
                    <a:pt x="23" y="3"/>
                    <a:pt x="23" y="3"/>
                  </a:cubicBezTo>
                  <a:cubicBezTo>
                    <a:pt x="4" y="44"/>
                    <a:pt x="4" y="44"/>
                    <a:pt x="4" y="44"/>
                  </a:cubicBezTo>
                  <a:cubicBezTo>
                    <a:pt x="9" y="44"/>
                    <a:pt x="23" y="46"/>
                    <a:pt x="42" y="4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9" name="Freeform 58">
              <a:extLst>
                <a:ext uri="{FF2B5EF4-FFF2-40B4-BE49-F238E27FC236}">
                  <a16:creationId xmlns:a16="http://schemas.microsoft.com/office/drawing/2014/main" id="{6CD0DE20-B078-4457-B5FA-4A23BA11118E}"/>
                </a:ext>
              </a:extLst>
            </p:cNvPr>
            <p:cNvSpPr/>
            <p:nvPr/>
          </p:nvSpPr>
          <p:spPr bwMode="auto">
            <a:xfrm>
              <a:off x="6485731" y="1855793"/>
              <a:ext cx="473075" cy="536576"/>
            </a:xfrm>
            <a:custGeom>
              <a:avLst/>
              <a:gdLst>
                <a:gd name="T0" fmla="*/ 70 w 82"/>
                <a:gd name="T1" fmla="*/ 5 h 93"/>
                <a:gd name="T2" fmla="*/ 0 w 82"/>
                <a:gd name="T3" fmla="*/ 81 h 93"/>
                <a:gd name="T4" fmla="*/ 8 w 82"/>
                <a:gd name="T5" fmla="*/ 93 h 93"/>
                <a:gd name="T6" fmla="*/ 81 w 82"/>
                <a:gd name="T7" fmla="*/ 11 h 93"/>
                <a:gd name="T8" fmla="*/ 79 w 82"/>
                <a:gd name="T9" fmla="*/ 4 h 93"/>
                <a:gd name="T10" fmla="*/ 70 w 82"/>
                <a:gd name="T11" fmla="*/ 5 h 93"/>
              </a:gdLst>
              <a:ahLst/>
              <a:cxnLst>
                <a:cxn ang="0">
                  <a:pos x="T0" y="T1"/>
                </a:cxn>
                <a:cxn ang="0">
                  <a:pos x="T2" y="T3"/>
                </a:cxn>
                <a:cxn ang="0">
                  <a:pos x="T4" y="T5"/>
                </a:cxn>
                <a:cxn ang="0">
                  <a:pos x="T6" y="T7"/>
                </a:cxn>
                <a:cxn ang="0">
                  <a:pos x="T8" y="T9"/>
                </a:cxn>
                <a:cxn ang="0">
                  <a:pos x="T10" y="T11"/>
                </a:cxn>
              </a:cxnLst>
              <a:rect l="0" t="0" r="r" b="b"/>
              <a:pathLst>
                <a:path w="82" h="93">
                  <a:moveTo>
                    <a:pt x="70" y="5"/>
                  </a:moveTo>
                  <a:cubicBezTo>
                    <a:pt x="70" y="5"/>
                    <a:pt x="27" y="71"/>
                    <a:pt x="0" y="81"/>
                  </a:cubicBezTo>
                  <a:cubicBezTo>
                    <a:pt x="8" y="93"/>
                    <a:pt x="8" y="93"/>
                    <a:pt x="8" y="93"/>
                  </a:cubicBezTo>
                  <a:cubicBezTo>
                    <a:pt x="13" y="90"/>
                    <a:pt x="52" y="61"/>
                    <a:pt x="81" y="11"/>
                  </a:cubicBezTo>
                  <a:cubicBezTo>
                    <a:pt x="81" y="11"/>
                    <a:pt x="82" y="6"/>
                    <a:pt x="79" y="4"/>
                  </a:cubicBezTo>
                  <a:cubicBezTo>
                    <a:pt x="79" y="4"/>
                    <a:pt x="74" y="0"/>
                    <a:pt x="70" y="5"/>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0" name="Freeform 59">
              <a:extLst>
                <a:ext uri="{FF2B5EF4-FFF2-40B4-BE49-F238E27FC236}">
                  <a16:creationId xmlns:a16="http://schemas.microsoft.com/office/drawing/2014/main" id="{6CC7CFA9-6ABA-4B7D-A3E1-1C01DF3A0044}"/>
                </a:ext>
              </a:extLst>
            </p:cNvPr>
            <p:cNvSpPr>
              <a:spLocks noEditPoints="1"/>
            </p:cNvSpPr>
            <p:nvPr/>
          </p:nvSpPr>
          <p:spPr bwMode="auto">
            <a:xfrm>
              <a:off x="6474619" y="1862143"/>
              <a:ext cx="484188" cy="541338"/>
            </a:xfrm>
            <a:custGeom>
              <a:avLst/>
              <a:gdLst>
                <a:gd name="T0" fmla="*/ 9 w 84"/>
                <a:gd name="T1" fmla="*/ 93 h 94"/>
                <a:gd name="T2" fmla="*/ 0 w 84"/>
                <a:gd name="T3" fmla="*/ 81 h 94"/>
                <a:gd name="T4" fmla="*/ 0 w 84"/>
                <a:gd name="T5" fmla="*/ 80 h 94"/>
                <a:gd name="T6" fmla="*/ 0 w 84"/>
                <a:gd name="T7" fmla="*/ 80 h 94"/>
                <a:gd name="T8" fmla="*/ 1 w 84"/>
                <a:gd name="T9" fmla="*/ 79 h 94"/>
                <a:gd name="T10" fmla="*/ 1 w 84"/>
                <a:gd name="T11" fmla="*/ 79 h 94"/>
                <a:gd name="T12" fmla="*/ 46 w 84"/>
                <a:gd name="T13" fmla="*/ 37 h 94"/>
                <a:gd name="T14" fmla="*/ 46 w 84"/>
                <a:gd name="T15" fmla="*/ 37 h 94"/>
                <a:gd name="T16" fmla="*/ 71 w 84"/>
                <a:gd name="T17" fmla="*/ 3 h 94"/>
                <a:gd name="T18" fmla="*/ 71 w 84"/>
                <a:gd name="T19" fmla="*/ 3 h 94"/>
                <a:gd name="T20" fmla="*/ 72 w 84"/>
                <a:gd name="T21" fmla="*/ 4 h 94"/>
                <a:gd name="T22" fmla="*/ 71 w 84"/>
                <a:gd name="T23" fmla="*/ 3 h 94"/>
                <a:gd name="T24" fmla="*/ 77 w 84"/>
                <a:gd name="T25" fmla="*/ 0 h 94"/>
                <a:gd name="T26" fmla="*/ 77 w 84"/>
                <a:gd name="T27" fmla="*/ 0 h 94"/>
                <a:gd name="T28" fmla="*/ 82 w 84"/>
                <a:gd name="T29" fmla="*/ 2 h 94"/>
                <a:gd name="T30" fmla="*/ 82 w 84"/>
                <a:gd name="T31" fmla="*/ 2 h 94"/>
                <a:gd name="T32" fmla="*/ 84 w 84"/>
                <a:gd name="T33" fmla="*/ 8 h 94"/>
                <a:gd name="T34" fmla="*/ 84 w 84"/>
                <a:gd name="T35" fmla="*/ 8 h 94"/>
                <a:gd name="T36" fmla="*/ 84 w 84"/>
                <a:gd name="T37" fmla="*/ 11 h 94"/>
                <a:gd name="T38" fmla="*/ 84 w 84"/>
                <a:gd name="T39" fmla="*/ 11 h 94"/>
                <a:gd name="T40" fmla="*/ 84 w 84"/>
                <a:gd name="T41" fmla="*/ 11 h 94"/>
                <a:gd name="T42" fmla="*/ 11 w 84"/>
                <a:gd name="T43" fmla="*/ 93 h 94"/>
                <a:gd name="T44" fmla="*/ 11 w 84"/>
                <a:gd name="T45" fmla="*/ 93 h 94"/>
                <a:gd name="T46" fmla="*/ 10 w 84"/>
                <a:gd name="T47" fmla="*/ 94 h 94"/>
                <a:gd name="T48" fmla="*/ 10 w 84"/>
                <a:gd name="T49" fmla="*/ 94 h 94"/>
                <a:gd name="T50" fmla="*/ 9 w 84"/>
                <a:gd name="T51" fmla="*/ 93 h 94"/>
                <a:gd name="T52" fmla="*/ 11 w 84"/>
                <a:gd name="T53" fmla="*/ 90 h 94"/>
                <a:gd name="T54" fmla="*/ 81 w 84"/>
                <a:gd name="T55" fmla="*/ 10 h 94"/>
                <a:gd name="T56" fmla="*/ 81 w 84"/>
                <a:gd name="T57" fmla="*/ 10 h 94"/>
                <a:gd name="T58" fmla="*/ 81 w 84"/>
                <a:gd name="T59" fmla="*/ 8 h 94"/>
                <a:gd name="T60" fmla="*/ 81 w 84"/>
                <a:gd name="T61" fmla="*/ 8 h 94"/>
                <a:gd name="T62" fmla="*/ 80 w 84"/>
                <a:gd name="T63" fmla="*/ 4 h 94"/>
                <a:gd name="T64" fmla="*/ 80 w 84"/>
                <a:gd name="T65" fmla="*/ 4 h 94"/>
                <a:gd name="T66" fmla="*/ 79 w 84"/>
                <a:gd name="T67" fmla="*/ 4 h 94"/>
                <a:gd name="T68" fmla="*/ 79 w 84"/>
                <a:gd name="T69" fmla="*/ 4 h 94"/>
                <a:gd name="T70" fmla="*/ 77 w 84"/>
                <a:gd name="T71" fmla="*/ 3 h 94"/>
                <a:gd name="T72" fmla="*/ 77 w 84"/>
                <a:gd name="T73" fmla="*/ 3 h 94"/>
                <a:gd name="T74" fmla="*/ 73 w 84"/>
                <a:gd name="T75" fmla="*/ 5 h 94"/>
                <a:gd name="T76" fmla="*/ 73 w 84"/>
                <a:gd name="T77" fmla="*/ 5 h 94"/>
                <a:gd name="T78" fmla="*/ 4 w 84"/>
                <a:gd name="T79" fmla="*/ 81 h 94"/>
                <a:gd name="T80" fmla="*/ 4 w 84"/>
                <a:gd name="T81" fmla="*/ 81 h 94"/>
                <a:gd name="T82" fmla="*/ 11 w 84"/>
                <a:gd name="T83"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94">
                  <a:moveTo>
                    <a:pt x="9" y="93"/>
                  </a:moveTo>
                  <a:cubicBezTo>
                    <a:pt x="0" y="81"/>
                    <a:pt x="0" y="81"/>
                    <a:pt x="0" y="81"/>
                  </a:cubicBezTo>
                  <a:cubicBezTo>
                    <a:pt x="0" y="81"/>
                    <a:pt x="0" y="80"/>
                    <a:pt x="0" y="80"/>
                  </a:cubicBezTo>
                  <a:cubicBezTo>
                    <a:pt x="0" y="80"/>
                    <a:pt x="0" y="80"/>
                    <a:pt x="0" y="80"/>
                  </a:cubicBezTo>
                  <a:cubicBezTo>
                    <a:pt x="0" y="79"/>
                    <a:pt x="1" y="79"/>
                    <a:pt x="1" y="79"/>
                  </a:cubicBezTo>
                  <a:cubicBezTo>
                    <a:pt x="1" y="79"/>
                    <a:pt x="1" y="79"/>
                    <a:pt x="1" y="79"/>
                  </a:cubicBezTo>
                  <a:cubicBezTo>
                    <a:pt x="14" y="74"/>
                    <a:pt x="32" y="55"/>
                    <a:pt x="46" y="37"/>
                  </a:cubicBezTo>
                  <a:cubicBezTo>
                    <a:pt x="46" y="37"/>
                    <a:pt x="46" y="37"/>
                    <a:pt x="46" y="37"/>
                  </a:cubicBezTo>
                  <a:cubicBezTo>
                    <a:pt x="60" y="20"/>
                    <a:pt x="71" y="3"/>
                    <a:pt x="71" y="3"/>
                  </a:cubicBezTo>
                  <a:cubicBezTo>
                    <a:pt x="71" y="3"/>
                    <a:pt x="71" y="3"/>
                    <a:pt x="71" y="3"/>
                  </a:cubicBezTo>
                  <a:cubicBezTo>
                    <a:pt x="72" y="4"/>
                    <a:pt x="72" y="4"/>
                    <a:pt x="72" y="4"/>
                  </a:cubicBezTo>
                  <a:cubicBezTo>
                    <a:pt x="71" y="3"/>
                    <a:pt x="71" y="3"/>
                    <a:pt x="71" y="3"/>
                  </a:cubicBezTo>
                  <a:cubicBezTo>
                    <a:pt x="73" y="1"/>
                    <a:pt x="75" y="0"/>
                    <a:pt x="77" y="0"/>
                  </a:cubicBezTo>
                  <a:cubicBezTo>
                    <a:pt x="77" y="0"/>
                    <a:pt x="77" y="0"/>
                    <a:pt x="77" y="0"/>
                  </a:cubicBezTo>
                  <a:cubicBezTo>
                    <a:pt x="80" y="0"/>
                    <a:pt x="82" y="2"/>
                    <a:pt x="82" y="2"/>
                  </a:cubicBezTo>
                  <a:cubicBezTo>
                    <a:pt x="82" y="2"/>
                    <a:pt x="82" y="2"/>
                    <a:pt x="82" y="2"/>
                  </a:cubicBezTo>
                  <a:cubicBezTo>
                    <a:pt x="84" y="4"/>
                    <a:pt x="84" y="6"/>
                    <a:pt x="84" y="8"/>
                  </a:cubicBezTo>
                  <a:cubicBezTo>
                    <a:pt x="84" y="8"/>
                    <a:pt x="84" y="8"/>
                    <a:pt x="84" y="8"/>
                  </a:cubicBezTo>
                  <a:cubicBezTo>
                    <a:pt x="84" y="9"/>
                    <a:pt x="84" y="10"/>
                    <a:pt x="84" y="11"/>
                  </a:cubicBezTo>
                  <a:cubicBezTo>
                    <a:pt x="84" y="11"/>
                    <a:pt x="84" y="11"/>
                    <a:pt x="84" y="11"/>
                  </a:cubicBezTo>
                  <a:cubicBezTo>
                    <a:pt x="84" y="11"/>
                    <a:pt x="84" y="11"/>
                    <a:pt x="84" y="11"/>
                  </a:cubicBezTo>
                  <a:cubicBezTo>
                    <a:pt x="55" y="61"/>
                    <a:pt x="16" y="90"/>
                    <a:pt x="11" y="93"/>
                  </a:cubicBezTo>
                  <a:cubicBezTo>
                    <a:pt x="11" y="93"/>
                    <a:pt x="11" y="93"/>
                    <a:pt x="11" y="93"/>
                  </a:cubicBezTo>
                  <a:cubicBezTo>
                    <a:pt x="11" y="94"/>
                    <a:pt x="11" y="94"/>
                    <a:pt x="10" y="94"/>
                  </a:cubicBezTo>
                  <a:cubicBezTo>
                    <a:pt x="10" y="94"/>
                    <a:pt x="10" y="94"/>
                    <a:pt x="10" y="94"/>
                  </a:cubicBezTo>
                  <a:cubicBezTo>
                    <a:pt x="10" y="94"/>
                    <a:pt x="9" y="93"/>
                    <a:pt x="9" y="93"/>
                  </a:cubicBezTo>
                  <a:close/>
                  <a:moveTo>
                    <a:pt x="11" y="90"/>
                  </a:moveTo>
                  <a:cubicBezTo>
                    <a:pt x="19" y="84"/>
                    <a:pt x="54" y="56"/>
                    <a:pt x="81" y="10"/>
                  </a:cubicBezTo>
                  <a:cubicBezTo>
                    <a:pt x="81" y="10"/>
                    <a:pt x="81" y="10"/>
                    <a:pt x="81" y="10"/>
                  </a:cubicBezTo>
                  <a:cubicBezTo>
                    <a:pt x="81" y="9"/>
                    <a:pt x="81" y="9"/>
                    <a:pt x="81" y="8"/>
                  </a:cubicBezTo>
                  <a:cubicBezTo>
                    <a:pt x="81" y="8"/>
                    <a:pt x="81" y="8"/>
                    <a:pt x="81" y="8"/>
                  </a:cubicBezTo>
                  <a:cubicBezTo>
                    <a:pt x="81" y="6"/>
                    <a:pt x="81" y="5"/>
                    <a:pt x="80" y="4"/>
                  </a:cubicBezTo>
                  <a:cubicBezTo>
                    <a:pt x="80" y="4"/>
                    <a:pt x="80" y="4"/>
                    <a:pt x="80" y="4"/>
                  </a:cubicBezTo>
                  <a:cubicBezTo>
                    <a:pt x="80" y="4"/>
                    <a:pt x="80" y="4"/>
                    <a:pt x="79" y="4"/>
                  </a:cubicBezTo>
                  <a:cubicBezTo>
                    <a:pt x="79" y="4"/>
                    <a:pt x="79" y="4"/>
                    <a:pt x="79" y="4"/>
                  </a:cubicBezTo>
                  <a:cubicBezTo>
                    <a:pt x="79" y="3"/>
                    <a:pt x="78" y="3"/>
                    <a:pt x="77" y="3"/>
                  </a:cubicBezTo>
                  <a:cubicBezTo>
                    <a:pt x="77" y="3"/>
                    <a:pt x="77" y="3"/>
                    <a:pt x="77" y="3"/>
                  </a:cubicBezTo>
                  <a:cubicBezTo>
                    <a:pt x="76" y="3"/>
                    <a:pt x="74" y="4"/>
                    <a:pt x="73" y="5"/>
                  </a:cubicBezTo>
                  <a:cubicBezTo>
                    <a:pt x="73" y="5"/>
                    <a:pt x="73" y="5"/>
                    <a:pt x="73" y="5"/>
                  </a:cubicBezTo>
                  <a:cubicBezTo>
                    <a:pt x="71" y="8"/>
                    <a:pt x="32" y="68"/>
                    <a:pt x="4" y="81"/>
                  </a:cubicBezTo>
                  <a:cubicBezTo>
                    <a:pt x="4" y="81"/>
                    <a:pt x="4" y="81"/>
                    <a:pt x="4" y="81"/>
                  </a:cubicBezTo>
                  <a:cubicBezTo>
                    <a:pt x="11" y="90"/>
                    <a:pt x="11" y="90"/>
                    <a:pt x="11" y="9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1" name="Freeform 60">
              <a:extLst>
                <a:ext uri="{FF2B5EF4-FFF2-40B4-BE49-F238E27FC236}">
                  <a16:creationId xmlns:a16="http://schemas.microsoft.com/office/drawing/2014/main" id="{2A21C58C-1160-4519-B175-B217D7D0F44F}"/>
                </a:ext>
              </a:extLst>
            </p:cNvPr>
            <p:cNvSpPr/>
            <p:nvPr/>
          </p:nvSpPr>
          <p:spPr bwMode="auto">
            <a:xfrm>
              <a:off x="6792119" y="1804993"/>
              <a:ext cx="409575" cy="633414"/>
            </a:xfrm>
            <a:custGeom>
              <a:avLst/>
              <a:gdLst>
                <a:gd name="T0" fmla="*/ 17 w 71"/>
                <a:gd name="T1" fmla="*/ 9 h 110"/>
                <a:gd name="T2" fmla="*/ 3 w 71"/>
                <a:gd name="T3" fmla="*/ 102 h 110"/>
                <a:gd name="T4" fmla="*/ 71 w 71"/>
                <a:gd name="T5" fmla="*/ 102 h 110"/>
                <a:gd name="T6" fmla="*/ 65 w 71"/>
                <a:gd name="T7" fmla="*/ 19 h 110"/>
                <a:gd name="T8" fmla="*/ 59 w 71"/>
                <a:gd name="T9" fmla="*/ 10 h 110"/>
                <a:gd name="T10" fmla="*/ 17 w 71"/>
                <a:gd name="T11" fmla="*/ 9 h 110"/>
              </a:gdLst>
              <a:ahLst/>
              <a:cxnLst>
                <a:cxn ang="0">
                  <a:pos x="T0" y="T1"/>
                </a:cxn>
                <a:cxn ang="0">
                  <a:pos x="T2" y="T3"/>
                </a:cxn>
                <a:cxn ang="0">
                  <a:pos x="T4" y="T5"/>
                </a:cxn>
                <a:cxn ang="0">
                  <a:pos x="T6" y="T7"/>
                </a:cxn>
                <a:cxn ang="0">
                  <a:pos x="T8" y="T9"/>
                </a:cxn>
                <a:cxn ang="0">
                  <a:pos x="T10" y="T11"/>
                </a:cxn>
              </a:cxnLst>
              <a:rect l="0" t="0" r="r" b="b"/>
              <a:pathLst>
                <a:path w="71" h="110">
                  <a:moveTo>
                    <a:pt x="17" y="9"/>
                  </a:moveTo>
                  <a:cubicBezTo>
                    <a:pt x="17" y="9"/>
                    <a:pt x="0" y="44"/>
                    <a:pt x="3" y="102"/>
                  </a:cubicBezTo>
                  <a:cubicBezTo>
                    <a:pt x="3" y="102"/>
                    <a:pt x="47" y="110"/>
                    <a:pt x="71" y="102"/>
                  </a:cubicBezTo>
                  <a:cubicBezTo>
                    <a:pt x="65" y="19"/>
                    <a:pt x="65" y="19"/>
                    <a:pt x="65" y="19"/>
                  </a:cubicBezTo>
                  <a:cubicBezTo>
                    <a:pt x="59" y="10"/>
                    <a:pt x="59" y="10"/>
                    <a:pt x="59" y="10"/>
                  </a:cubicBezTo>
                  <a:cubicBezTo>
                    <a:pt x="59" y="10"/>
                    <a:pt x="26" y="0"/>
                    <a:pt x="17" y="9"/>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2" name="Freeform 61">
              <a:extLst>
                <a:ext uri="{FF2B5EF4-FFF2-40B4-BE49-F238E27FC236}">
                  <a16:creationId xmlns:a16="http://schemas.microsoft.com/office/drawing/2014/main" id="{6945E4DC-3315-4B40-9A2B-E918FECD73C7}"/>
                </a:ext>
              </a:extLst>
            </p:cNvPr>
            <p:cNvSpPr>
              <a:spLocks noEditPoints="1"/>
            </p:cNvSpPr>
            <p:nvPr/>
          </p:nvSpPr>
          <p:spPr bwMode="auto">
            <a:xfrm>
              <a:off x="6796881" y="1827218"/>
              <a:ext cx="415925" cy="593726"/>
            </a:xfrm>
            <a:custGeom>
              <a:avLst/>
              <a:gdLst>
                <a:gd name="T0" fmla="*/ 2 w 72"/>
                <a:gd name="T1" fmla="*/ 100 h 103"/>
                <a:gd name="T2" fmla="*/ 1 w 72"/>
                <a:gd name="T3" fmla="*/ 99 h 103"/>
                <a:gd name="T4" fmla="*/ 1 w 72"/>
                <a:gd name="T5" fmla="*/ 99 h 103"/>
                <a:gd name="T6" fmla="*/ 0 w 72"/>
                <a:gd name="T7" fmla="*/ 86 h 103"/>
                <a:gd name="T8" fmla="*/ 0 w 72"/>
                <a:gd name="T9" fmla="*/ 86 h 103"/>
                <a:gd name="T10" fmla="*/ 15 w 72"/>
                <a:gd name="T11" fmla="*/ 5 h 103"/>
                <a:gd name="T12" fmla="*/ 15 w 72"/>
                <a:gd name="T13" fmla="*/ 5 h 103"/>
                <a:gd name="T14" fmla="*/ 15 w 72"/>
                <a:gd name="T15" fmla="*/ 4 h 103"/>
                <a:gd name="T16" fmla="*/ 30 w 72"/>
                <a:gd name="T17" fmla="*/ 0 h 103"/>
                <a:gd name="T18" fmla="*/ 30 w 72"/>
                <a:gd name="T19" fmla="*/ 0 h 103"/>
                <a:gd name="T20" fmla="*/ 59 w 72"/>
                <a:gd name="T21" fmla="*/ 4 h 103"/>
                <a:gd name="T22" fmla="*/ 59 w 72"/>
                <a:gd name="T23" fmla="*/ 4 h 103"/>
                <a:gd name="T24" fmla="*/ 60 w 72"/>
                <a:gd name="T25" fmla="*/ 5 h 103"/>
                <a:gd name="T26" fmla="*/ 60 w 72"/>
                <a:gd name="T27" fmla="*/ 5 h 103"/>
                <a:gd name="T28" fmla="*/ 65 w 72"/>
                <a:gd name="T29" fmla="*/ 14 h 103"/>
                <a:gd name="T30" fmla="*/ 65 w 72"/>
                <a:gd name="T31" fmla="*/ 15 h 103"/>
                <a:gd name="T32" fmla="*/ 72 w 72"/>
                <a:gd name="T33" fmla="*/ 98 h 103"/>
                <a:gd name="T34" fmla="*/ 71 w 72"/>
                <a:gd name="T35" fmla="*/ 99 h 103"/>
                <a:gd name="T36" fmla="*/ 71 w 72"/>
                <a:gd name="T37" fmla="*/ 99 h 103"/>
                <a:gd name="T38" fmla="*/ 41 w 72"/>
                <a:gd name="T39" fmla="*/ 103 h 103"/>
                <a:gd name="T40" fmla="*/ 41 w 72"/>
                <a:gd name="T41" fmla="*/ 103 h 103"/>
                <a:gd name="T42" fmla="*/ 2 w 72"/>
                <a:gd name="T43" fmla="*/ 100 h 103"/>
                <a:gd name="T44" fmla="*/ 14 w 72"/>
                <a:gd name="T45" fmla="*/ 99 h 103"/>
                <a:gd name="T46" fmla="*/ 41 w 72"/>
                <a:gd name="T47" fmla="*/ 100 h 103"/>
                <a:gd name="T48" fmla="*/ 41 w 72"/>
                <a:gd name="T49" fmla="*/ 100 h 103"/>
                <a:gd name="T50" fmla="*/ 69 w 72"/>
                <a:gd name="T51" fmla="*/ 97 h 103"/>
                <a:gd name="T52" fmla="*/ 69 w 72"/>
                <a:gd name="T53" fmla="*/ 97 h 103"/>
                <a:gd name="T54" fmla="*/ 62 w 72"/>
                <a:gd name="T55" fmla="*/ 16 h 103"/>
                <a:gd name="T56" fmla="*/ 57 w 72"/>
                <a:gd name="T57" fmla="*/ 7 h 103"/>
                <a:gd name="T58" fmla="*/ 49 w 72"/>
                <a:gd name="T59" fmla="*/ 5 h 103"/>
                <a:gd name="T60" fmla="*/ 49 w 72"/>
                <a:gd name="T61" fmla="*/ 5 h 103"/>
                <a:gd name="T62" fmla="*/ 30 w 72"/>
                <a:gd name="T63" fmla="*/ 3 h 103"/>
                <a:gd name="T64" fmla="*/ 30 w 72"/>
                <a:gd name="T65" fmla="*/ 3 h 103"/>
                <a:gd name="T66" fmla="*/ 17 w 72"/>
                <a:gd name="T67" fmla="*/ 6 h 103"/>
                <a:gd name="T68" fmla="*/ 17 w 72"/>
                <a:gd name="T69" fmla="*/ 6 h 103"/>
                <a:gd name="T70" fmla="*/ 11 w 72"/>
                <a:gd name="T71" fmla="*/ 27 h 103"/>
                <a:gd name="T72" fmla="*/ 11 w 72"/>
                <a:gd name="T73" fmla="*/ 27 h 103"/>
                <a:gd name="T74" fmla="*/ 3 w 72"/>
                <a:gd name="T75" fmla="*/ 86 h 103"/>
                <a:gd name="T76" fmla="*/ 3 w 72"/>
                <a:gd name="T77" fmla="*/ 86 h 103"/>
                <a:gd name="T78" fmla="*/ 4 w 72"/>
                <a:gd name="T79" fmla="*/ 97 h 103"/>
                <a:gd name="T80" fmla="*/ 4 w 72"/>
                <a:gd name="T81" fmla="*/ 97 h 103"/>
                <a:gd name="T82" fmla="*/ 14 w 72"/>
                <a:gd name="T83"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3">
                  <a:moveTo>
                    <a:pt x="2" y="100"/>
                  </a:moveTo>
                  <a:cubicBezTo>
                    <a:pt x="1" y="100"/>
                    <a:pt x="1" y="99"/>
                    <a:pt x="1" y="99"/>
                  </a:cubicBezTo>
                  <a:cubicBezTo>
                    <a:pt x="1" y="99"/>
                    <a:pt x="1" y="99"/>
                    <a:pt x="1" y="99"/>
                  </a:cubicBezTo>
                  <a:cubicBezTo>
                    <a:pt x="0" y="94"/>
                    <a:pt x="0" y="90"/>
                    <a:pt x="0" y="86"/>
                  </a:cubicBezTo>
                  <a:cubicBezTo>
                    <a:pt x="0" y="86"/>
                    <a:pt x="0" y="86"/>
                    <a:pt x="0" y="86"/>
                  </a:cubicBezTo>
                  <a:cubicBezTo>
                    <a:pt x="0" y="34"/>
                    <a:pt x="15" y="5"/>
                    <a:pt x="15" y="5"/>
                  </a:cubicBezTo>
                  <a:cubicBezTo>
                    <a:pt x="15" y="5"/>
                    <a:pt x="15" y="5"/>
                    <a:pt x="15" y="5"/>
                  </a:cubicBezTo>
                  <a:cubicBezTo>
                    <a:pt x="15" y="4"/>
                    <a:pt x="15" y="4"/>
                    <a:pt x="15" y="4"/>
                  </a:cubicBezTo>
                  <a:cubicBezTo>
                    <a:pt x="19" y="1"/>
                    <a:pt x="24" y="0"/>
                    <a:pt x="30" y="0"/>
                  </a:cubicBezTo>
                  <a:cubicBezTo>
                    <a:pt x="30" y="0"/>
                    <a:pt x="30" y="0"/>
                    <a:pt x="30" y="0"/>
                  </a:cubicBezTo>
                  <a:cubicBezTo>
                    <a:pt x="43" y="0"/>
                    <a:pt x="59" y="4"/>
                    <a:pt x="59" y="4"/>
                  </a:cubicBezTo>
                  <a:cubicBezTo>
                    <a:pt x="59" y="4"/>
                    <a:pt x="59" y="4"/>
                    <a:pt x="59" y="4"/>
                  </a:cubicBezTo>
                  <a:cubicBezTo>
                    <a:pt x="59" y="4"/>
                    <a:pt x="59" y="5"/>
                    <a:pt x="60" y="5"/>
                  </a:cubicBezTo>
                  <a:cubicBezTo>
                    <a:pt x="60" y="5"/>
                    <a:pt x="60" y="5"/>
                    <a:pt x="60" y="5"/>
                  </a:cubicBezTo>
                  <a:cubicBezTo>
                    <a:pt x="65" y="14"/>
                    <a:pt x="65" y="14"/>
                    <a:pt x="65" y="14"/>
                  </a:cubicBezTo>
                  <a:cubicBezTo>
                    <a:pt x="65" y="15"/>
                    <a:pt x="65" y="15"/>
                    <a:pt x="65" y="15"/>
                  </a:cubicBezTo>
                  <a:cubicBezTo>
                    <a:pt x="72" y="98"/>
                    <a:pt x="72" y="98"/>
                    <a:pt x="72" y="98"/>
                  </a:cubicBezTo>
                  <a:cubicBezTo>
                    <a:pt x="72" y="99"/>
                    <a:pt x="71" y="99"/>
                    <a:pt x="71" y="99"/>
                  </a:cubicBezTo>
                  <a:cubicBezTo>
                    <a:pt x="71" y="99"/>
                    <a:pt x="71" y="99"/>
                    <a:pt x="71" y="99"/>
                  </a:cubicBezTo>
                  <a:cubicBezTo>
                    <a:pt x="62" y="102"/>
                    <a:pt x="51" y="103"/>
                    <a:pt x="41" y="103"/>
                  </a:cubicBezTo>
                  <a:cubicBezTo>
                    <a:pt x="41" y="103"/>
                    <a:pt x="41" y="103"/>
                    <a:pt x="41" y="103"/>
                  </a:cubicBezTo>
                  <a:cubicBezTo>
                    <a:pt x="21" y="103"/>
                    <a:pt x="2" y="100"/>
                    <a:pt x="2" y="100"/>
                  </a:cubicBezTo>
                  <a:close/>
                  <a:moveTo>
                    <a:pt x="14" y="99"/>
                  </a:moveTo>
                  <a:cubicBezTo>
                    <a:pt x="21" y="99"/>
                    <a:pt x="31" y="100"/>
                    <a:pt x="41" y="100"/>
                  </a:cubicBezTo>
                  <a:cubicBezTo>
                    <a:pt x="41" y="100"/>
                    <a:pt x="41" y="100"/>
                    <a:pt x="41" y="100"/>
                  </a:cubicBezTo>
                  <a:cubicBezTo>
                    <a:pt x="51" y="100"/>
                    <a:pt x="61" y="99"/>
                    <a:pt x="69" y="97"/>
                  </a:cubicBezTo>
                  <a:cubicBezTo>
                    <a:pt x="69" y="97"/>
                    <a:pt x="69" y="97"/>
                    <a:pt x="69" y="97"/>
                  </a:cubicBezTo>
                  <a:cubicBezTo>
                    <a:pt x="62" y="16"/>
                    <a:pt x="62" y="16"/>
                    <a:pt x="62" y="16"/>
                  </a:cubicBezTo>
                  <a:cubicBezTo>
                    <a:pt x="57" y="7"/>
                    <a:pt x="57" y="7"/>
                    <a:pt x="57" y="7"/>
                  </a:cubicBezTo>
                  <a:cubicBezTo>
                    <a:pt x="56" y="7"/>
                    <a:pt x="53" y="6"/>
                    <a:pt x="49" y="5"/>
                  </a:cubicBezTo>
                  <a:cubicBezTo>
                    <a:pt x="49" y="5"/>
                    <a:pt x="49" y="5"/>
                    <a:pt x="49" y="5"/>
                  </a:cubicBezTo>
                  <a:cubicBezTo>
                    <a:pt x="43" y="4"/>
                    <a:pt x="36" y="3"/>
                    <a:pt x="30" y="3"/>
                  </a:cubicBezTo>
                  <a:cubicBezTo>
                    <a:pt x="30" y="3"/>
                    <a:pt x="30" y="3"/>
                    <a:pt x="30" y="3"/>
                  </a:cubicBezTo>
                  <a:cubicBezTo>
                    <a:pt x="25" y="3"/>
                    <a:pt x="20" y="4"/>
                    <a:pt x="17" y="6"/>
                  </a:cubicBezTo>
                  <a:cubicBezTo>
                    <a:pt x="17" y="6"/>
                    <a:pt x="17" y="6"/>
                    <a:pt x="17" y="6"/>
                  </a:cubicBezTo>
                  <a:cubicBezTo>
                    <a:pt x="17" y="7"/>
                    <a:pt x="14" y="14"/>
                    <a:pt x="11" y="27"/>
                  </a:cubicBezTo>
                  <a:cubicBezTo>
                    <a:pt x="11" y="27"/>
                    <a:pt x="11" y="27"/>
                    <a:pt x="11" y="27"/>
                  </a:cubicBezTo>
                  <a:cubicBezTo>
                    <a:pt x="7" y="40"/>
                    <a:pt x="3" y="60"/>
                    <a:pt x="3" y="86"/>
                  </a:cubicBezTo>
                  <a:cubicBezTo>
                    <a:pt x="3" y="86"/>
                    <a:pt x="3" y="86"/>
                    <a:pt x="3" y="86"/>
                  </a:cubicBezTo>
                  <a:cubicBezTo>
                    <a:pt x="3" y="89"/>
                    <a:pt x="3" y="93"/>
                    <a:pt x="4" y="97"/>
                  </a:cubicBezTo>
                  <a:cubicBezTo>
                    <a:pt x="4" y="97"/>
                    <a:pt x="4" y="97"/>
                    <a:pt x="4" y="97"/>
                  </a:cubicBezTo>
                  <a:cubicBezTo>
                    <a:pt x="5" y="97"/>
                    <a:pt x="9" y="98"/>
                    <a:pt x="14" y="9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3" name="Oval 62">
              <a:extLst>
                <a:ext uri="{FF2B5EF4-FFF2-40B4-BE49-F238E27FC236}">
                  <a16:creationId xmlns:a16="http://schemas.microsoft.com/office/drawing/2014/main" id="{2053456E-4733-42AD-B3EB-3AE4814AF372}"/>
                </a:ext>
              </a:extLst>
            </p:cNvPr>
            <p:cNvSpPr>
              <a:spLocks noChangeArrowheads="1"/>
            </p:cNvSpPr>
            <p:nvPr/>
          </p:nvSpPr>
          <p:spPr bwMode="auto">
            <a:xfrm>
              <a:off x="6884194" y="1914531"/>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4" name="Oval 63">
              <a:extLst>
                <a:ext uri="{FF2B5EF4-FFF2-40B4-BE49-F238E27FC236}">
                  <a16:creationId xmlns:a16="http://schemas.microsoft.com/office/drawing/2014/main" id="{5F8DFF50-1FEC-44A6-8A37-E1DAC21F9032}"/>
                </a:ext>
              </a:extLst>
            </p:cNvPr>
            <p:cNvSpPr>
              <a:spLocks noChangeArrowheads="1"/>
            </p:cNvSpPr>
            <p:nvPr/>
          </p:nvSpPr>
          <p:spPr bwMode="auto">
            <a:xfrm>
              <a:off x="7074694" y="1982794"/>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5" name="Oval 64">
              <a:extLst>
                <a:ext uri="{FF2B5EF4-FFF2-40B4-BE49-F238E27FC236}">
                  <a16:creationId xmlns:a16="http://schemas.microsoft.com/office/drawing/2014/main" id="{E28E2744-5167-4DBE-8BFB-7BBCDF2211AB}"/>
                </a:ext>
              </a:extLst>
            </p:cNvPr>
            <p:cNvSpPr>
              <a:spLocks noChangeArrowheads="1"/>
            </p:cNvSpPr>
            <p:nvPr/>
          </p:nvSpPr>
          <p:spPr bwMode="auto">
            <a:xfrm>
              <a:off x="6844506" y="2024069"/>
              <a:ext cx="6826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6" name="Oval 65">
              <a:extLst>
                <a:ext uri="{FF2B5EF4-FFF2-40B4-BE49-F238E27FC236}">
                  <a16:creationId xmlns:a16="http://schemas.microsoft.com/office/drawing/2014/main" id="{54657CE3-EEF0-4DBC-80A7-BCF6E957A045}"/>
                </a:ext>
              </a:extLst>
            </p:cNvPr>
            <p:cNvSpPr>
              <a:spLocks noChangeArrowheads="1"/>
            </p:cNvSpPr>
            <p:nvPr/>
          </p:nvSpPr>
          <p:spPr bwMode="auto">
            <a:xfrm>
              <a:off x="6958806" y="2116144"/>
              <a:ext cx="6985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7" name="Oval 66">
              <a:extLst>
                <a:ext uri="{FF2B5EF4-FFF2-40B4-BE49-F238E27FC236}">
                  <a16:creationId xmlns:a16="http://schemas.microsoft.com/office/drawing/2014/main" id="{4FE0E0BA-AE22-4C2A-9DBD-0552C4ECF943}"/>
                </a:ext>
              </a:extLst>
            </p:cNvPr>
            <p:cNvSpPr>
              <a:spLocks noChangeArrowheads="1"/>
            </p:cNvSpPr>
            <p:nvPr/>
          </p:nvSpPr>
          <p:spPr bwMode="auto">
            <a:xfrm>
              <a:off x="7103269" y="2212982"/>
              <a:ext cx="74613"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8" name="Oval 67">
              <a:extLst>
                <a:ext uri="{FF2B5EF4-FFF2-40B4-BE49-F238E27FC236}">
                  <a16:creationId xmlns:a16="http://schemas.microsoft.com/office/drawing/2014/main" id="{66DB175F-42A2-496F-A9D2-378C9722FD88}"/>
                </a:ext>
              </a:extLst>
            </p:cNvPr>
            <p:cNvSpPr>
              <a:spLocks noChangeArrowheads="1"/>
            </p:cNvSpPr>
            <p:nvPr/>
          </p:nvSpPr>
          <p:spPr bwMode="auto">
            <a:xfrm>
              <a:off x="6969919" y="2322519"/>
              <a:ext cx="7620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9" name="Oval 68">
              <a:extLst>
                <a:ext uri="{FF2B5EF4-FFF2-40B4-BE49-F238E27FC236}">
                  <a16:creationId xmlns:a16="http://schemas.microsoft.com/office/drawing/2014/main" id="{D33D819E-8BDC-4315-A01F-39128F8F7CBA}"/>
                </a:ext>
              </a:extLst>
            </p:cNvPr>
            <p:cNvSpPr>
              <a:spLocks noChangeArrowheads="1"/>
            </p:cNvSpPr>
            <p:nvPr/>
          </p:nvSpPr>
          <p:spPr bwMode="auto">
            <a:xfrm>
              <a:off x="6838156" y="2247907"/>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0" name="Freeform 69">
              <a:extLst>
                <a:ext uri="{FF2B5EF4-FFF2-40B4-BE49-F238E27FC236}">
                  <a16:creationId xmlns:a16="http://schemas.microsoft.com/office/drawing/2014/main" id="{C48CD9F1-0374-495C-A05C-AF66BA4EBFF5}"/>
                </a:ext>
              </a:extLst>
            </p:cNvPr>
            <p:cNvSpPr/>
            <p:nvPr/>
          </p:nvSpPr>
          <p:spPr bwMode="auto">
            <a:xfrm>
              <a:off x="5342731" y="1914531"/>
              <a:ext cx="935038" cy="995364"/>
            </a:xfrm>
            <a:custGeom>
              <a:avLst/>
              <a:gdLst>
                <a:gd name="T0" fmla="*/ 74 w 162"/>
                <a:gd name="T1" fmla="*/ 173 h 173"/>
                <a:gd name="T2" fmla="*/ 17 w 162"/>
                <a:gd name="T3" fmla="*/ 92 h 173"/>
                <a:gd name="T4" fmla="*/ 30 w 162"/>
                <a:gd name="T5" fmla="*/ 17 h 173"/>
                <a:gd name="T6" fmla="*/ 30 w 162"/>
                <a:gd name="T7" fmla="*/ 17 h 173"/>
                <a:gd name="T8" fmla="*/ 105 w 162"/>
                <a:gd name="T9" fmla="*/ 31 h 173"/>
                <a:gd name="T10" fmla="*/ 162 w 162"/>
                <a:gd name="T11" fmla="*/ 112 h 173"/>
                <a:gd name="T12" fmla="*/ 74 w 162"/>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62" h="173">
                  <a:moveTo>
                    <a:pt x="74" y="173"/>
                  </a:moveTo>
                  <a:cubicBezTo>
                    <a:pt x="17" y="92"/>
                    <a:pt x="17" y="92"/>
                    <a:pt x="17" y="92"/>
                  </a:cubicBezTo>
                  <a:cubicBezTo>
                    <a:pt x="0" y="67"/>
                    <a:pt x="6" y="34"/>
                    <a:pt x="30" y="17"/>
                  </a:cubicBezTo>
                  <a:cubicBezTo>
                    <a:pt x="30" y="17"/>
                    <a:pt x="30" y="17"/>
                    <a:pt x="30" y="17"/>
                  </a:cubicBezTo>
                  <a:cubicBezTo>
                    <a:pt x="55" y="0"/>
                    <a:pt x="88" y="6"/>
                    <a:pt x="105" y="31"/>
                  </a:cubicBezTo>
                  <a:cubicBezTo>
                    <a:pt x="162" y="112"/>
                    <a:pt x="162" y="112"/>
                    <a:pt x="162" y="112"/>
                  </a:cubicBezTo>
                  <a:lnTo>
                    <a:pt x="74" y="173"/>
                  </a:lnTo>
                  <a:close/>
                </a:path>
              </a:pathLst>
            </a:custGeom>
            <a:solidFill>
              <a:srgbClr val="FF6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1" name="Freeform 70">
              <a:extLst>
                <a:ext uri="{FF2B5EF4-FFF2-40B4-BE49-F238E27FC236}">
                  <a16:creationId xmlns:a16="http://schemas.microsoft.com/office/drawing/2014/main" id="{57B030E6-5A87-41C2-95A7-A6C61ACBEE7A}"/>
                </a:ext>
              </a:extLst>
            </p:cNvPr>
            <p:cNvSpPr>
              <a:spLocks noEditPoints="1"/>
            </p:cNvSpPr>
            <p:nvPr/>
          </p:nvSpPr>
          <p:spPr bwMode="auto">
            <a:xfrm>
              <a:off x="5377656" y="1949456"/>
              <a:ext cx="906463" cy="973139"/>
            </a:xfrm>
            <a:custGeom>
              <a:avLst/>
              <a:gdLst>
                <a:gd name="T0" fmla="*/ 67 w 157"/>
                <a:gd name="T1" fmla="*/ 169 h 169"/>
                <a:gd name="T2" fmla="*/ 66 w 157"/>
                <a:gd name="T3" fmla="*/ 168 h 169"/>
                <a:gd name="T4" fmla="*/ 66 w 157"/>
                <a:gd name="T5" fmla="*/ 168 h 169"/>
                <a:gd name="T6" fmla="*/ 10 w 157"/>
                <a:gd name="T7" fmla="*/ 87 h 169"/>
                <a:gd name="T8" fmla="*/ 0 w 157"/>
                <a:gd name="T9" fmla="*/ 55 h 169"/>
                <a:gd name="T10" fmla="*/ 0 w 157"/>
                <a:gd name="T11" fmla="*/ 55 h 169"/>
                <a:gd name="T12" fmla="*/ 24 w 157"/>
                <a:gd name="T13" fmla="*/ 10 h 169"/>
                <a:gd name="T14" fmla="*/ 24 w 157"/>
                <a:gd name="T15" fmla="*/ 10 h 169"/>
                <a:gd name="T16" fmla="*/ 55 w 157"/>
                <a:gd name="T17" fmla="*/ 0 h 169"/>
                <a:gd name="T18" fmla="*/ 55 w 157"/>
                <a:gd name="T19" fmla="*/ 0 h 169"/>
                <a:gd name="T20" fmla="*/ 101 w 157"/>
                <a:gd name="T21" fmla="*/ 24 h 169"/>
                <a:gd name="T22" fmla="*/ 101 w 157"/>
                <a:gd name="T23" fmla="*/ 24 h 169"/>
                <a:gd name="T24" fmla="*/ 157 w 157"/>
                <a:gd name="T25" fmla="*/ 105 h 169"/>
                <a:gd name="T26" fmla="*/ 157 w 157"/>
                <a:gd name="T27" fmla="*/ 106 h 169"/>
                <a:gd name="T28" fmla="*/ 157 w 157"/>
                <a:gd name="T29" fmla="*/ 106 h 169"/>
                <a:gd name="T30" fmla="*/ 157 w 157"/>
                <a:gd name="T31" fmla="*/ 107 h 169"/>
                <a:gd name="T32" fmla="*/ 157 w 157"/>
                <a:gd name="T33" fmla="*/ 107 h 169"/>
                <a:gd name="T34" fmla="*/ 68 w 157"/>
                <a:gd name="T35" fmla="*/ 168 h 169"/>
                <a:gd name="T36" fmla="*/ 68 w 157"/>
                <a:gd name="T37" fmla="*/ 169 h 169"/>
                <a:gd name="T38" fmla="*/ 68 w 157"/>
                <a:gd name="T39" fmla="*/ 169 h 169"/>
                <a:gd name="T40" fmla="*/ 67 w 157"/>
                <a:gd name="T41" fmla="*/ 169 h 169"/>
                <a:gd name="T42" fmla="*/ 68 w 157"/>
                <a:gd name="T43" fmla="*/ 167 h 169"/>
                <a:gd name="T44" fmla="*/ 69 w 157"/>
                <a:gd name="T45" fmla="*/ 166 h 169"/>
                <a:gd name="T46" fmla="*/ 68 w 157"/>
                <a:gd name="T47" fmla="*/ 167 h 169"/>
                <a:gd name="T48" fmla="*/ 25 w 157"/>
                <a:gd name="T49" fmla="*/ 12 h 169"/>
                <a:gd name="T50" fmla="*/ 3 w 157"/>
                <a:gd name="T51" fmla="*/ 55 h 169"/>
                <a:gd name="T52" fmla="*/ 3 w 157"/>
                <a:gd name="T53" fmla="*/ 55 h 169"/>
                <a:gd name="T54" fmla="*/ 12 w 157"/>
                <a:gd name="T55" fmla="*/ 85 h 169"/>
                <a:gd name="T56" fmla="*/ 12 w 157"/>
                <a:gd name="T57" fmla="*/ 85 h 169"/>
                <a:gd name="T58" fmla="*/ 68 w 157"/>
                <a:gd name="T59" fmla="*/ 165 h 169"/>
                <a:gd name="T60" fmla="*/ 154 w 157"/>
                <a:gd name="T61" fmla="*/ 106 h 169"/>
                <a:gd name="T62" fmla="*/ 98 w 157"/>
                <a:gd name="T63" fmla="*/ 25 h 169"/>
                <a:gd name="T64" fmla="*/ 55 w 157"/>
                <a:gd name="T65" fmla="*/ 3 h 169"/>
                <a:gd name="T66" fmla="*/ 55 w 157"/>
                <a:gd name="T67" fmla="*/ 3 h 169"/>
                <a:gd name="T68" fmla="*/ 25 w 157"/>
                <a:gd name="T69" fmla="*/ 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69">
                  <a:moveTo>
                    <a:pt x="67" y="169"/>
                  </a:moveTo>
                  <a:cubicBezTo>
                    <a:pt x="67" y="169"/>
                    <a:pt x="67" y="168"/>
                    <a:pt x="66" y="168"/>
                  </a:cubicBezTo>
                  <a:cubicBezTo>
                    <a:pt x="66" y="168"/>
                    <a:pt x="66" y="168"/>
                    <a:pt x="66" y="168"/>
                  </a:cubicBezTo>
                  <a:cubicBezTo>
                    <a:pt x="10" y="87"/>
                    <a:pt x="10" y="87"/>
                    <a:pt x="10" y="87"/>
                  </a:cubicBezTo>
                  <a:cubicBezTo>
                    <a:pt x="3" y="77"/>
                    <a:pt x="0" y="66"/>
                    <a:pt x="0" y="55"/>
                  </a:cubicBezTo>
                  <a:cubicBezTo>
                    <a:pt x="0" y="55"/>
                    <a:pt x="0" y="55"/>
                    <a:pt x="0" y="55"/>
                  </a:cubicBezTo>
                  <a:cubicBezTo>
                    <a:pt x="0" y="38"/>
                    <a:pt x="8" y="21"/>
                    <a:pt x="24" y="10"/>
                  </a:cubicBezTo>
                  <a:cubicBezTo>
                    <a:pt x="24" y="10"/>
                    <a:pt x="24" y="10"/>
                    <a:pt x="24" y="10"/>
                  </a:cubicBezTo>
                  <a:cubicBezTo>
                    <a:pt x="33" y="3"/>
                    <a:pt x="44" y="0"/>
                    <a:pt x="55" y="0"/>
                  </a:cubicBezTo>
                  <a:cubicBezTo>
                    <a:pt x="55" y="0"/>
                    <a:pt x="55" y="0"/>
                    <a:pt x="55" y="0"/>
                  </a:cubicBezTo>
                  <a:cubicBezTo>
                    <a:pt x="73" y="0"/>
                    <a:pt x="90" y="8"/>
                    <a:pt x="101" y="24"/>
                  </a:cubicBezTo>
                  <a:cubicBezTo>
                    <a:pt x="101" y="24"/>
                    <a:pt x="101" y="24"/>
                    <a:pt x="101" y="24"/>
                  </a:cubicBezTo>
                  <a:cubicBezTo>
                    <a:pt x="157" y="105"/>
                    <a:pt x="157" y="105"/>
                    <a:pt x="157" y="105"/>
                  </a:cubicBezTo>
                  <a:cubicBezTo>
                    <a:pt x="157" y="105"/>
                    <a:pt x="157" y="106"/>
                    <a:pt x="157" y="106"/>
                  </a:cubicBezTo>
                  <a:cubicBezTo>
                    <a:pt x="157" y="106"/>
                    <a:pt x="157" y="106"/>
                    <a:pt x="157" y="106"/>
                  </a:cubicBezTo>
                  <a:cubicBezTo>
                    <a:pt x="157" y="107"/>
                    <a:pt x="157" y="107"/>
                    <a:pt x="157" y="107"/>
                  </a:cubicBezTo>
                  <a:cubicBezTo>
                    <a:pt x="157" y="107"/>
                    <a:pt x="157" y="107"/>
                    <a:pt x="157" y="107"/>
                  </a:cubicBezTo>
                  <a:cubicBezTo>
                    <a:pt x="68" y="168"/>
                    <a:pt x="68" y="168"/>
                    <a:pt x="68" y="168"/>
                  </a:cubicBezTo>
                  <a:cubicBezTo>
                    <a:pt x="68" y="169"/>
                    <a:pt x="68" y="169"/>
                    <a:pt x="68" y="169"/>
                  </a:cubicBezTo>
                  <a:cubicBezTo>
                    <a:pt x="68" y="169"/>
                    <a:pt x="68" y="169"/>
                    <a:pt x="68" y="169"/>
                  </a:cubicBezTo>
                  <a:cubicBezTo>
                    <a:pt x="67" y="169"/>
                    <a:pt x="67" y="169"/>
                    <a:pt x="67" y="169"/>
                  </a:cubicBezTo>
                  <a:close/>
                  <a:moveTo>
                    <a:pt x="68" y="167"/>
                  </a:moveTo>
                  <a:cubicBezTo>
                    <a:pt x="69" y="166"/>
                    <a:pt x="69" y="166"/>
                    <a:pt x="69" y="166"/>
                  </a:cubicBezTo>
                  <a:cubicBezTo>
                    <a:pt x="68" y="167"/>
                    <a:pt x="68" y="167"/>
                    <a:pt x="68" y="167"/>
                  </a:cubicBezTo>
                  <a:close/>
                  <a:moveTo>
                    <a:pt x="25" y="12"/>
                  </a:moveTo>
                  <a:cubicBezTo>
                    <a:pt x="11" y="22"/>
                    <a:pt x="3" y="39"/>
                    <a:pt x="3" y="55"/>
                  </a:cubicBezTo>
                  <a:cubicBezTo>
                    <a:pt x="3" y="55"/>
                    <a:pt x="3" y="55"/>
                    <a:pt x="3" y="55"/>
                  </a:cubicBezTo>
                  <a:cubicBezTo>
                    <a:pt x="3" y="66"/>
                    <a:pt x="6" y="76"/>
                    <a:pt x="12" y="85"/>
                  </a:cubicBezTo>
                  <a:cubicBezTo>
                    <a:pt x="12" y="85"/>
                    <a:pt x="12" y="85"/>
                    <a:pt x="12" y="85"/>
                  </a:cubicBezTo>
                  <a:cubicBezTo>
                    <a:pt x="68" y="165"/>
                    <a:pt x="68" y="165"/>
                    <a:pt x="68" y="165"/>
                  </a:cubicBezTo>
                  <a:cubicBezTo>
                    <a:pt x="154" y="106"/>
                    <a:pt x="154" y="106"/>
                    <a:pt x="154" y="106"/>
                  </a:cubicBezTo>
                  <a:cubicBezTo>
                    <a:pt x="98" y="25"/>
                    <a:pt x="98" y="25"/>
                    <a:pt x="98" y="25"/>
                  </a:cubicBezTo>
                  <a:cubicBezTo>
                    <a:pt x="88" y="11"/>
                    <a:pt x="72" y="3"/>
                    <a:pt x="55" y="3"/>
                  </a:cubicBezTo>
                  <a:cubicBezTo>
                    <a:pt x="55" y="3"/>
                    <a:pt x="55" y="3"/>
                    <a:pt x="55" y="3"/>
                  </a:cubicBezTo>
                  <a:cubicBezTo>
                    <a:pt x="45" y="3"/>
                    <a:pt x="34" y="6"/>
                    <a:pt x="25"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2" name="Freeform 71">
              <a:extLst>
                <a:ext uri="{FF2B5EF4-FFF2-40B4-BE49-F238E27FC236}">
                  <a16:creationId xmlns:a16="http://schemas.microsoft.com/office/drawing/2014/main" id="{B0C2CE83-A9AB-4DAE-9268-9BB97C6738E0}"/>
                </a:ext>
              </a:extLst>
            </p:cNvPr>
            <p:cNvSpPr/>
            <p:nvPr/>
          </p:nvSpPr>
          <p:spPr bwMode="auto">
            <a:xfrm>
              <a:off x="5747544" y="2524132"/>
              <a:ext cx="554038" cy="414338"/>
            </a:xfrm>
            <a:custGeom>
              <a:avLst/>
              <a:gdLst>
                <a:gd name="T0" fmla="*/ 4 w 96"/>
                <a:gd name="T1" fmla="*/ 67 h 72"/>
                <a:gd name="T2" fmla="*/ 41 w 96"/>
                <a:gd name="T3" fmla="*/ 27 h 72"/>
                <a:gd name="T4" fmla="*/ 92 w 96"/>
                <a:gd name="T5" fmla="*/ 6 h 72"/>
                <a:gd name="T6" fmla="*/ 55 w 96"/>
                <a:gd name="T7" fmla="*/ 46 h 72"/>
                <a:gd name="T8" fmla="*/ 4 w 96"/>
                <a:gd name="T9" fmla="*/ 67 h 72"/>
              </a:gdLst>
              <a:ahLst/>
              <a:cxnLst>
                <a:cxn ang="0">
                  <a:pos x="T0" y="T1"/>
                </a:cxn>
                <a:cxn ang="0">
                  <a:pos x="T2" y="T3"/>
                </a:cxn>
                <a:cxn ang="0">
                  <a:pos x="T4" y="T5"/>
                </a:cxn>
                <a:cxn ang="0">
                  <a:pos x="T6" y="T7"/>
                </a:cxn>
                <a:cxn ang="0">
                  <a:pos x="T8" y="T9"/>
                </a:cxn>
              </a:cxnLst>
              <a:rect l="0" t="0" r="r" b="b"/>
              <a:pathLst>
                <a:path w="96" h="72">
                  <a:moveTo>
                    <a:pt x="4" y="67"/>
                  </a:moveTo>
                  <a:cubicBezTo>
                    <a:pt x="0" y="62"/>
                    <a:pt x="17" y="44"/>
                    <a:pt x="41" y="27"/>
                  </a:cubicBezTo>
                  <a:cubicBezTo>
                    <a:pt x="65" y="10"/>
                    <a:pt x="88" y="0"/>
                    <a:pt x="92" y="6"/>
                  </a:cubicBezTo>
                  <a:cubicBezTo>
                    <a:pt x="96" y="11"/>
                    <a:pt x="79" y="29"/>
                    <a:pt x="55" y="46"/>
                  </a:cubicBezTo>
                  <a:cubicBezTo>
                    <a:pt x="30" y="63"/>
                    <a:pt x="7" y="72"/>
                    <a:pt x="4" y="67"/>
                  </a:cubicBezTo>
                  <a:close/>
                </a:path>
              </a:pathLst>
            </a:custGeom>
            <a:solidFill>
              <a:srgbClr val="F23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3" name="Freeform 72">
              <a:extLst>
                <a:ext uri="{FF2B5EF4-FFF2-40B4-BE49-F238E27FC236}">
                  <a16:creationId xmlns:a16="http://schemas.microsoft.com/office/drawing/2014/main" id="{78A98815-47D6-4260-9CE3-953B96B115C3}"/>
                </a:ext>
              </a:extLst>
            </p:cNvPr>
            <p:cNvSpPr/>
            <p:nvPr/>
          </p:nvSpPr>
          <p:spPr bwMode="auto">
            <a:xfrm>
              <a:off x="5758656" y="2541595"/>
              <a:ext cx="531813" cy="385763"/>
            </a:xfrm>
            <a:custGeom>
              <a:avLst/>
              <a:gdLst>
                <a:gd name="T0" fmla="*/ 0 w 92"/>
                <a:gd name="T1" fmla="*/ 65 h 67"/>
                <a:gd name="T2" fmla="*/ 2 w 92"/>
                <a:gd name="T3" fmla="*/ 64 h 67"/>
                <a:gd name="T4" fmla="*/ 3 w 92"/>
                <a:gd name="T5" fmla="*/ 63 h 67"/>
                <a:gd name="T6" fmla="*/ 6 w 92"/>
                <a:gd name="T7" fmla="*/ 64 h 67"/>
                <a:gd name="T8" fmla="*/ 6 w 92"/>
                <a:gd name="T9" fmla="*/ 64 h 67"/>
                <a:gd name="T10" fmla="*/ 52 w 92"/>
                <a:gd name="T11" fmla="*/ 42 h 67"/>
                <a:gd name="T12" fmla="*/ 52 w 92"/>
                <a:gd name="T13" fmla="*/ 42 h 67"/>
                <a:gd name="T14" fmla="*/ 89 w 92"/>
                <a:gd name="T15" fmla="*/ 5 h 67"/>
                <a:gd name="T16" fmla="*/ 89 w 92"/>
                <a:gd name="T17" fmla="*/ 5 h 67"/>
                <a:gd name="T18" fmla="*/ 89 w 92"/>
                <a:gd name="T19" fmla="*/ 4 h 67"/>
                <a:gd name="T20" fmla="*/ 89 w 92"/>
                <a:gd name="T21" fmla="*/ 4 h 67"/>
                <a:gd name="T22" fmla="*/ 86 w 92"/>
                <a:gd name="T23" fmla="*/ 3 h 67"/>
                <a:gd name="T24" fmla="*/ 86 w 92"/>
                <a:gd name="T25" fmla="*/ 3 h 67"/>
                <a:gd name="T26" fmla="*/ 40 w 92"/>
                <a:gd name="T27" fmla="*/ 25 h 67"/>
                <a:gd name="T28" fmla="*/ 40 w 92"/>
                <a:gd name="T29" fmla="*/ 25 h 67"/>
                <a:gd name="T30" fmla="*/ 3 w 92"/>
                <a:gd name="T31" fmla="*/ 62 h 67"/>
                <a:gd name="T32" fmla="*/ 3 w 92"/>
                <a:gd name="T33" fmla="*/ 62 h 67"/>
                <a:gd name="T34" fmla="*/ 3 w 92"/>
                <a:gd name="T35" fmla="*/ 63 h 67"/>
                <a:gd name="T36" fmla="*/ 3 w 92"/>
                <a:gd name="T37" fmla="*/ 63 h 67"/>
                <a:gd name="T38" fmla="*/ 2 w 92"/>
                <a:gd name="T39" fmla="*/ 64 h 67"/>
                <a:gd name="T40" fmla="*/ 0 w 92"/>
                <a:gd name="T41" fmla="*/ 65 h 67"/>
                <a:gd name="T42" fmla="*/ 0 w 92"/>
                <a:gd name="T43" fmla="*/ 62 h 67"/>
                <a:gd name="T44" fmla="*/ 0 w 92"/>
                <a:gd name="T45" fmla="*/ 62 h 67"/>
                <a:gd name="T46" fmla="*/ 38 w 92"/>
                <a:gd name="T47" fmla="*/ 22 h 67"/>
                <a:gd name="T48" fmla="*/ 38 w 92"/>
                <a:gd name="T49" fmla="*/ 22 h 67"/>
                <a:gd name="T50" fmla="*/ 86 w 92"/>
                <a:gd name="T51" fmla="*/ 0 h 67"/>
                <a:gd name="T52" fmla="*/ 86 w 92"/>
                <a:gd name="T53" fmla="*/ 0 h 67"/>
                <a:gd name="T54" fmla="*/ 91 w 92"/>
                <a:gd name="T55" fmla="*/ 2 h 67"/>
                <a:gd name="T56" fmla="*/ 91 w 92"/>
                <a:gd name="T57" fmla="*/ 2 h 67"/>
                <a:gd name="T58" fmla="*/ 92 w 92"/>
                <a:gd name="T59" fmla="*/ 5 h 67"/>
                <a:gd name="T60" fmla="*/ 92 w 92"/>
                <a:gd name="T61" fmla="*/ 5 h 67"/>
                <a:gd name="T62" fmla="*/ 53 w 92"/>
                <a:gd name="T63" fmla="*/ 44 h 67"/>
                <a:gd name="T64" fmla="*/ 53 w 92"/>
                <a:gd name="T65" fmla="*/ 44 h 67"/>
                <a:gd name="T66" fmla="*/ 6 w 92"/>
                <a:gd name="T67" fmla="*/ 67 h 67"/>
                <a:gd name="T68" fmla="*/ 6 w 92"/>
                <a:gd name="T69" fmla="*/ 67 h 67"/>
                <a:gd name="T70" fmla="*/ 0 w 92"/>
                <a:gd name="T71"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67">
                  <a:moveTo>
                    <a:pt x="0" y="65"/>
                  </a:moveTo>
                  <a:cubicBezTo>
                    <a:pt x="2" y="64"/>
                    <a:pt x="2" y="64"/>
                    <a:pt x="2" y="64"/>
                  </a:cubicBezTo>
                  <a:cubicBezTo>
                    <a:pt x="3" y="63"/>
                    <a:pt x="3" y="63"/>
                    <a:pt x="3" y="63"/>
                  </a:cubicBezTo>
                  <a:cubicBezTo>
                    <a:pt x="3" y="64"/>
                    <a:pt x="4" y="64"/>
                    <a:pt x="6" y="64"/>
                  </a:cubicBezTo>
                  <a:cubicBezTo>
                    <a:pt x="6" y="64"/>
                    <a:pt x="6" y="64"/>
                    <a:pt x="6" y="64"/>
                  </a:cubicBezTo>
                  <a:cubicBezTo>
                    <a:pt x="13" y="64"/>
                    <a:pt x="32" y="56"/>
                    <a:pt x="52" y="42"/>
                  </a:cubicBezTo>
                  <a:cubicBezTo>
                    <a:pt x="52" y="42"/>
                    <a:pt x="52" y="42"/>
                    <a:pt x="52" y="42"/>
                  </a:cubicBezTo>
                  <a:cubicBezTo>
                    <a:pt x="74" y="27"/>
                    <a:pt x="89" y="10"/>
                    <a:pt x="89" y="5"/>
                  </a:cubicBezTo>
                  <a:cubicBezTo>
                    <a:pt x="89" y="5"/>
                    <a:pt x="89" y="5"/>
                    <a:pt x="89" y="5"/>
                  </a:cubicBezTo>
                  <a:cubicBezTo>
                    <a:pt x="89" y="4"/>
                    <a:pt x="89" y="4"/>
                    <a:pt x="89" y="4"/>
                  </a:cubicBezTo>
                  <a:cubicBezTo>
                    <a:pt x="89" y="4"/>
                    <a:pt x="89" y="4"/>
                    <a:pt x="89" y="4"/>
                  </a:cubicBezTo>
                  <a:cubicBezTo>
                    <a:pt x="88" y="3"/>
                    <a:pt x="88" y="3"/>
                    <a:pt x="86" y="3"/>
                  </a:cubicBezTo>
                  <a:cubicBezTo>
                    <a:pt x="86" y="3"/>
                    <a:pt x="86" y="3"/>
                    <a:pt x="86" y="3"/>
                  </a:cubicBezTo>
                  <a:cubicBezTo>
                    <a:pt x="78" y="3"/>
                    <a:pt x="59" y="11"/>
                    <a:pt x="40" y="25"/>
                  </a:cubicBezTo>
                  <a:cubicBezTo>
                    <a:pt x="40" y="25"/>
                    <a:pt x="40" y="25"/>
                    <a:pt x="40" y="25"/>
                  </a:cubicBezTo>
                  <a:cubicBezTo>
                    <a:pt x="18" y="40"/>
                    <a:pt x="2" y="57"/>
                    <a:pt x="3" y="62"/>
                  </a:cubicBezTo>
                  <a:cubicBezTo>
                    <a:pt x="3" y="62"/>
                    <a:pt x="3" y="62"/>
                    <a:pt x="3" y="62"/>
                  </a:cubicBezTo>
                  <a:cubicBezTo>
                    <a:pt x="3" y="63"/>
                    <a:pt x="3" y="63"/>
                    <a:pt x="3" y="63"/>
                  </a:cubicBezTo>
                  <a:cubicBezTo>
                    <a:pt x="3" y="63"/>
                    <a:pt x="3" y="63"/>
                    <a:pt x="3" y="63"/>
                  </a:cubicBezTo>
                  <a:cubicBezTo>
                    <a:pt x="2" y="64"/>
                    <a:pt x="2" y="64"/>
                    <a:pt x="2" y="64"/>
                  </a:cubicBezTo>
                  <a:cubicBezTo>
                    <a:pt x="0" y="65"/>
                    <a:pt x="0" y="65"/>
                    <a:pt x="0" y="65"/>
                  </a:cubicBezTo>
                  <a:cubicBezTo>
                    <a:pt x="0" y="64"/>
                    <a:pt x="0" y="63"/>
                    <a:pt x="0" y="62"/>
                  </a:cubicBezTo>
                  <a:cubicBezTo>
                    <a:pt x="0" y="62"/>
                    <a:pt x="0" y="62"/>
                    <a:pt x="0" y="62"/>
                  </a:cubicBezTo>
                  <a:cubicBezTo>
                    <a:pt x="0" y="54"/>
                    <a:pt x="16" y="38"/>
                    <a:pt x="38" y="22"/>
                  </a:cubicBezTo>
                  <a:cubicBezTo>
                    <a:pt x="38" y="22"/>
                    <a:pt x="38" y="22"/>
                    <a:pt x="38" y="22"/>
                  </a:cubicBezTo>
                  <a:cubicBezTo>
                    <a:pt x="58" y="9"/>
                    <a:pt x="77" y="0"/>
                    <a:pt x="86" y="0"/>
                  </a:cubicBezTo>
                  <a:cubicBezTo>
                    <a:pt x="86" y="0"/>
                    <a:pt x="86" y="0"/>
                    <a:pt x="86" y="0"/>
                  </a:cubicBezTo>
                  <a:cubicBezTo>
                    <a:pt x="88" y="0"/>
                    <a:pt x="90" y="0"/>
                    <a:pt x="91" y="2"/>
                  </a:cubicBezTo>
                  <a:cubicBezTo>
                    <a:pt x="91" y="2"/>
                    <a:pt x="91" y="2"/>
                    <a:pt x="91" y="2"/>
                  </a:cubicBezTo>
                  <a:cubicBezTo>
                    <a:pt x="92" y="3"/>
                    <a:pt x="92" y="4"/>
                    <a:pt x="92" y="5"/>
                  </a:cubicBezTo>
                  <a:cubicBezTo>
                    <a:pt x="92" y="5"/>
                    <a:pt x="92" y="5"/>
                    <a:pt x="92" y="5"/>
                  </a:cubicBezTo>
                  <a:cubicBezTo>
                    <a:pt x="92" y="13"/>
                    <a:pt x="76" y="29"/>
                    <a:pt x="53" y="44"/>
                  </a:cubicBezTo>
                  <a:cubicBezTo>
                    <a:pt x="53" y="44"/>
                    <a:pt x="53" y="44"/>
                    <a:pt x="53" y="44"/>
                  </a:cubicBezTo>
                  <a:cubicBezTo>
                    <a:pt x="34" y="58"/>
                    <a:pt x="15" y="67"/>
                    <a:pt x="6" y="67"/>
                  </a:cubicBezTo>
                  <a:cubicBezTo>
                    <a:pt x="6" y="67"/>
                    <a:pt x="6" y="67"/>
                    <a:pt x="6" y="67"/>
                  </a:cubicBezTo>
                  <a:cubicBezTo>
                    <a:pt x="4" y="67"/>
                    <a:pt x="2" y="67"/>
                    <a:pt x="0" y="6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4" name="Freeform 73">
              <a:extLst>
                <a:ext uri="{FF2B5EF4-FFF2-40B4-BE49-F238E27FC236}">
                  <a16:creationId xmlns:a16="http://schemas.microsoft.com/office/drawing/2014/main" id="{1D833410-0D69-44DA-9CED-28C285E02867}"/>
                </a:ext>
              </a:extLst>
            </p:cNvPr>
            <p:cNvSpPr/>
            <p:nvPr/>
          </p:nvSpPr>
          <p:spPr bwMode="auto">
            <a:xfrm>
              <a:off x="5977731" y="1625606"/>
              <a:ext cx="785813" cy="927102"/>
            </a:xfrm>
            <a:custGeom>
              <a:avLst/>
              <a:gdLst>
                <a:gd name="T0" fmla="*/ 104 w 136"/>
                <a:gd name="T1" fmla="*/ 161 h 161"/>
                <a:gd name="T2" fmla="*/ 128 w 136"/>
                <a:gd name="T3" fmla="*/ 74 h 161"/>
                <a:gd name="T4" fmla="*/ 91 w 136"/>
                <a:gd name="T5" fmla="*/ 8 h 161"/>
                <a:gd name="T6" fmla="*/ 91 w 136"/>
                <a:gd name="T7" fmla="*/ 8 h 161"/>
                <a:gd name="T8" fmla="*/ 24 w 136"/>
                <a:gd name="T9" fmla="*/ 45 h 161"/>
                <a:gd name="T10" fmla="*/ 0 w 136"/>
                <a:gd name="T11" fmla="*/ 132 h 161"/>
                <a:gd name="T12" fmla="*/ 101 w 136"/>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36" h="161">
                  <a:moveTo>
                    <a:pt x="104" y="161"/>
                  </a:moveTo>
                  <a:cubicBezTo>
                    <a:pt x="128" y="74"/>
                    <a:pt x="128" y="74"/>
                    <a:pt x="128" y="74"/>
                  </a:cubicBezTo>
                  <a:cubicBezTo>
                    <a:pt x="136" y="46"/>
                    <a:pt x="119" y="16"/>
                    <a:pt x="91" y="8"/>
                  </a:cubicBezTo>
                  <a:cubicBezTo>
                    <a:pt x="91" y="8"/>
                    <a:pt x="91" y="8"/>
                    <a:pt x="91" y="8"/>
                  </a:cubicBezTo>
                  <a:cubicBezTo>
                    <a:pt x="62" y="0"/>
                    <a:pt x="32" y="17"/>
                    <a:pt x="24" y="45"/>
                  </a:cubicBezTo>
                  <a:cubicBezTo>
                    <a:pt x="0" y="132"/>
                    <a:pt x="0" y="132"/>
                    <a:pt x="0" y="132"/>
                  </a:cubicBezTo>
                  <a:cubicBezTo>
                    <a:pt x="101" y="161"/>
                    <a:pt x="101" y="161"/>
                    <a:pt x="101" y="161"/>
                  </a:cubicBezTo>
                </a:path>
              </a:pathLst>
            </a:custGeom>
            <a:solidFill>
              <a:srgbClr val="FDE0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5" name="Freeform 74">
              <a:extLst>
                <a:ext uri="{FF2B5EF4-FFF2-40B4-BE49-F238E27FC236}">
                  <a16:creationId xmlns:a16="http://schemas.microsoft.com/office/drawing/2014/main" id="{6B03234D-68FE-4703-91E5-B0F43C449E94}"/>
                </a:ext>
              </a:extLst>
            </p:cNvPr>
            <p:cNvSpPr>
              <a:spLocks noEditPoints="1"/>
            </p:cNvSpPr>
            <p:nvPr/>
          </p:nvSpPr>
          <p:spPr bwMode="auto">
            <a:xfrm>
              <a:off x="5966619" y="1649418"/>
              <a:ext cx="766763" cy="909639"/>
            </a:xfrm>
            <a:custGeom>
              <a:avLst/>
              <a:gdLst>
                <a:gd name="T0" fmla="*/ 105 w 133"/>
                <a:gd name="T1" fmla="*/ 158 h 158"/>
                <a:gd name="T2" fmla="*/ 104 w 133"/>
                <a:gd name="T3" fmla="*/ 157 h 158"/>
                <a:gd name="T4" fmla="*/ 104 w 133"/>
                <a:gd name="T5" fmla="*/ 157 h 158"/>
                <a:gd name="T6" fmla="*/ 103 w 133"/>
                <a:gd name="T7" fmla="*/ 158 h 158"/>
                <a:gd name="T8" fmla="*/ 103 w 133"/>
                <a:gd name="T9" fmla="*/ 158 h 158"/>
                <a:gd name="T10" fmla="*/ 2 w 133"/>
                <a:gd name="T11" fmla="*/ 129 h 158"/>
                <a:gd name="T12" fmla="*/ 1 w 133"/>
                <a:gd name="T13" fmla="*/ 127 h 158"/>
                <a:gd name="T14" fmla="*/ 1 w 133"/>
                <a:gd name="T15" fmla="*/ 127 h 158"/>
                <a:gd name="T16" fmla="*/ 25 w 133"/>
                <a:gd name="T17" fmla="*/ 41 h 158"/>
                <a:gd name="T18" fmla="*/ 78 w 133"/>
                <a:gd name="T19" fmla="*/ 0 h 158"/>
                <a:gd name="T20" fmla="*/ 78 w 133"/>
                <a:gd name="T21" fmla="*/ 0 h 158"/>
                <a:gd name="T22" fmla="*/ 93 w 133"/>
                <a:gd name="T23" fmla="*/ 3 h 158"/>
                <a:gd name="T24" fmla="*/ 93 w 133"/>
                <a:gd name="T25" fmla="*/ 3 h 158"/>
                <a:gd name="T26" fmla="*/ 133 w 133"/>
                <a:gd name="T27" fmla="*/ 56 h 158"/>
                <a:gd name="T28" fmla="*/ 133 w 133"/>
                <a:gd name="T29" fmla="*/ 56 h 158"/>
                <a:gd name="T30" fmla="*/ 131 w 133"/>
                <a:gd name="T31" fmla="*/ 71 h 158"/>
                <a:gd name="T32" fmla="*/ 131 w 133"/>
                <a:gd name="T33" fmla="*/ 71 h 158"/>
                <a:gd name="T34" fmla="*/ 107 w 133"/>
                <a:gd name="T35" fmla="*/ 157 h 158"/>
                <a:gd name="T36" fmla="*/ 107 w 133"/>
                <a:gd name="T37" fmla="*/ 157 h 158"/>
                <a:gd name="T38" fmla="*/ 106 w 133"/>
                <a:gd name="T39" fmla="*/ 158 h 158"/>
                <a:gd name="T40" fmla="*/ 106 w 133"/>
                <a:gd name="T41" fmla="*/ 158 h 158"/>
                <a:gd name="T42" fmla="*/ 105 w 133"/>
                <a:gd name="T43" fmla="*/ 158 h 158"/>
                <a:gd name="T44" fmla="*/ 28 w 133"/>
                <a:gd name="T45" fmla="*/ 42 h 158"/>
                <a:gd name="T46" fmla="*/ 4 w 133"/>
                <a:gd name="T47" fmla="*/ 127 h 158"/>
                <a:gd name="T48" fmla="*/ 103 w 133"/>
                <a:gd name="T49" fmla="*/ 155 h 158"/>
                <a:gd name="T50" fmla="*/ 104 w 133"/>
                <a:gd name="T51" fmla="*/ 156 h 158"/>
                <a:gd name="T52" fmla="*/ 104 w 133"/>
                <a:gd name="T53" fmla="*/ 156 h 158"/>
                <a:gd name="T54" fmla="*/ 128 w 133"/>
                <a:gd name="T55" fmla="*/ 70 h 158"/>
                <a:gd name="T56" fmla="*/ 130 w 133"/>
                <a:gd name="T57" fmla="*/ 56 h 158"/>
                <a:gd name="T58" fmla="*/ 130 w 133"/>
                <a:gd name="T59" fmla="*/ 56 h 158"/>
                <a:gd name="T60" fmla="*/ 92 w 133"/>
                <a:gd name="T61" fmla="*/ 5 h 158"/>
                <a:gd name="T62" fmla="*/ 92 w 133"/>
                <a:gd name="T63" fmla="*/ 5 h 158"/>
                <a:gd name="T64" fmla="*/ 78 w 133"/>
                <a:gd name="T65" fmla="*/ 3 h 158"/>
                <a:gd name="T66" fmla="*/ 78 w 133"/>
                <a:gd name="T67" fmla="*/ 3 h 158"/>
                <a:gd name="T68" fmla="*/ 28 w 133"/>
                <a:gd name="T69"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58">
                  <a:moveTo>
                    <a:pt x="105" y="158"/>
                  </a:moveTo>
                  <a:cubicBezTo>
                    <a:pt x="105" y="158"/>
                    <a:pt x="104" y="158"/>
                    <a:pt x="104" y="157"/>
                  </a:cubicBezTo>
                  <a:cubicBezTo>
                    <a:pt x="104" y="157"/>
                    <a:pt x="104" y="157"/>
                    <a:pt x="104" y="157"/>
                  </a:cubicBezTo>
                  <a:cubicBezTo>
                    <a:pt x="104" y="158"/>
                    <a:pt x="103" y="158"/>
                    <a:pt x="103" y="158"/>
                  </a:cubicBezTo>
                  <a:cubicBezTo>
                    <a:pt x="103" y="158"/>
                    <a:pt x="103" y="158"/>
                    <a:pt x="103" y="158"/>
                  </a:cubicBezTo>
                  <a:cubicBezTo>
                    <a:pt x="2" y="129"/>
                    <a:pt x="2" y="129"/>
                    <a:pt x="2" y="129"/>
                  </a:cubicBezTo>
                  <a:cubicBezTo>
                    <a:pt x="1" y="129"/>
                    <a:pt x="0" y="128"/>
                    <a:pt x="1" y="127"/>
                  </a:cubicBezTo>
                  <a:cubicBezTo>
                    <a:pt x="1" y="127"/>
                    <a:pt x="1" y="127"/>
                    <a:pt x="1" y="127"/>
                  </a:cubicBezTo>
                  <a:cubicBezTo>
                    <a:pt x="25" y="41"/>
                    <a:pt x="25" y="41"/>
                    <a:pt x="25" y="41"/>
                  </a:cubicBezTo>
                  <a:cubicBezTo>
                    <a:pt x="32" y="16"/>
                    <a:pt x="54" y="0"/>
                    <a:pt x="78" y="0"/>
                  </a:cubicBezTo>
                  <a:cubicBezTo>
                    <a:pt x="78" y="0"/>
                    <a:pt x="78" y="0"/>
                    <a:pt x="78" y="0"/>
                  </a:cubicBezTo>
                  <a:cubicBezTo>
                    <a:pt x="83" y="0"/>
                    <a:pt x="88" y="1"/>
                    <a:pt x="93" y="3"/>
                  </a:cubicBezTo>
                  <a:cubicBezTo>
                    <a:pt x="93" y="3"/>
                    <a:pt x="93" y="3"/>
                    <a:pt x="93" y="3"/>
                  </a:cubicBezTo>
                  <a:cubicBezTo>
                    <a:pt x="117" y="9"/>
                    <a:pt x="133" y="32"/>
                    <a:pt x="133" y="56"/>
                  </a:cubicBezTo>
                  <a:cubicBezTo>
                    <a:pt x="133" y="56"/>
                    <a:pt x="133" y="56"/>
                    <a:pt x="133" y="56"/>
                  </a:cubicBezTo>
                  <a:cubicBezTo>
                    <a:pt x="133" y="61"/>
                    <a:pt x="133" y="66"/>
                    <a:pt x="131" y="71"/>
                  </a:cubicBezTo>
                  <a:cubicBezTo>
                    <a:pt x="131" y="71"/>
                    <a:pt x="131" y="71"/>
                    <a:pt x="131" y="71"/>
                  </a:cubicBezTo>
                  <a:cubicBezTo>
                    <a:pt x="107" y="157"/>
                    <a:pt x="107" y="157"/>
                    <a:pt x="107" y="157"/>
                  </a:cubicBezTo>
                  <a:cubicBezTo>
                    <a:pt x="107" y="157"/>
                    <a:pt x="107" y="157"/>
                    <a:pt x="107" y="157"/>
                  </a:cubicBezTo>
                  <a:cubicBezTo>
                    <a:pt x="107" y="158"/>
                    <a:pt x="106" y="158"/>
                    <a:pt x="106" y="158"/>
                  </a:cubicBezTo>
                  <a:cubicBezTo>
                    <a:pt x="106" y="158"/>
                    <a:pt x="106" y="158"/>
                    <a:pt x="106" y="158"/>
                  </a:cubicBezTo>
                  <a:cubicBezTo>
                    <a:pt x="105" y="158"/>
                    <a:pt x="105" y="158"/>
                    <a:pt x="105" y="158"/>
                  </a:cubicBezTo>
                  <a:close/>
                  <a:moveTo>
                    <a:pt x="28" y="42"/>
                  </a:moveTo>
                  <a:cubicBezTo>
                    <a:pt x="4" y="127"/>
                    <a:pt x="4" y="127"/>
                    <a:pt x="4" y="127"/>
                  </a:cubicBezTo>
                  <a:cubicBezTo>
                    <a:pt x="103" y="155"/>
                    <a:pt x="103" y="155"/>
                    <a:pt x="103" y="155"/>
                  </a:cubicBezTo>
                  <a:cubicBezTo>
                    <a:pt x="104" y="155"/>
                    <a:pt x="104" y="156"/>
                    <a:pt x="104" y="156"/>
                  </a:cubicBezTo>
                  <a:cubicBezTo>
                    <a:pt x="104" y="156"/>
                    <a:pt x="104" y="156"/>
                    <a:pt x="104" y="156"/>
                  </a:cubicBezTo>
                  <a:cubicBezTo>
                    <a:pt x="128" y="70"/>
                    <a:pt x="128" y="70"/>
                    <a:pt x="128" y="70"/>
                  </a:cubicBezTo>
                  <a:cubicBezTo>
                    <a:pt x="130" y="65"/>
                    <a:pt x="130" y="60"/>
                    <a:pt x="130" y="56"/>
                  </a:cubicBezTo>
                  <a:cubicBezTo>
                    <a:pt x="130" y="56"/>
                    <a:pt x="130" y="56"/>
                    <a:pt x="130" y="56"/>
                  </a:cubicBezTo>
                  <a:cubicBezTo>
                    <a:pt x="130" y="33"/>
                    <a:pt x="115" y="12"/>
                    <a:pt x="92" y="5"/>
                  </a:cubicBezTo>
                  <a:cubicBezTo>
                    <a:pt x="92" y="5"/>
                    <a:pt x="92" y="5"/>
                    <a:pt x="92" y="5"/>
                  </a:cubicBezTo>
                  <a:cubicBezTo>
                    <a:pt x="88" y="4"/>
                    <a:pt x="83" y="3"/>
                    <a:pt x="78" y="3"/>
                  </a:cubicBezTo>
                  <a:cubicBezTo>
                    <a:pt x="78" y="3"/>
                    <a:pt x="78" y="3"/>
                    <a:pt x="78" y="3"/>
                  </a:cubicBezTo>
                  <a:cubicBezTo>
                    <a:pt x="55" y="3"/>
                    <a:pt x="34" y="19"/>
                    <a:pt x="28" y="4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6" name="Freeform 75">
              <a:extLst>
                <a:ext uri="{FF2B5EF4-FFF2-40B4-BE49-F238E27FC236}">
                  <a16:creationId xmlns:a16="http://schemas.microsoft.com/office/drawing/2014/main" id="{658EC6B5-3A50-4262-BFDC-7219CCC80C3F}"/>
                </a:ext>
              </a:extLst>
            </p:cNvPr>
            <p:cNvSpPr/>
            <p:nvPr/>
          </p:nvSpPr>
          <p:spPr bwMode="auto">
            <a:xfrm>
              <a:off x="6128544" y="1735143"/>
              <a:ext cx="392113" cy="414338"/>
            </a:xfrm>
            <a:custGeom>
              <a:avLst/>
              <a:gdLst>
                <a:gd name="T0" fmla="*/ 7 w 68"/>
                <a:gd name="T1" fmla="*/ 71 h 72"/>
                <a:gd name="T2" fmla="*/ 1 w 68"/>
                <a:gd name="T3" fmla="*/ 62 h 72"/>
                <a:gd name="T4" fmla="*/ 1 w 68"/>
                <a:gd name="T5" fmla="*/ 62 h 72"/>
                <a:gd name="T6" fmla="*/ 13 w 68"/>
                <a:gd name="T7" fmla="*/ 26 h 72"/>
                <a:gd name="T8" fmla="*/ 13 w 68"/>
                <a:gd name="T9" fmla="*/ 26 h 72"/>
                <a:gd name="T10" fmla="*/ 26 w 68"/>
                <a:gd name="T11" fmla="*/ 9 h 72"/>
                <a:gd name="T12" fmla="*/ 26 w 68"/>
                <a:gd name="T13" fmla="*/ 9 h 72"/>
                <a:gd name="T14" fmla="*/ 51 w 68"/>
                <a:gd name="T15" fmla="*/ 0 h 72"/>
                <a:gd name="T16" fmla="*/ 51 w 68"/>
                <a:gd name="T17" fmla="*/ 0 h 72"/>
                <a:gd name="T18" fmla="*/ 62 w 68"/>
                <a:gd name="T19" fmla="*/ 2 h 72"/>
                <a:gd name="T20" fmla="*/ 62 w 68"/>
                <a:gd name="T21" fmla="*/ 2 h 72"/>
                <a:gd name="T22" fmla="*/ 62 w 68"/>
                <a:gd name="T23" fmla="*/ 2 h 72"/>
                <a:gd name="T24" fmla="*/ 67 w 68"/>
                <a:gd name="T25" fmla="*/ 12 h 72"/>
                <a:gd name="T26" fmla="*/ 67 w 68"/>
                <a:gd name="T27" fmla="*/ 12 h 72"/>
                <a:gd name="T28" fmla="*/ 57 w 68"/>
                <a:gd name="T29" fmla="*/ 17 h 72"/>
                <a:gd name="T30" fmla="*/ 57 w 68"/>
                <a:gd name="T31" fmla="*/ 17 h 72"/>
                <a:gd name="T32" fmla="*/ 57 w 68"/>
                <a:gd name="T33" fmla="*/ 17 h 72"/>
                <a:gd name="T34" fmla="*/ 57 w 68"/>
                <a:gd name="T35" fmla="*/ 17 h 72"/>
                <a:gd name="T36" fmla="*/ 55 w 68"/>
                <a:gd name="T37" fmla="*/ 17 h 72"/>
                <a:gd name="T38" fmla="*/ 55 w 68"/>
                <a:gd name="T39" fmla="*/ 17 h 72"/>
                <a:gd name="T40" fmla="*/ 51 w 68"/>
                <a:gd name="T41" fmla="*/ 16 h 72"/>
                <a:gd name="T42" fmla="*/ 51 w 68"/>
                <a:gd name="T43" fmla="*/ 16 h 72"/>
                <a:gd name="T44" fmla="*/ 36 w 68"/>
                <a:gd name="T45" fmla="*/ 21 h 72"/>
                <a:gd name="T46" fmla="*/ 36 w 68"/>
                <a:gd name="T47" fmla="*/ 21 h 72"/>
                <a:gd name="T48" fmla="*/ 27 w 68"/>
                <a:gd name="T49" fmla="*/ 33 h 72"/>
                <a:gd name="T50" fmla="*/ 27 w 68"/>
                <a:gd name="T51" fmla="*/ 33 h 72"/>
                <a:gd name="T52" fmla="*/ 17 w 68"/>
                <a:gd name="T53" fmla="*/ 66 h 72"/>
                <a:gd name="T54" fmla="*/ 17 w 68"/>
                <a:gd name="T55" fmla="*/ 66 h 72"/>
                <a:gd name="T56" fmla="*/ 9 w 68"/>
                <a:gd name="T57" fmla="*/ 72 h 72"/>
                <a:gd name="T58" fmla="*/ 9 w 68"/>
                <a:gd name="T59" fmla="*/ 72 h 72"/>
                <a:gd name="T60" fmla="*/ 7 w 68"/>
                <a:gd name="T6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2">
                  <a:moveTo>
                    <a:pt x="7" y="71"/>
                  </a:moveTo>
                  <a:cubicBezTo>
                    <a:pt x="3" y="70"/>
                    <a:pt x="0" y="66"/>
                    <a:pt x="1" y="62"/>
                  </a:cubicBezTo>
                  <a:cubicBezTo>
                    <a:pt x="1" y="62"/>
                    <a:pt x="1" y="62"/>
                    <a:pt x="1" y="62"/>
                  </a:cubicBezTo>
                  <a:cubicBezTo>
                    <a:pt x="6" y="45"/>
                    <a:pt x="9" y="34"/>
                    <a:pt x="13" y="26"/>
                  </a:cubicBezTo>
                  <a:cubicBezTo>
                    <a:pt x="13" y="26"/>
                    <a:pt x="13" y="26"/>
                    <a:pt x="13" y="26"/>
                  </a:cubicBezTo>
                  <a:cubicBezTo>
                    <a:pt x="16" y="18"/>
                    <a:pt x="21" y="13"/>
                    <a:pt x="26" y="9"/>
                  </a:cubicBezTo>
                  <a:cubicBezTo>
                    <a:pt x="26" y="9"/>
                    <a:pt x="26" y="9"/>
                    <a:pt x="26" y="9"/>
                  </a:cubicBezTo>
                  <a:cubicBezTo>
                    <a:pt x="35" y="2"/>
                    <a:pt x="44" y="0"/>
                    <a:pt x="51" y="0"/>
                  </a:cubicBezTo>
                  <a:cubicBezTo>
                    <a:pt x="51" y="0"/>
                    <a:pt x="51" y="0"/>
                    <a:pt x="51" y="0"/>
                  </a:cubicBezTo>
                  <a:cubicBezTo>
                    <a:pt x="57" y="0"/>
                    <a:pt x="61" y="1"/>
                    <a:pt x="62" y="2"/>
                  </a:cubicBezTo>
                  <a:cubicBezTo>
                    <a:pt x="62" y="2"/>
                    <a:pt x="62" y="2"/>
                    <a:pt x="62" y="2"/>
                  </a:cubicBezTo>
                  <a:cubicBezTo>
                    <a:pt x="62" y="2"/>
                    <a:pt x="62" y="2"/>
                    <a:pt x="62" y="2"/>
                  </a:cubicBezTo>
                  <a:cubicBezTo>
                    <a:pt x="66" y="3"/>
                    <a:pt x="68" y="7"/>
                    <a:pt x="67" y="12"/>
                  </a:cubicBezTo>
                  <a:cubicBezTo>
                    <a:pt x="67" y="12"/>
                    <a:pt x="67" y="12"/>
                    <a:pt x="67" y="12"/>
                  </a:cubicBezTo>
                  <a:cubicBezTo>
                    <a:pt x="66" y="16"/>
                    <a:pt x="61" y="18"/>
                    <a:pt x="57" y="17"/>
                  </a:cubicBezTo>
                  <a:cubicBezTo>
                    <a:pt x="57" y="17"/>
                    <a:pt x="57" y="17"/>
                    <a:pt x="57" y="17"/>
                  </a:cubicBezTo>
                  <a:cubicBezTo>
                    <a:pt x="57" y="17"/>
                    <a:pt x="57" y="17"/>
                    <a:pt x="57" y="17"/>
                  </a:cubicBezTo>
                  <a:cubicBezTo>
                    <a:pt x="57" y="17"/>
                    <a:pt x="57" y="17"/>
                    <a:pt x="57" y="17"/>
                  </a:cubicBezTo>
                  <a:cubicBezTo>
                    <a:pt x="56" y="17"/>
                    <a:pt x="56" y="17"/>
                    <a:pt x="55" y="17"/>
                  </a:cubicBezTo>
                  <a:cubicBezTo>
                    <a:pt x="55" y="17"/>
                    <a:pt x="55" y="17"/>
                    <a:pt x="55" y="17"/>
                  </a:cubicBezTo>
                  <a:cubicBezTo>
                    <a:pt x="54" y="16"/>
                    <a:pt x="53" y="16"/>
                    <a:pt x="51" y="16"/>
                  </a:cubicBezTo>
                  <a:cubicBezTo>
                    <a:pt x="51" y="16"/>
                    <a:pt x="51" y="16"/>
                    <a:pt x="51" y="16"/>
                  </a:cubicBezTo>
                  <a:cubicBezTo>
                    <a:pt x="46" y="16"/>
                    <a:pt x="41" y="17"/>
                    <a:pt x="36" y="21"/>
                  </a:cubicBezTo>
                  <a:cubicBezTo>
                    <a:pt x="36" y="21"/>
                    <a:pt x="36" y="21"/>
                    <a:pt x="36" y="21"/>
                  </a:cubicBezTo>
                  <a:cubicBezTo>
                    <a:pt x="33" y="24"/>
                    <a:pt x="30" y="27"/>
                    <a:pt x="27" y="33"/>
                  </a:cubicBezTo>
                  <a:cubicBezTo>
                    <a:pt x="27" y="33"/>
                    <a:pt x="27" y="33"/>
                    <a:pt x="27" y="33"/>
                  </a:cubicBezTo>
                  <a:cubicBezTo>
                    <a:pt x="24" y="39"/>
                    <a:pt x="21" y="49"/>
                    <a:pt x="17" y="66"/>
                  </a:cubicBezTo>
                  <a:cubicBezTo>
                    <a:pt x="17" y="66"/>
                    <a:pt x="17" y="66"/>
                    <a:pt x="17" y="66"/>
                  </a:cubicBezTo>
                  <a:cubicBezTo>
                    <a:pt x="16" y="69"/>
                    <a:pt x="13" y="72"/>
                    <a:pt x="9" y="72"/>
                  </a:cubicBezTo>
                  <a:cubicBezTo>
                    <a:pt x="9" y="72"/>
                    <a:pt x="9" y="72"/>
                    <a:pt x="9" y="72"/>
                  </a:cubicBezTo>
                  <a:cubicBezTo>
                    <a:pt x="8" y="72"/>
                    <a:pt x="8" y="72"/>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7" name="Freeform 76">
              <a:extLst>
                <a:ext uri="{FF2B5EF4-FFF2-40B4-BE49-F238E27FC236}">
                  <a16:creationId xmlns:a16="http://schemas.microsoft.com/office/drawing/2014/main" id="{A921098E-0FCF-4316-99D3-15B1F27A2003}"/>
                </a:ext>
              </a:extLst>
            </p:cNvPr>
            <p:cNvSpPr/>
            <p:nvPr/>
          </p:nvSpPr>
          <p:spPr bwMode="auto">
            <a:xfrm>
              <a:off x="5966619" y="2357444"/>
              <a:ext cx="617538" cy="236538"/>
            </a:xfrm>
            <a:custGeom>
              <a:avLst/>
              <a:gdLst>
                <a:gd name="T0" fmla="*/ 105 w 107"/>
                <a:gd name="T1" fmla="*/ 35 h 41"/>
                <a:gd name="T2" fmla="*/ 50 w 107"/>
                <a:gd name="T3" fmla="*/ 32 h 41"/>
                <a:gd name="T4" fmla="*/ 2 w 107"/>
                <a:gd name="T5" fmla="*/ 6 h 41"/>
                <a:gd name="T6" fmla="*/ 57 w 107"/>
                <a:gd name="T7" fmla="*/ 9 h 41"/>
                <a:gd name="T8" fmla="*/ 105 w 107"/>
                <a:gd name="T9" fmla="*/ 35 h 41"/>
              </a:gdLst>
              <a:ahLst/>
              <a:cxnLst>
                <a:cxn ang="0">
                  <a:pos x="T0" y="T1"/>
                </a:cxn>
                <a:cxn ang="0">
                  <a:pos x="T2" y="T3"/>
                </a:cxn>
                <a:cxn ang="0">
                  <a:pos x="T4" y="T5"/>
                </a:cxn>
                <a:cxn ang="0">
                  <a:pos x="T6" y="T7"/>
                </a:cxn>
                <a:cxn ang="0">
                  <a:pos x="T8" y="T9"/>
                </a:cxn>
              </a:cxnLst>
              <a:rect l="0" t="0" r="r" b="b"/>
              <a:pathLst>
                <a:path w="107" h="41">
                  <a:moveTo>
                    <a:pt x="105" y="35"/>
                  </a:moveTo>
                  <a:cubicBezTo>
                    <a:pt x="103" y="41"/>
                    <a:pt x="79" y="40"/>
                    <a:pt x="50" y="32"/>
                  </a:cubicBezTo>
                  <a:cubicBezTo>
                    <a:pt x="22" y="24"/>
                    <a:pt x="0" y="12"/>
                    <a:pt x="2" y="6"/>
                  </a:cubicBezTo>
                  <a:cubicBezTo>
                    <a:pt x="3" y="0"/>
                    <a:pt x="28" y="1"/>
                    <a:pt x="57" y="9"/>
                  </a:cubicBezTo>
                  <a:cubicBezTo>
                    <a:pt x="85" y="17"/>
                    <a:pt x="107" y="29"/>
                    <a:pt x="105" y="35"/>
                  </a:cubicBezTo>
                  <a:close/>
                </a:path>
              </a:pathLst>
            </a:custGeom>
            <a:solidFill>
              <a:srgbClr val="FB9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8" name="Freeform 77">
              <a:extLst>
                <a:ext uri="{FF2B5EF4-FFF2-40B4-BE49-F238E27FC236}">
                  <a16:creationId xmlns:a16="http://schemas.microsoft.com/office/drawing/2014/main" id="{E258CB93-B8A1-49F6-BF24-3DBB7C00FD3C}"/>
                </a:ext>
              </a:extLst>
            </p:cNvPr>
            <p:cNvSpPr>
              <a:spLocks noEditPoints="1"/>
            </p:cNvSpPr>
            <p:nvPr/>
          </p:nvSpPr>
          <p:spPr bwMode="auto">
            <a:xfrm>
              <a:off x="5966619" y="2357444"/>
              <a:ext cx="617538" cy="230188"/>
            </a:xfrm>
            <a:custGeom>
              <a:avLst/>
              <a:gdLst>
                <a:gd name="T0" fmla="*/ 50 w 107"/>
                <a:gd name="T1" fmla="*/ 33 h 40"/>
                <a:gd name="T2" fmla="*/ 15 w 107"/>
                <a:gd name="T3" fmla="*/ 20 h 40"/>
                <a:gd name="T4" fmla="*/ 15 w 107"/>
                <a:gd name="T5" fmla="*/ 20 h 40"/>
                <a:gd name="T6" fmla="*/ 0 w 107"/>
                <a:gd name="T7" fmla="*/ 7 h 40"/>
                <a:gd name="T8" fmla="*/ 0 w 107"/>
                <a:gd name="T9" fmla="*/ 7 h 40"/>
                <a:gd name="T10" fmla="*/ 0 w 107"/>
                <a:gd name="T11" fmla="*/ 5 h 40"/>
                <a:gd name="T12" fmla="*/ 0 w 107"/>
                <a:gd name="T13" fmla="*/ 5 h 40"/>
                <a:gd name="T14" fmla="*/ 15 w 107"/>
                <a:gd name="T15" fmla="*/ 0 h 40"/>
                <a:gd name="T16" fmla="*/ 15 w 107"/>
                <a:gd name="T17" fmla="*/ 0 h 40"/>
                <a:gd name="T18" fmla="*/ 57 w 107"/>
                <a:gd name="T19" fmla="*/ 7 h 40"/>
                <a:gd name="T20" fmla="*/ 57 w 107"/>
                <a:gd name="T21" fmla="*/ 7 h 40"/>
                <a:gd name="T22" fmla="*/ 92 w 107"/>
                <a:gd name="T23" fmla="*/ 21 h 40"/>
                <a:gd name="T24" fmla="*/ 92 w 107"/>
                <a:gd name="T25" fmla="*/ 21 h 40"/>
                <a:gd name="T26" fmla="*/ 107 w 107"/>
                <a:gd name="T27" fmla="*/ 34 h 40"/>
                <a:gd name="T28" fmla="*/ 107 w 107"/>
                <a:gd name="T29" fmla="*/ 34 h 40"/>
                <a:gd name="T30" fmla="*/ 107 w 107"/>
                <a:gd name="T31" fmla="*/ 35 h 40"/>
                <a:gd name="T32" fmla="*/ 107 w 107"/>
                <a:gd name="T33" fmla="*/ 35 h 40"/>
                <a:gd name="T34" fmla="*/ 105 w 107"/>
                <a:gd name="T35" fmla="*/ 35 h 40"/>
                <a:gd name="T36" fmla="*/ 107 w 107"/>
                <a:gd name="T37" fmla="*/ 35 h 40"/>
                <a:gd name="T38" fmla="*/ 92 w 107"/>
                <a:gd name="T39" fmla="*/ 40 h 40"/>
                <a:gd name="T40" fmla="*/ 92 w 107"/>
                <a:gd name="T41" fmla="*/ 40 h 40"/>
                <a:gd name="T42" fmla="*/ 50 w 107"/>
                <a:gd name="T43" fmla="*/ 33 h 40"/>
                <a:gd name="T44" fmla="*/ 3 w 107"/>
                <a:gd name="T45" fmla="*/ 6 h 40"/>
                <a:gd name="T46" fmla="*/ 3 w 107"/>
                <a:gd name="T47" fmla="*/ 7 h 40"/>
                <a:gd name="T48" fmla="*/ 3 w 107"/>
                <a:gd name="T49" fmla="*/ 7 h 40"/>
                <a:gd name="T50" fmla="*/ 16 w 107"/>
                <a:gd name="T51" fmla="*/ 17 h 40"/>
                <a:gd name="T52" fmla="*/ 16 w 107"/>
                <a:gd name="T53" fmla="*/ 17 h 40"/>
                <a:gd name="T54" fmla="*/ 51 w 107"/>
                <a:gd name="T55" fmla="*/ 30 h 40"/>
                <a:gd name="T56" fmla="*/ 51 w 107"/>
                <a:gd name="T57" fmla="*/ 30 h 40"/>
                <a:gd name="T58" fmla="*/ 92 w 107"/>
                <a:gd name="T59" fmla="*/ 37 h 40"/>
                <a:gd name="T60" fmla="*/ 92 w 107"/>
                <a:gd name="T61" fmla="*/ 37 h 40"/>
                <a:gd name="T62" fmla="*/ 104 w 107"/>
                <a:gd name="T63" fmla="*/ 35 h 40"/>
                <a:gd name="T64" fmla="*/ 104 w 107"/>
                <a:gd name="T65" fmla="*/ 35 h 40"/>
                <a:gd name="T66" fmla="*/ 104 w 107"/>
                <a:gd name="T67" fmla="*/ 35 h 40"/>
                <a:gd name="T68" fmla="*/ 104 w 107"/>
                <a:gd name="T69" fmla="*/ 34 h 40"/>
                <a:gd name="T70" fmla="*/ 104 w 107"/>
                <a:gd name="T71" fmla="*/ 34 h 40"/>
                <a:gd name="T72" fmla="*/ 104 w 107"/>
                <a:gd name="T73" fmla="*/ 34 h 40"/>
                <a:gd name="T74" fmla="*/ 104 w 107"/>
                <a:gd name="T75" fmla="*/ 34 h 40"/>
                <a:gd name="T76" fmla="*/ 104 w 107"/>
                <a:gd name="T77" fmla="*/ 34 h 40"/>
                <a:gd name="T78" fmla="*/ 104 w 107"/>
                <a:gd name="T79" fmla="*/ 34 h 40"/>
                <a:gd name="T80" fmla="*/ 104 w 107"/>
                <a:gd name="T81" fmla="*/ 34 h 40"/>
                <a:gd name="T82" fmla="*/ 91 w 107"/>
                <a:gd name="T83" fmla="*/ 23 h 40"/>
                <a:gd name="T84" fmla="*/ 91 w 107"/>
                <a:gd name="T85" fmla="*/ 23 h 40"/>
                <a:gd name="T86" fmla="*/ 56 w 107"/>
                <a:gd name="T87" fmla="*/ 10 h 40"/>
                <a:gd name="T88" fmla="*/ 56 w 107"/>
                <a:gd name="T89" fmla="*/ 10 h 40"/>
                <a:gd name="T90" fmla="*/ 15 w 107"/>
                <a:gd name="T91" fmla="*/ 3 h 40"/>
                <a:gd name="T92" fmla="*/ 15 w 107"/>
                <a:gd name="T93" fmla="*/ 3 h 40"/>
                <a:gd name="T94" fmla="*/ 14 w 107"/>
                <a:gd name="T95" fmla="*/ 3 h 40"/>
                <a:gd name="T96" fmla="*/ 14 w 107"/>
                <a:gd name="T97" fmla="*/ 3 h 40"/>
                <a:gd name="T98" fmla="*/ 3 w 107"/>
                <a:gd name="T9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40">
                  <a:moveTo>
                    <a:pt x="50" y="33"/>
                  </a:moveTo>
                  <a:cubicBezTo>
                    <a:pt x="36" y="29"/>
                    <a:pt x="24" y="25"/>
                    <a:pt x="15" y="20"/>
                  </a:cubicBezTo>
                  <a:cubicBezTo>
                    <a:pt x="15" y="20"/>
                    <a:pt x="15" y="20"/>
                    <a:pt x="15" y="20"/>
                  </a:cubicBezTo>
                  <a:cubicBezTo>
                    <a:pt x="6" y="15"/>
                    <a:pt x="0" y="11"/>
                    <a:pt x="0" y="7"/>
                  </a:cubicBezTo>
                  <a:cubicBezTo>
                    <a:pt x="0" y="7"/>
                    <a:pt x="0" y="7"/>
                    <a:pt x="0" y="7"/>
                  </a:cubicBezTo>
                  <a:cubicBezTo>
                    <a:pt x="0" y="6"/>
                    <a:pt x="0" y="6"/>
                    <a:pt x="0" y="5"/>
                  </a:cubicBezTo>
                  <a:cubicBezTo>
                    <a:pt x="0" y="5"/>
                    <a:pt x="0" y="5"/>
                    <a:pt x="0" y="5"/>
                  </a:cubicBezTo>
                  <a:cubicBezTo>
                    <a:pt x="2" y="1"/>
                    <a:pt x="7" y="1"/>
                    <a:pt x="15" y="0"/>
                  </a:cubicBezTo>
                  <a:cubicBezTo>
                    <a:pt x="15" y="0"/>
                    <a:pt x="15" y="0"/>
                    <a:pt x="15" y="0"/>
                  </a:cubicBezTo>
                  <a:cubicBezTo>
                    <a:pt x="25" y="0"/>
                    <a:pt x="40" y="3"/>
                    <a:pt x="57" y="7"/>
                  </a:cubicBezTo>
                  <a:cubicBezTo>
                    <a:pt x="57" y="7"/>
                    <a:pt x="57" y="7"/>
                    <a:pt x="57" y="7"/>
                  </a:cubicBezTo>
                  <a:cubicBezTo>
                    <a:pt x="71" y="11"/>
                    <a:pt x="83" y="16"/>
                    <a:pt x="92" y="21"/>
                  </a:cubicBezTo>
                  <a:cubicBezTo>
                    <a:pt x="92" y="21"/>
                    <a:pt x="92" y="21"/>
                    <a:pt x="92" y="21"/>
                  </a:cubicBezTo>
                  <a:cubicBezTo>
                    <a:pt x="101" y="25"/>
                    <a:pt x="106" y="29"/>
                    <a:pt x="107" y="34"/>
                  </a:cubicBezTo>
                  <a:cubicBezTo>
                    <a:pt x="107" y="34"/>
                    <a:pt x="107" y="34"/>
                    <a:pt x="107" y="34"/>
                  </a:cubicBezTo>
                  <a:cubicBezTo>
                    <a:pt x="107" y="35"/>
                    <a:pt x="107" y="35"/>
                    <a:pt x="107" y="35"/>
                  </a:cubicBezTo>
                  <a:cubicBezTo>
                    <a:pt x="107" y="35"/>
                    <a:pt x="107" y="35"/>
                    <a:pt x="107" y="35"/>
                  </a:cubicBezTo>
                  <a:cubicBezTo>
                    <a:pt x="105" y="35"/>
                    <a:pt x="105" y="35"/>
                    <a:pt x="105" y="35"/>
                  </a:cubicBezTo>
                  <a:cubicBezTo>
                    <a:pt x="107" y="35"/>
                    <a:pt x="107" y="35"/>
                    <a:pt x="107" y="35"/>
                  </a:cubicBezTo>
                  <a:cubicBezTo>
                    <a:pt x="105" y="39"/>
                    <a:pt x="100" y="40"/>
                    <a:pt x="92" y="40"/>
                  </a:cubicBezTo>
                  <a:cubicBezTo>
                    <a:pt x="92" y="40"/>
                    <a:pt x="92" y="40"/>
                    <a:pt x="92" y="40"/>
                  </a:cubicBezTo>
                  <a:cubicBezTo>
                    <a:pt x="82" y="40"/>
                    <a:pt x="66" y="38"/>
                    <a:pt x="50" y="33"/>
                  </a:cubicBezTo>
                  <a:close/>
                  <a:moveTo>
                    <a:pt x="3" y="6"/>
                  </a:moveTo>
                  <a:cubicBezTo>
                    <a:pt x="3" y="6"/>
                    <a:pt x="3" y="6"/>
                    <a:pt x="3" y="7"/>
                  </a:cubicBezTo>
                  <a:cubicBezTo>
                    <a:pt x="3" y="7"/>
                    <a:pt x="3" y="7"/>
                    <a:pt x="3" y="7"/>
                  </a:cubicBezTo>
                  <a:cubicBezTo>
                    <a:pt x="3" y="8"/>
                    <a:pt x="8" y="13"/>
                    <a:pt x="16" y="17"/>
                  </a:cubicBezTo>
                  <a:cubicBezTo>
                    <a:pt x="16" y="17"/>
                    <a:pt x="16" y="17"/>
                    <a:pt x="16" y="17"/>
                  </a:cubicBezTo>
                  <a:cubicBezTo>
                    <a:pt x="25" y="22"/>
                    <a:pt x="37" y="27"/>
                    <a:pt x="51" y="30"/>
                  </a:cubicBezTo>
                  <a:cubicBezTo>
                    <a:pt x="51" y="30"/>
                    <a:pt x="51" y="30"/>
                    <a:pt x="51" y="30"/>
                  </a:cubicBezTo>
                  <a:cubicBezTo>
                    <a:pt x="67" y="35"/>
                    <a:pt x="82" y="37"/>
                    <a:pt x="92" y="37"/>
                  </a:cubicBezTo>
                  <a:cubicBezTo>
                    <a:pt x="92" y="37"/>
                    <a:pt x="92" y="37"/>
                    <a:pt x="92" y="37"/>
                  </a:cubicBezTo>
                  <a:cubicBezTo>
                    <a:pt x="99" y="38"/>
                    <a:pt x="104" y="36"/>
                    <a:pt x="104" y="35"/>
                  </a:cubicBezTo>
                  <a:cubicBezTo>
                    <a:pt x="104" y="35"/>
                    <a:pt x="104" y="35"/>
                    <a:pt x="104" y="35"/>
                  </a:cubicBezTo>
                  <a:cubicBezTo>
                    <a:pt x="104" y="35"/>
                    <a:pt x="104" y="35"/>
                    <a:pt x="104" y="35"/>
                  </a:cubicBezTo>
                  <a:cubicBezTo>
                    <a:pt x="104" y="35"/>
                    <a:pt x="104" y="35"/>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2"/>
                    <a:pt x="99" y="28"/>
                    <a:pt x="91" y="23"/>
                  </a:cubicBezTo>
                  <a:cubicBezTo>
                    <a:pt x="91" y="23"/>
                    <a:pt x="91" y="23"/>
                    <a:pt x="91" y="23"/>
                  </a:cubicBezTo>
                  <a:cubicBezTo>
                    <a:pt x="82" y="19"/>
                    <a:pt x="70" y="14"/>
                    <a:pt x="56" y="10"/>
                  </a:cubicBezTo>
                  <a:cubicBezTo>
                    <a:pt x="56" y="10"/>
                    <a:pt x="56" y="10"/>
                    <a:pt x="56" y="10"/>
                  </a:cubicBezTo>
                  <a:cubicBezTo>
                    <a:pt x="40" y="6"/>
                    <a:pt x="25" y="3"/>
                    <a:pt x="15" y="3"/>
                  </a:cubicBezTo>
                  <a:cubicBezTo>
                    <a:pt x="15" y="3"/>
                    <a:pt x="15" y="3"/>
                    <a:pt x="15" y="3"/>
                  </a:cubicBezTo>
                  <a:cubicBezTo>
                    <a:pt x="14" y="3"/>
                    <a:pt x="14" y="3"/>
                    <a:pt x="14" y="3"/>
                  </a:cubicBezTo>
                  <a:cubicBezTo>
                    <a:pt x="14" y="3"/>
                    <a:pt x="14" y="3"/>
                    <a:pt x="14" y="3"/>
                  </a:cubicBezTo>
                  <a:cubicBezTo>
                    <a:pt x="7" y="3"/>
                    <a:pt x="3" y="5"/>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69" name="Freeform 78">
              <a:extLst>
                <a:ext uri="{FF2B5EF4-FFF2-40B4-BE49-F238E27FC236}">
                  <a16:creationId xmlns:a16="http://schemas.microsoft.com/office/drawing/2014/main" id="{DD509E04-F499-4A55-8484-1759E47D73B0}"/>
                </a:ext>
              </a:extLst>
            </p:cNvPr>
            <p:cNvSpPr/>
            <p:nvPr/>
          </p:nvSpPr>
          <p:spPr bwMode="auto">
            <a:xfrm>
              <a:off x="6255544" y="2703520"/>
              <a:ext cx="271463" cy="269875"/>
            </a:xfrm>
            <a:custGeom>
              <a:avLst/>
              <a:gdLst>
                <a:gd name="T0" fmla="*/ 40 w 47"/>
                <a:gd name="T1" fmla="*/ 37 h 47"/>
                <a:gd name="T2" fmla="*/ 11 w 47"/>
                <a:gd name="T3" fmla="*/ 40 h 47"/>
                <a:gd name="T4" fmla="*/ 8 w 47"/>
                <a:gd name="T5" fmla="*/ 11 h 47"/>
                <a:gd name="T6" fmla="*/ 37 w 47"/>
                <a:gd name="T7" fmla="*/ 7 h 47"/>
                <a:gd name="T8" fmla="*/ 40 w 47"/>
                <a:gd name="T9" fmla="*/ 37 h 47"/>
              </a:gdLst>
              <a:ahLst/>
              <a:cxnLst>
                <a:cxn ang="0">
                  <a:pos x="T0" y="T1"/>
                </a:cxn>
                <a:cxn ang="0">
                  <a:pos x="T2" y="T3"/>
                </a:cxn>
                <a:cxn ang="0">
                  <a:pos x="T4" y="T5"/>
                </a:cxn>
                <a:cxn ang="0">
                  <a:pos x="T6" y="T7"/>
                </a:cxn>
                <a:cxn ang="0">
                  <a:pos x="T8" y="T9"/>
                </a:cxn>
              </a:cxnLst>
              <a:rect l="0" t="0" r="r" b="b"/>
              <a:pathLst>
                <a:path w="47" h="47">
                  <a:moveTo>
                    <a:pt x="40" y="37"/>
                  </a:moveTo>
                  <a:cubicBezTo>
                    <a:pt x="33" y="46"/>
                    <a:pt x="20" y="47"/>
                    <a:pt x="11" y="40"/>
                  </a:cubicBezTo>
                  <a:cubicBezTo>
                    <a:pt x="2" y="33"/>
                    <a:pt x="0" y="20"/>
                    <a:pt x="8" y="11"/>
                  </a:cubicBezTo>
                  <a:cubicBezTo>
                    <a:pt x="15" y="2"/>
                    <a:pt x="28" y="0"/>
                    <a:pt x="37" y="7"/>
                  </a:cubicBezTo>
                  <a:cubicBezTo>
                    <a:pt x="46" y="15"/>
                    <a:pt x="47" y="28"/>
                    <a:pt x="40" y="37"/>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0" name="Freeform 79">
              <a:extLst>
                <a:ext uri="{FF2B5EF4-FFF2-40B4-BE49-F238E27FC236}">
                  <a16:creationId xmlns:a16="http://schemas.microsoft.com/office/drawing/2014/main" id="{19E3A334-37BD-46DF-A05B-ED2EE2E88367}"/>
                </a:ext>
              </a:extLst>
            </p:cNvPr>
            <p:cNvSpPr>
              <a:spLocks noEditPoints="1"/>
            </p:cNvSpPr>
            <p:nvPr/>
          </p:nvSpPr>
          <p:spPr bwMode="auto">
            <a:xfrm>
              <a:off x="6266656" y="2708282"/>
              <a:ext cx="254000" cy="260350"/>
            </a:xfrm>
            <a:custGeom>
              <a:avLst/>
              <a:gdLst>
                <a:gd name="T0" fmla="*/ 8 w 44"/>
                <a:gd name="T1" fmla="*/ 40 h 45"/>
                <a:gd name="T2" fmla="*/ 0 w 44"/>
                <a:gd name="T3" fmla="*/ 23 h 45"/>
                <a:gd name="T4" fmla="*/ 0 w 44"/>
                <a:gd name="T5" fmla="*/ 23 h 45"/>
                <a:gd name="T6" fmla="*/ 4 w 44"/>
                <a:gd name="T7" fmla="*/ 9 h 45"/>
                <a:gd name="T8" fmla="*/ 4 w 44"/>
                <a:gd name="T9" fmla="*/ 9 h 45"/>
                <a:gd name="T10" fmla="*/ 22 w 44"/>
                <a:gd name="T11" fmla="*/ 0 h 45"/>
                <a:gd name="T12" fmla="*/ 22 w 44"/>
                <a:gd name="T13" fmla="*/ 0 h 45"/>
                <a:gd name="T14" fmla="*/ 36 w 44"/>
                <a:gd name="T15" fmla="*/ 5 h 45"/>
                <a:gd name="T16" fmla="*/ 36 w 44"/>
                <a:gd name="T17" fmla="*/ 5 h 45"/>
                <a:gd name="T18" fmla="*/ 44 w 44"/>
                <a:gd name="T19" fmla="*/ 23 h 45"/>
                <a:gd name="T20" fmla="*/ 44 w 44"/>
                <a:gd name="T21" fmla="*/ 23 h 45"/>
                <a:gd name="T22" fmla="*/ 39 w 44"/>
                <a:gd name="T23" fmla="*/ 37 h 45"/>
                <a:gd name="T24" fmla="*/ 39 w 44"/>
                <a:gd name="T25" fmla="*/ 37 h 45"/>
                <a:gd name="T26" fmla="*/ 38 w 44"/>
                <a:gd name="T27" fmla="*/ 36 h 45"/>
                <a:gd name="T28" fmla="*/ 39 w 44"/>
                <a:gd name="T29" fmla="*/ 37 h 45"/>
                <a:gd name="T30" fmla="*/ 22 w 44"/>
                <a:gd name="T31" fmla="*/ 45 h 45"/>
                <a:gd name="T32" fmla="*/ 22 w 44"/>
                <a:gd name="T33" fmla="*/ 45 h 45"/>
                <a:gd name="T34" fmla="*/ 8 w 44"/>
                <a:gd name="T35" fmla="*/ 40 h 45"/>
                <a:gd name="T36" fmla="*/ 7 w 44"/>
                <a:gd name="T37" fmla="*/ 11 h 45"/>
                <a:gd name="T38" fmla="*/ 3 w 44"/>
                <a:gd name="T39" fmla="*/ 23 h 45"/>
                <a:gd name="T40" fmla="*/ 3 w 44"/>
                <a:gd name="T41" fmla="*/ 23 h 45"/>
                <a:gd name="T42" fmla="*/ 10 w 44"/>
                <a:gd name="T43" fmla="*/ 38 h 45"/>
                <a:gd name="T44" fmla="*/ 10 w 44"/>
                <a:gd name="T45" fmla="*/ 38 h 45"/>
                <a:gd name="T46" fmla="*/ 22 w 44"/>
                <a:gd name="T47" fmla="*/ 42 h 45"/>
                <a:gd name="T48" fmla="*/ 22 w 44"/>
                <a:gd name="T49" fmla="*/ 42 h 45"/>
                <a:gd name="T50" fmla="*/ 37 w 44"/>
                <a:gd name="T51" fmla="*/ 35 h 45"/>
                <a:gd name="T52" fmla="*/ 37 w 44"/>
                <a:gd name="T53" fmla="*/ 35 h 45"/>
                <a:gd name="T54" fmla="*/ 41 w 44"/>
                <a:gd name="T55" fmla="*/ 23 h 45"/>
                <a:gd name="T56" fmla="*/ 41 w 44"/>
                <a:gd name="T57" fmla="*/ 23 h 45"/>
                <a:gd name="T58" fmla="*/ 34 w 44"/>
                <a:gd name="T59" fmla="*/ 8 h 45"/>
                <a:gd name="T60" fmla="*/ 34 w 44"/>
                <a:gd name="T61" fmla="*/ 8 h 45"/>
                <a:gd name="T62" fmla="*/ 22 w 44"/>
                <a:gd name="T63" fmla="*/ 3 h 45"/>
                <a:gd name="T64" fmla="*/ 22 w 44"/>
                <a:gd name="T65" fmla="*/ 3 h 45"/>
                <a:gd name="T66" fmla="*/ 7 w 44"/>
                <a:gd name="T67"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2" y="36"/>
                    <a:pt x="0" y="29"/>
                    <a:pt x="0" y="23"/>
                  </a:cubicBezTo>
                  <a:cubicBezTo>
                    <a:pt x="0" y="23"/>
                    <a:pt x="0" y="23"/>
                    <a:pt x="0" y="23"/>
                  </a:cubicBezTo>
                  <a:cubicBezTo>
                    <a:pt x="0" y="18"/>
                    <a:pt x="1" y="13"/>
                    <a:pt x="4" y="9"/>
                  </a:cubicBezTo>
                  <a:cubicBezTo>
                    <a:pt x="4" y="9"/>
                    <a:pt x="4" y="9"/>
                    <a:pt x="4" y="9"/>
                  </a:cubicBezTo>
                  <a:cubicBezTo>
                    <a:pt x="9" y="3"/>
                    <a:pt x="15" y="0"/>
                    <a:pt x="22" y="0"/>
                  </a:cubicBezTo>
                  <a:cubicBezTo>
                    <a:pt x="22" y="0"/>
                    <a:pt x="22" y="0"/>
                    <a:pt x="22" y="0"/>
                  </a:cubicBezTo>
                  <a:cubicBezTo>
                    <a:pt x="27" y="0"/>
                    <a:pt x="32" y="2"/>
                    <a:pt x="36" y="5"/>
                  </a:cubicBezTo>
                  <a:cubicBezTo>
                    <a:pt x="36" y="5"/>
                    <a:pt x="36" y="5"/>
                    <a:pt x="36" y="5"/>
                  </a:cubicBezTo>
                  <a:cubicBezTo>
                    <a:pt x="41" y="10"/>
                    <a:pt x="44" y="16"/>
                    <a:pt x="44" y="23"/>
                  </a:cubicBezTo>
                  <a:cubicBezTo>
                    <a:pt x="44" y="23"/>
                    <a:pt x="44" y="23"/>
                    <a:pt x="44" y="23"/>
                  </a:cubicBezTo>
                  <a:cubicBezTo>
                    <a:pt x="44" y="28"/>
                    <a:pt x="42" y="32"/>
                    <a:pt x="39" y="37"/>
                  </a:cubicBezTo>
                  <a:cubicBezTo>
                    <a:pt x="39" y="37"/>
                    <a:pt x="39" y="37"/>
                    <a:pt x="39" y="37"/>
                  </a:cubicBezTo>
                  <a:cubicBezTo>
                    <a:pt x="38" y="36"/>
                    <a:pt x="38" y="36"/>
                    <a:pt x="38" y="36"/>
                  </a:cubicBezTo>
                  <a:cubicBezTo>
                    <a:pt x="39" y="37"/>
                    <a:pt x="39" y="37"/>
                    <a:pt x="39" y="37"/>
                  </a:cubicBezTo>
                  <a:cubicBezTo>
                    <a:pt x="35" y="42"/>
                    <a:pt x="28" y="45"/>
                    <a:pt x="22" y="45"/>
                  </a:cubicBezTo>
                  <a:cubicBezTo>
                    <a:pt x="22" y="45"/>
                    <a:pt x="22" y="45"/>
                    <a:pt x="22" y="45"/>
                  </a:cubicBezTo>
                  <a:cubicBezTo>
                    <a:pt x="17" y="45"/>
                    <a:pt x="12" y="43"/>
                    <a:pt x="8" y="40"/>
                  </a:cubicBezTo>
                  <a:close/>
                  <a:moveTo>
                    <a:pt x="7" y="11"/>
                  </a:moveTo>
                  <a:cubicBezTo>
                    <a:pt x="4" y="14"/>
                    <a:pt x="3" y="18"/>
                    <a:pt x="3" y="23"/>
                  </a:cubicBezTo>
                  <a:cubicBezTo>
                    <a:pt x="3" y="23"/>
                    <a:pt x="3" y="23"/>
                    <a:pt x="3" y="23"/>
                  </a:cubicBezTo>
                  <a:cubicBezTo>
                    <a:pt x="3" y="28"/>
                    <a:pt x="5" y="34"/>
                    <a:pt x="10" y="38"/>
                  </a:cubicBezTo>
                  <a:cubicBezTo>
                    <a:pt x="10" y="38"/>
                    <a:pt x="10" y="38"/>
                    <a:pt x="10" y="38"/>
                  </a:cubicBezTo>
                  <a:cubicBezTo>
                    <a:pt x="13" y="40"/>
                    <a:pt x="17" y="42"/>
                    <a:pt x="22" y="42"/>
                  </a:cubicBezTo>
                  <a:cubicBezTo>
                    <a:pt x="22" y="42"/>
                    <a:pt x="22" y="42"/>
                    <a:pt x="22" y="42"/>
                  </a:cubicBezTo>
                  <a:cubicBezTo>
                    <a:pt x="27" y="42"/>
                    <a:pt x="33" y="39"/>
                    <a:pt x="37" y="35"/>
                  </a:cubicBezTo>
                  <a:cubicBezTo>
                    <a:pt x="37" y="35"/>
                    <a:pt x="37" y="35"/>
                    <a:pt x="37" y="35"/>
                  </a:cubicBezTo>
                  <a:cubicBezTo>
                    <a:pt x="40" y="31"/>
                    <a:pt x="41" y="27"/>
                    <a:pt x="41" y="23"/>
                  </a:cubicBezTo>
                  <a:cubicBezTo>
                    <a:pt x="41" y="23"/>
                    <a:pt x="41" y="23"/>
                    <a:pt x="41" y="23"/>
                  </a:cubicBezTo>
                  <a:cubicBezTo>
                    <a:pt x="41" y="17"/>
                    <a:pt x="39" y="11"/>
                    <a:pt x="34" y="8"/>
                  </a:cubicBezTo>
                  <a:cubicBezTo>
                    <a:pt x="34" y="8"/>
                    <a:pt x="34" y="8"/>
                    <a:pt x="34" y="8"/>
                  </a:cubicBezTo>
                  <a:cubicBezTo>
                    <a:pt x="30" y="5"/>
                    <a:pt x="26" y="3"/>
                    <a:pt x="22" y="3"/>
                  </a:cubicBezTo>
                  <a:cubicBezTo>
                    <a:pt x="22" y="3"/>
                    <a:pt x="22" y="3"/>
                    <a:pt x="22" y="3"/>
                  </a:cubicBezTo>
                  <a:cubicBezTo>
                    <a:pt x="16" y="3"/>
                    <a:pt x="11" y="6"/>
                    <a:pt x="7"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1" name="Freeform 80">
              <a:extLst>
                <a:ext uri="{FF2B5EF4-FFF2-40B4-BE49-F238E27FC236}">
                  <a16:creationId xmlns:a16="http://schemas.microsoft.com/office/drawing/2014/main" id="{9B6B85C9-14A0-4F1F-B143-6BBB8847BFAE}"/>
                </a:ext>
              </a:extLst>
            </p:cNvPr>
            <p:cNvSpPr/>
            <p:nvPr/>
          </p:nvSpPr>
          <p:spPr bwMode="auto">
            <a:xfrm>
              <a:off x="6209506" y="3032133"/>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2" name="Freeform 81">
              <a:extLst>
                <a:ext uri="{FF2B5EF4-FFF2-40B4-BE49-F238E27FC236}">
                  <a16:creationId xmlns:a16="http://schemas.microsoft.com/office/drawing/2014/main" id="{8568F02E-8BF5-4ACC-95DE-90627A6DC657}"/>
                </a:ext>
              </a:extLst>
            </p:cNvPr>
            <p:cNvSpPr>
              <a:spLocks noEditPoints="1"/>
            </p:cNvSpPr>
            <p:nvPr/>
          </p:nvSpPr>
          <p:spPr bwMode="auto">
            <a:xfrm>
              <a:off x="6214269" y="3036895"/>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8 w 44"/>
                <a:gd name="T35" fmla="*/ 39 h 44"/>
                <a:gd name="T36" fmla="*/ 7 w 44"/>
                <a:gd name="T37" fmla="*/ 10 h 44"/>
                <a:gd name="T38" fmla="*/ 3 w 44"/>
                <a:gd name="T39" fmla="*/ 22 h 44"/>
                <a:gd name="T40" fmla="*/ 3 w 44"/>
                <a:gd name="T41" fmla="*/ 22 h 44"/>
                <a:gd name="T42" fmla="*/ 10 w 44"/>
                <a:gd name="T43" fmla="*/ 37 h 44"/>
                <a:gd name="T44" fmla="*/ 10 w 44"/>
                <a:gd name="T45" fmla="*/ 37 h 44"/>
                <a:gd name="T46" fmla="*/ 22 w 44"/>
                <a:gd name="T47" fmla="*/ 41 h 44"/>
                <a:gd name="T48" fmla="*/ 22 w 44"/>
                <a:gd name="T49" fmla="*/ 41 h 44"/>
                <a:gd name="T50" fmla="*/ 37 w 44"/>
                <a:gd name="T51" fmla="*/ 34 h 44"/>
                <a:gd name="T52" fmla="*/ 37 w 44"/>
                <a:gd name="T53" fmla="*/ 34 h 44"/>
                <a:gd name="T54" fmla="*/ 37 w 44"/>
                <a:gd name="T55" fmla="*/ 34 h 44"/>
                <a:gd name="T56" fmla="*/ 41 w 44"/>
                <a:gd name="T57" fmla="*/ 22 h 44"/>
                <a:gd name="T58" fmla="*/ 41 w 44"/>
                <a:gd name="T59" fmla="*/ 22 h 44"/>
                <a:gd name="T60" fmla="*/ 34 w 44"/>
                <a:gd name="T61" fmla="*/ 7 h 44"/>
                <a:gd name="T62" fmla="*/ 34 w 44"/>
                <a:gd name="T63" fmla="*/ 7 h 44"/>
                <a:gd name="T64" fmla="*/ 22 w 44"/>
                <a:gd name="T65" fmla="*/ 3 h 44"/>
                <a:gd name="T66" fmla="*/ 22 w 44"/>
                <a:gd name="T67" fmla="*/ 3 h 44"/>
                <a:gd name="T68" fmla="*/ 7 w 44"/>
                <a:gd name="T6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3"/>
                    <a:pt x="16" y="0"/>
                    <a:pt x="22" y="0"/>
                  </a:cubicBezTo>
                  <a:cubicBezTo>
                    <a:pt x="22" y="0"/>
                    <a:pt x="22" y="0"/>
                    <a:pt x="22" y="0"/>
                  </a:cubicBezTo>
                  <a:cubicBezTo>
                    <a:pt x="27" y="0"/>
                    <a:pt x="32" y="1"/>
                    <a:pt x="36" y="5"/>
                  </a:cubicBezTo>
                  <a:cubicBezTo>
                    <a:pt x="36" y="5"/>
                    <a:pt x="36" y="5"/>
                    <a:pt x="36" y="5"/>
                  </a:cubicBezTo>
                  <a:cubicBezTo>
                    <a:pt x="42" y="9"/>
                    <a:pt x="44" y="16"/>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17" y="44"/>
                    <a:pt x="12" y="43"/>
                    <a:pt x="8" y="39"/>
                  </a:cubicBezTo>
                  <a:close/>
                  <a:moveTo>
                    <a:pt x="7" y="10"/>
                  </a:moveTo>
                  <a:cubicBezTo>
                    <a:pt x="4" y="13"/>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1"/>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3" name="Freeform 82">
              <a:extLst>
                <a:ext uri="{FF2B5EF4-FFF2-40B4-BE49-F238E27FC236}">
                  <a16:creationId xmlns:a16="http://schemas.microsoft.com/office/drawing/2014/main" id="{DBEB490E-23B6-4EA6-B2F6-A92F2374C7E7}"/>
                </a:ext>
              </a:extLst>
            </p:cNvPr>
            <p:cNvSpPr/>
            <p:nvPr/>
          </p:nvSpPr>
          <p:spPr bwMode="auto">
            <a:xfrm>
              <a:off x="6890544" y="3227396"/>
              <a:ext cx="258763" cy="258763"/>
            </a:xfrm>
            <a:custGeom>
              <a:avLst/>
              <a:gdLst>
                <a:gd name="T0" fmla="*/ 43 w 45"/>
                <a:gd name="T1" fmla="*/ 26 h 45"/>
                <a:gd name="T2" fmla="*/ 18 w 45"/>
                <a:gd name="T3" fmla="*/ 42 h 45"/>
                <a:gd name="T4" fmla="*/ 2 w 45"/>
                <a:gd name="T5" fmla="*/ 18 h 45"/>
                <a:gd name="T6" fmla="*/ 26 w 45"/>
                <a:gd name="T7" fmla="*/ 2 h 45"/>
                <a:gd name="T8" fmla="*/ 43 w 45"/>
                <a:gd name="T9" fmla="*/ 26 h 45"/>
              </a:gdLst>
              <a:ahLst/>
              <a:cxnLst>
                <a:cxn ang="0">
                  <a:pos x="T0" y="T1"/>
                </a:cxn>
                <a:cxn ang="0">
                  <a:pos x="T2" y="T3"/>
                </a:cxn>
                <a:cxn ang="0">
                  <a:pos x="T4" y="T5"/>
                </a:cxn>
                <a:cxn ang="0">
                  <a:pos x="T6" y="T7"/>
                </a:cxn>
                <a:cxn ang="0">
                  <a:pos x="T8" y="T9"/>
                </a:cxn>
              </a:cxnLst>
              <a:rect l="0" t="0" r="r" b="b"/>
              <a:pathLst>
                <a:path w="45" h="45">
                  <a:moveTo>
                    <a:pt x="43" y="26"/>
                  </a:moveTo>
                  <a:cubicBezTo>
                    <a:pt x="40" y="37"/>
                    <a:pt x="30" y="45"/>
                    <a:pt x="18" y="42"/>
                  </a:cubicBezTo>
                  <a:cubicBezTo>
                    <a:pt x="7" y="40"/>
                    <a:pt x="0" y="30"/>
                    <a:pt x="2" y="18"/>
                  </a:cubicBezTo>
                  <a:cubicBezTo>
                    <a:pt x="4" y="7"/>
                    <a:pt x="15" y="0"/>
                    <a:pt x="26" y="2"/>
                  </a:cubicBezTo>
                  <a:cubicBezTo>
                    <a:pt x="37" y="4"/>
                    <a:pt x="45" y="15"/>
                    <a:pt x="43" y="26"/>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4" name="Freeform 83">
              <a:extLst>
                <a:ext uri="{FF2B5EF4-FFF2-40B4-BE49-F238E27FC236}">
                  <a16:creationId xmlns:a16="http://schemas.microsoft.com/office/drawing/2014/main" id="{6CC224BD-6D0D-49AC-AF70-CE4F98DF54FA}"/>
                </a:ext>
              </a:extLst>
            </p:cNvPr>
            <p:cNvSpPr>
              <a:spLocks noEditPoints="1"/>
            </p:cNvSpPr>
            <p:nvPr/>
          </p:nvSpPr>
          <p:spPr bwMode="auto">
            <a:xfrm>
              <a:off x="6890544" y="3227396"/>
              <a:ext cx="254000" cy="252413"/>
            </a:xfrm>
            <a:custGeom>
              <a:avLst/>
              <a:gdLst>
                <a:gd name="T0" fmla="*/ 18 w 44"/>
                <a:gd name="T1" fmla="*/ 44 h 44"/>
                <a:gd name="T2" fmla="*/ 0 w 44"/>
                <a:gd name="T3" fmla="*/ 22 h 44"/>
                <a:gd name="T4" fmla="*/ 0 w 44"/>
                <a:gd name="T5" fmla="*/ 22 h 44"/>
                <a:gd name="T6" fmla="*/ 0 w 44"/>
                <a:gd name="T7" fmla="*/ 18 h 44"/>
                <a:gd name="T8" fmla="*/ 0 w 44"/>
                <a:gd name="T9" fmla="*/ 18 h 44"/>
                <a:gd name="T10" fmla="*/ 22 w 44"/>
                <a:gd name="T11" fmla="*/ 0 h 44"/>
                <a:gd name="T12" fmla="*/ 22 w 44"/>
                <a:gd name="T13" fmla="*/ 0 h 44"/>
                <a:gd name="T14" fmla="*/ 26 w 44"/>
                <a:gd name="T15" fmla="*/ 0 h 44"/>
                <a:gd name="T16" fmla="*/ 26 w 44"/>
                <a:gd name="T17" fmla="*/ 0 h 44"/>
                <a:gd name="T18" fmla="*/ 44 w 44"/>
                <a:gd name="T19" fmla="*/ 22 h 44"/>
                <a:gd name="T20" fmla="*/ 44 w 44"/>
                <a:gd name="T21" fmla="*/ 22 h 44"/>
                <a:gd name="T22" fmla="*/ 44 w 44"/>
                <a:gd name="T23" fmla="*/ 26 h 44"/>
                <a:gd name="T24" fmla="*/ 44 w 44"/>
                <a:gd name="T25" fmla="*/ 26 h 44"/>
                <a:gd name="T26" fmla="*/ 43 w 44"/>
                <a:gd name="T27" fmla="*/ 26 h 44"/>
                <a:gd name="T28" fmla="*/ 44 w 44"/>
                <a:gd name="T29" fmla="*/ 26 h 44"/>
                <a:gd name="T30" fmla="*/ 22 w 44"/>
                <a:gd name="T31" fmla="*/ 44 h 44"/>
                <a:gd name="T32" fmla="*/ 22 w 44"/>
                <a:gd name="T33" fmla="*/ 44 h 44"/>
                <a:gd name="T34" fmla="*/ 18 w 44"/>
                <a:gd name="T35" fmla="*/ 44 h 44"/>
                <a:gd name="T36" fmla="*/ 3 w 44"/>
                <a:gd name="T37" fmla="*/ 19 h 44"/>
                <a:gd name="T38" fmla="*/ 3 w 44"/>
                <a:gd name="T39" fmla="*/ 22 h 44"/>
                <a:gd name="T40" fmla="*/ 3 w 44"/>
                <a:gd name="T41" fmla="*/ 22 h 44"/>
                <a:gd name="T42" fmla="*/ 19 w 44"/>
                <a:gd name="T43" fmla="*/ 41 h 44"/>
                <a:gd name="T44" fmla="*/ 19 w 44"/>
                <a:gd name="T45" fmla="*/ 41 h 44"/>
                <a:gd name="T46" fmla="*/ 22 w 44"/>
                <a:gd name="T47" fmla="*/ 41 h 44"/>
                <a:gd name="T48" fmla="*/ 22 w 44"/>
                <a:gd name="T49" fmla="*/ 41 h 44"/>
                <a:gd name="T50" fmla="*/ 41 w 44"/>
                <a:gd name="T51" fmla="*/ 26 h 44"/>
                <a:gd name="T52" fmla="*/ 41 w 44"/>
                <a:gd name="T53" fmla="*/ 26 h 44"/>
                <a:gd name="T54" fmla="*/ 41 w 44"/>
                <a:gd name="T55" fmla="*/ 26 h 44"/>
                <a:gd name="T56" fmla="*/ 41 w 44"/>
                <a:gd name="T57" fmla="*/ 22 h 44"/>
                <a:gd name="T58" fmla="*/ 41 w 44"/>
                <a:gd name="T59" fmla="*/ 22 h 44"/>
                <a:gd name="T60" fmla="*/ 26 w 44"/>
                <a:gd name="T61" fmla="*/ 3 h 44"/>
                <a:gd name="T62" fmla="*/ 26 w 44"/>
                <a:gd name="T63" fmla="*/ 3 h 44"/>
                <a:gd name="T64" fmla="*/ 22 w 44"/>
                <a:gd name="T65" fmla="*/ 3 h 44"/>
                <a:gd name="T66" fmla="*/ 22 w 44"/>
                <a:gd name="T67" fmla="*/ 3 h 44"/>
                <a:gd name="T68" fmla="*/ 22 w 44"/>
                <a:gd name="T69" fmla="*/ 3 h 44"/>
                <a:gd name="T70" fmla="*/ 22 w 44"/>
                <a:gd name="T71" fmla="*/ 3 h 44"/>
                <a:gd name="T72" fmla="*/ 3 w 44"/>
                <a:gd name="T7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18" y="44"/>
                  </a:moveTo>
                  <a:cubicBezTo>
                    <a:pt x="7" y="42"/>
                    <a:pt x="0" y="33"/>
                    <a:pt x="0" y="22"/>
                  </a:cubicBezTo>
                  <a:cubicBezTo>
                    <a:pt x="0" y="22"/>
                    <a:pt x="0" y="22"/>
                    <a:pt x="0" y="22"/>
                  </a:cubicBezTo>
                  <a:cubicBezTo>
                    <a:pt x="0" y="21"/>
                    <a:pt x="0" y="19"/>
                    <a:pt x="0" y="18"/>
                  </a:cubicBezTo>
                  <a:cubicBezTo>
                    <a:pt x="0" y="18"/>
                    <a:pt x="0" y="18"/>
                    <a:pt x="0" y="18"/>
                  </a:cubicBezTo>
                  <a:cubicBezTo>
                    <a:pt x="2" y="7"/>
                    <a:pt x="12" y="0"/>
                    <a:pt x="22" y="0"/>
                  </a:cubicBezTo>
                  <a:cubicBezTo>
                    <a:pt x="22" y="0"/>
                    <a:pt x="22" y="0"/>
                    <a:pt x="22" y="0"/>
                  </a:cubicBezTo>
                  <a:cubicBezTo>
                    <a:pt x="24" y="0"/>
                    <a:pt x="25" y="0"/>
                    <a:pt x="26" y="0"/>
                  </a:cubicBezTo>
                  <a:cubicBezTo>
                    <a:pt x="26" y="0"/>
                    <a:pt x="26" y="0"/>
                    <a:pt x="26" y="0"/>
                  </a:cubicBezTo>
                  <a:cubicBezTo>
                    <a:pt x="37" y="2"/>
                    <a:pt x="44" y="12"/>
                    <a:pt x="44" y="22"/>
                  </a:cubicBezTo>
                  <a:cubicBezTo>
                    <a:pt x="44" y="22"/>
                    <a:pt x="44" y="22"/>
                    <a:pt x="44" y="22"/>
                  </a:cubicBezTo>
                  <a:cubicBezTo>
                    <a:pt x="44" y="23"/>
                    <a:pt x="44" y="25"/>
                    <a:pt x="44" y="26"/>
                  </a:cubicBezTo>
                  <a:cubicBezTo>
                    <a:pt x="44" y="26"/>
                    <a:pt x="44" y="26"/>
                    <a:pt x="44" y="26"/>
                  </a:cubicBezTo>
                  <a:cubicBezTo>
                    <a:pt x="43" y="26"/>
                    <a:pt x="43" y="26"/>
                    <a:pt x="43" y="26"/>
                  </a:cubicBezTo>
                  <a:cubicBezTo>
                    <a:pt x="44" y="26"/>
                    <a:pt x="44" y="26"/>
                    <a:pt x="44" y="26"/>
                  </a:cubicBezTo>
                  <a:cubicBezTo>
                    <a:pt x="42" y="37"/>
                    <a:pt x="33" y="44"/>
                    <a:pt x="22" y="44"/>
                  </a:cubicBezTo>
                  <a:cubicBezTo>
                    <a:pt x="22" y="44"/>
                    <a:pt x="22" y="44"/>
                    <a:pt x="22" y="44"/>
                  </a:cubicBezTo>
                  <a:cubicBezTo>
                    <a:pt x="21" y="44"/>
                    <a:pt x="19" y="44"/>
                    <a:pt x="18" y="44"/>
                  </a:cubicBezTo>
                  <a:close/>
                  <a:moveTo>
                    <a:pt x="3" y="19"/>
                  </a:moveTo>
                  <a:cubicBezTo>
                    <a:pt x="3" y="20"/>
                    <a:pt x="3" y="21"/>
                    <a:pt x="3" y="22"/>
                  </a:cubicBezTo>
                  <a:cubicBezTo>
                    <a:pt x="3" y="22"/>
                    <a:pt x="3" y="22"/>
                    <a:pt x="3" y="22"/>
                  </a:cubicBezTo>
                  <a:cubicBezTo>
                    <a:pt x="3" y="31"/>
                    <a:pt x="9" y="39"/>
                    <a:pt x="19" y="41"/>
                  </a:cubicBezTo>
                  <a:cubicBezTo>
                    <a:pt x="19" y="41"/>
                    <a:pt x="19" y="41"/>
                    <a:pt x="19" y="41"/>
                  </a:cubicBezTo>
                  <a:cubicBezTo>
                    <a:pt x="20" y="41"/>
                    <a:pt x="21" y="41"/>
                    <a:pt x="22" y="41"/>
                  </a:cubicBezTo>
                  <a:cubicBezTo>
                    <a:pt x="22" y="41"/>
                    <a:pt x="22" y="41"/>
                    <a:pt x="22" y="41"/>
                  </a:cubicBezTo>
                  <a:cubicBezTo>
                    <a:pt x="31" y="41"/>
                    <a:pt x="39" y="35"/>
                    <a:pt x="41" y="26"/>
                  </a:cubicBezTo>
                  <a:cubicBezTo>
                    <a:pt x="41" y="26"/>
                    <a:pt x="41" y="26"/>
                    <a:pt x="41" y="26"/>
                  </a:cubicBezTo>
                  <a:cubicBezTo>
                    <a:pt x="41" y="26"/>
                    <a:pt x="41" y="26"/>
                    <a:pt x="41" y="26"/>
                  </a:cubicBezTo>
                  <a:cubicBezTo>
                    <a:pt x="41" y="24"/>
                    <a:pt x="41" y="23"/>
                    <a:pt x="41" y="22"/>
                  </a:cubicBezTo>
                  <a:cubicBezTo>
                    <a:pt x="41" y="22"/>
                    <a:pt x="41" y="22"/>
                    <a:pt x="41" y="22"/>
                  </a:cubicBezTo>
                  <a:cubicBezTo>
                    <a:pt x="41" y="13"/>
                    <a:pt x="35" y="5"/>
                    <a:pt x="26" y="3"/>
                  </a:cubicBezTo>
                  <a:cubicBezTo>
                    <a:pt x="26" y="3"/>
                    <a:pt x="26" y="3"/>
                    <a:pt x="26" y="3"/>
                  </a:cubicBezTo>
                  <a:cubicBezTo>
                    <a:pt x="25" y="3"/>
                    <a:pt x="23" y="3"/>
                    <a:pt x="22" y="3"/>
                  </a:cubicBezTo>
                  <a:cubicBezTo>
                    <a:pt x="22" y="3"/>
                    <a:pt x="22" y="3"/>
                    <a:pt x="22" y="3"/>
                  </a:cubicBezTo>
                  <a:cubicBezTo>
                    <a:pt x="22" y="3"/>
                    <a:pt x="22" y="3"/>
                    <a:pt x="22" y="3"/>
                  </a:cubicBezTo>
                  <a:cubicBezTo>
                    <a:pt x="22" y="3"/>
                    <a:pt x="22" y="3"/>
                    <a:pt x="22" y="3"/>
                  </a:cubicBezTo>
                  <a:cubicBezTo>
                    <a:pt x="13" y="3"/>
                    <a:pt x="5" y="9"/>
                    <a:pt x="3" y="1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7" name="Freeform 86">
              <a:extLst>
                <a:ext uri="{FF2B5EF4-FFF2-40B4-BE49-F238E27FC236}">
                  <a16:creationId xmlns:a16="http://schemas.microsoft.com/office/drawing/2014/main" id="{96E52BAA-65AD-4E35-BB74-6C13C040A3D2}"/>
                </a:ext>
              </a:extLst>
            </p:cNvPr>
            <p:cNvSpPr/>
            <p:nvPr/>
          </p:nvSpPr>
          <p:spPr bwMode="auto">
            <a:xfrm>
              <a:off x="6468269" y="3711584"/>
              <a:ext cx="271463" cy="269875"/>
            </a:xfrm>
            <a:custGeom>
              <a:avLst/>
              <a:gdLst>
                <a:gd name="T0" fmla="*/ 39 w 47"/>
                <a:gd name="T1" fmla="*/ 36 h 47"/>
                <a:gd name="T2" fmla="*/ 10 w 47"/>
                <a:gd name="T3" fmla="*/ 40 h 47"/>
                <a:gd name="T4" fmla="*/ 7 w 47"/>
                <a:gd name="T5" fmla="*/ 10 h 47"/>
                <a:gd name="T6" fmla="*/ 36 w 47"/>
                <a:gd name="T7" fmla="*/ 7 h 47"/>
                <a:gd name="T8" fmla="*/ 39 w 47"/>
                <a:gd name="T9" fmla="*/ 36 h 47"/>
              </a:gdLst>
              <a:ahLst/>
              <a:cxnLst>
                <a:cxn ang="0">
                  <a:pos x="T0" y="T1"/>
                </a:cxn>
                <a:cxn ang="0">
                  <a:pos x="T2" y="T3"/>
                </a:cxn>
                <a:cxn ang="0">
                  <a:pos x="T4" y="T5"/>
                </a:cxn>
                <a:cxn ang="0">
                  <a:pos x="T6" y="T7"/>
                </a:cxn>
                <a:cxn ang="0">
                  <a:pos x="T8" y="T9"/>
                </a:cxn>
              </a:cxnLst>
              <a:rect l="0" t="0" r="r" b="b"/>
              <a:pathLst>
                <a:path w="47" h="47">
                  <a:moveTo>
                    <a:pt x="39" y="36"/>
                  </a:moveTo>
                  <a:cubicBezTo>
                    <a:pt x="32" y="45"/>
                    <a:pt x="19" y="47"/>
                    <a:pt x="10" y="40"/>
                  </a:cubicBezTo>
                  <a:cubicBezTo>
                    <a:pt x="1" y="32"/>
                    <a:pt x="0" y="19"/>
                    <a:pt x="7" y="10"/>
                  </a:cubicBezTo>
                  <a:cubicBezTo>
                    <a:pt x="14" y="2"/>
                    <a:pt x="27" y="0"/>
                    <a:pt x="36" y="7"/>
                  </a:cubicBezTo>
                  <a:cubicBezTo>
                    <a:pt x="45" y="15"/>
                    <a:pt x="47" y="28"/>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Freeform 87">
              <a:extLst>
                <a:ext uri="{FF2B5EF4-FFF2-40B4-BE49-F238E27FC236}">
                  <a16:creationId xmlns:a16="http://schemas.microsoft.com/office/drawing/2014/main" id="{C395B110-78EC-4B4D-9E25-7A0A5ED0F296}"/>
                </a:ext>
              </a:extLst>
            </p:cNvPr>
            <p:cNvSpPr>
              <a:spLocks noEditPoints="1"/>
            </p:cNvSpPr>
            <p:nvPr/>
          </p:nvSpPr>
          <p:spPr bwMode="auto">
            <a:xfrm>
              <a:off x="6474619" y="3716346"/>
              <a:ext cx="254000" cy="258763"/>
            </a:xfrm>
            <a:custGeom>
              <a:avLst/>
              <a:gdLst>
                <a:gd name="T0" fmla="*/ 8 w 44"/>
                <a:gd name="T1" fmla="*/ 40 h 45"/>
                <a:gd name="T2" fmla="*/ 0 w 44"/>
                <a:gd name="T3" fmla="*/ 22 h 45"/>
                <a:gd name="T4" fmla="*/ 0 w 44"/>
                <a:gd name="T5" fmla="*/ 22 h 45"/>
                <a:gd name="T6" fmla="*/ 5 w 44"/>
                <a:gd name="T7" fmla="*/ 9 h 45"/>
                <a:gd name="T8" fmla="*/ 5 w 44"/>
                <a:gd name="T9" fmla="*/ 9 h 45"/>
                <a:gd name="T10" fmla="*/ 22 w 44"/>
                <a:gd name="T11" fmla="*/ 0 h 45"/>
                <a:gd name="T12" fmla="*/ 22 w 44"/>
                <a:gd name="T13" fmla="*/ 0 h 45"/>
                <a:gd name="T14" fmla="*/ 36 w 44"/>
                <a:gd name="T15" fmla="*/ 5 h 45"/>
                <a:gd name="T16" fmla="*/ 36 w 44"/>
                <a:gd name="T17" fmla="*/ 5 h 45"/>
                <a:gd name="T18" fmla="*/ 44 w 44"/>
                <a:gd name="T19" fmla="*/ 22 h 45"/>
                <a:gd name="T20" fmla="*/ 44 w 44"/>
                <a:gd name="T21" fmla="*/ 22 h 45"/>
                <a:gd name="T22" fmla="*/ 40 w 44"/>
                <a:gd name="T23" fmla="*/ 36 h 45"/>
                <a:gd name="T24" fmla="*/ 40 w 44"/>
                <a:gd name="T25" fmla="*/ 36 h 45"/>
                <a:gd name="T26" fmla="*/ 22 w 44"/>
                <a:gd name="T27" fmla="*/ 45 h 45"/>
                <a:gd name="T28" fmla="*/ 22 w 44"/>
                <a:gd name="T29" fmla="*/ 45 h 45"/>
                <a:gd name="T30" fmla="*/ 22 w 44"/>
                <a:gd name="T31" fmla="*/ 45 h 45"/>
                <a:gd name="T32" fmla="*/ 22 w 44"/>
                <a:gd name="T33" fmla="*/ 45 h 45"/>
                <a:gd name="T34" fmla="*/ 8 w 44"/>
                <a:gd name="T35" fmla="*/ 40 h 45"/>
                <a:gd name="T36" fmla="*/ 7 w 44"/>
                <a:gd name="T37" fmla="*/ 10 h 45"/>
                <a:gd name="T38" fmla="*/ 3 w 44"/>
                <a:gd name="T39" fmla="*/ 22 h 45"/>
                <a:gd name="T40" fmla="*/ 3 w 44"/>
                <a:gd name="T41" fmla="*/ 22 h 45"/>
                <a:gd name="T42" fmla="*/ 10 w 44"/>
                <a:gd name="T43" fmla="*/ 37 h 45"/>
                <a:gd name="T44" fmla="*/ 10 w 44"/>
                <a:gd name="T45" fmla="*/ 37 h 45"/>
                <a:gd name="T46" fmla="*/ 22 w 44"/>
                <a:gd name="T47" fmla="*/ 42 h 45"/>
                <a:gd name="T48" fmla="*/ 22 w 44"/>
                <a:gd name="T49" fmla="*/ 42 h 45"/>
                <a:gd name="T50" fmla="*/ 37 w 44"/>
                <a:gd name="T51" fmla="*/ 35 h 45"/>
                <a:gd name="T52" fmla="*/ 37 w 44"/>
                <a:gd name="T53" fmla="*/ 35 h 45"/>
                <a:gd name="T54" fmla="*/ 41 w 44"/>
                <a:gd name="T55" fmla="*/ 22 h 45"/>
                <a:gd name="T56" fmla="*/ 41 w 44"/>
                <a:gd name="T57" fmla="*/ 22 h 45"/>
                <a:gd name="T58" fmla="*/ 34 w 44"/>
                <a:gd name="T59" fmla="*/ 7 h 45"/>
                <a:gd name="T60" fmla="*/ 34 w 44"/>
                <a:gd name="T61" fmla="*/ 7 h 45"/>
                <a:gd name="T62" fmla="*/ 22 w 44"/>
                <a:gd name="T63" fmla="*/ 3 h 45"/>
                <a:gd name="T64" fmla="*/ 22 w 44"/>
                <a:gd name="T65" fmla="*/ 3 h 45"/>
                <a:gd name="T66" fmla="*/ 7 w 44"/>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3" y="35"/>
                    <a:pt x="0" y="29"/>
                    <a:pt x="0" y="22"/>
                  </a:cubicBezTo>
                  <a:cubicBezTo>
                    <a:pt x="0" y="22"/>
                    <a:pt x="0" y="22"/>
                    <a:pt x="0" y="22"/>
                  </a:cubicBezTo>
                  <a:cubicBezTo>
                    <a:pt x="0" y="18"/>
                    <a:pt x="2" y="13"/>
                    <a:pt x="5" y="9"/>
                  </a:cubicBezTo>
                  <a:cubicBezTo>
                    <a:pt x="5" y="9"/>
                    <a:pt x="5" y="9"/>
                    <a:pt x="5" y="9"/>
                  </a:cubicBezTo>
                  <a:cubicBezTo>
                    <a:pt x="9" y="3"/>
                    <a:pt x="16" y="0"/>
                    <a:pt x="22" y="0"/>
                  </a:cubicBezTo>
                  <a:cubicBezTo>
                    <a:pt x="22" y="0"/>
                    <a:pt x="22" y="0"/>
                    <a:pt x="22" y="0"/>
                  </a:cubicBezTo>
                  <a:cubicBezTo>
                    <a:pt x="27" y="0"/>
                    <a:pt x="32" y="2"/>
                    <a:pt x="36" y="5"/>
                  </a:cubicBezTo>
                  <a:cubicBezTo>
                    <a:pt x="36" y="5"/>
                    <a:pt x="36" y="5"/>
                    <a:pt x="36" y="5"/>
                  </a:cubicBezTo>
                  <a:cubicBezTo>
                    <a:pt x="42" y="10"/>
                    <a:pt x="44" y="16"/>
                    <a:pt x="44" y="22"/>
                  </a:cubicBezTo>
                  <a:cubicBezTo>
                    <a:pt x="44" y="22"/>
                    <a:pt x="44" y="22"/>
                    <a:pt x="44" y="22"/>
                  </a:cubicBezTo>
                  <a:cubicBezTo>
                    <a:pt x="44" y="27"/>
                    <a:pt x="43" y="32"/>
                    <a:pt x="40" y="36"/>
                  </a:cubicBezTo>
                  <a:cubicBezTo>
                    <a:pt x="40" y="36"/>
                    <a:pt x="40" y="36"/>
                    <a:pt x="40" y="36"/>
                  </a:cubicBezTo>
                  <a:cubicBezTo>
                    <a:pt x="35" y="42"/>
                    <a:pt x="29" y="45"/>
                    <a:pt x="22" y="45"/>
                  </a:cubicBezTo>
                  <a:cubicBezTo>
                    <a:pt x="22" y="45"/>
                    <a:pt x="22" y="45"/>
                    <a:pt x="22" y="45"/>
                  </a:cubicBezTo>
                  <a:cubicBezTo>
                    <a:pt x="22" y="45"/>
                    <a:pt x="22" y="45"/>
                    <a:pt x="22" y="45"/>
                  </a:cubicBezTo>
                  <a:cubicBezTo>
                    <a:pt x="22" y="45"/>
                    <a:pt x="22" y="45"/>
                    <a:pt x="22" y="45"/>
                  </a:cubicBezTo>
                  <a:cubicBezTo>
                    <a:pt x="17" y="45"/>
                    <a:pt x="12" y="43"/>
                    <a:pt x="8" y="40"/>
                  </a:cubicBezTo>
                  <a:close/>
                  <a:moveTo>
                    <a:pt x="7" y="10"/>
                  </a:moveTo>
                  <a:cubicBezTo>
                    <a:pt x="4" y="14"/>
                    <a:pt x="3" y="18"/>
                    <a:pt x="3" y="22"/>
                  </a:cubicBezTo>
                  <a:cubicBezTo>
                    <a:pt x="3" y="22"/>
                    <a:pt x="3" y="22"/>
                    <a:pt x="3" y="22"/>
                  </a:cubicBezTo>
                  <a:cubicBezTo>
                    <a:pt x="3" y="28"/>
                    <a:pt x="5" y="34"/>
                    <a:pt x="10" y="37"/>
                  </a:cubicBezTo>
                  <a:cubicBezTo>
                    <a:pt x="10" y="37"/>
                    <a:pt x="10" y="37"/>
                    <a:pt x="10" y="37"/>
                  </a:cubicBezTo>
                  <a:cubicBezTo>
                    <a:pt x="14" y="40"/>
                    <a:pt x="18" y="42"/>
                    <a:pt x="22" y="42"/>
                  </a:cubicBezTo>
                  <a:cubicBezTo>
                    <a:pt x="22" y="42"/>
                    <a:pt x="22" y="42"/>
                    <a:pt x="22" y="42"/>
                  </a:cubicBezTo>
                  <a:cubicBezTo>
                    <a:pt x="28" y="42"/>
                    <a:pt x="33" y="39"/>
                    <a:pt x="37" y="35"/>
                  </a:cubicBezTo>
                  <a:cubicBezTo>
                    <a:pt x="37" y="35"/>
                    <a:pt x="37" y="35"/>
                    <a:pt x="37" y="35"/>
                  </a:cubicBezTo>
                  <a:cubicBezTo>
                    <a:pt x="40" y="31"/>
                    <a:pt x="41" y="27"/>
                    <a:pt x="41" y="22"/>
                  </a:cubicBezTo>
                  <a:cubicBezTo>
                    <a:pt x="41" y="22"/>
                    <a:pt x="41" y="22"/>
                    <a:pt x="41" y="22"/>
                  </a:cubicBezTo>
                  <a:cubicBezTo>
                    <a:pt x="41" y="17"/>
                    <a:pt x="39" y="11"/>
                    <a:pt x="34" y="7"/>
                  </a:cubicBezTo>
                  <a:cubicBezTo>
                    <a:pt x="34" y="7"/>
                    <a:pt x="34" y="7"/>
                    <a:pt x="34" y="7"/>
                  </a:cubicBezTo>
                  <a:cubicBezTo>
                    <a:pt x="31" y="5"/>
                    <a:pt x="26" y="3"/>
                    <a:pt x="22" y="3"/>
                  </a:cubicBezTo>
                  <a:cubicBezTo>
                    <a:pt x="22" y="3"/>
                    <a:pt x="22" y="3"/>
                    <a:pt x="22" y="3"/>
                  </a:cubicBezTo>
                  <a:cubicBezTo>
                    <a:pt x="17" y="3"/>
                    <a:pt x="11" y="6"/>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9" name="Freeform 88">
              <a:extLst>
                <a:ext uri="{FF2B5EF4-FFF2-40B4-BE49-F238E27FC236}">
                  <a16:creationId xmlns:a16="http://schemas.microsoft.com/office/drawing/2014/main" id="{3DBC186E-C048-487A-99B9-BA6D40546F47}"/>
                </a:ext>
              </a:extLst>
            </p:cNvPr>
            <p:cNvSpPr/>
            <p:nvPr/>
          </p:nvSpPr>
          <p:spPr bwMode="auto">
            <a:xfrm>
              <a:off x="7103269" y="3405196"/>
              <a:ext cx="265113" cy="265113"/>
            </a:xfrm>
            <a:custGeom>
              <a:avLst/>
              <a:gdLst>
                <a:gd name="T0" fmla="*/ 39 w 46"/>
                <a:gd name="T1" fmla="*/ 36 h 46"/>
                <a:gd name="T2" fmla="*/ 10 w 46"/>
                <a:gd name="T3" fmla="*/ 39 h 46"/>
                <a:gd name="T4" fmla="*/ 7 w 46"/>
                <a:gd name="T5" fmla="*/ 10 h 46"/>
                <a:gd name="T6" fmla="*/ 36 w 46"/>
                <a:gd name="T7" fmla="*/ 7 h 46"/>
                <a:gd name="T8" fmla="*/ 39 w 46"/>
                <a:gd name="T9" fmla="*/ 36 h 46"/>
              </a:gdLst>
              <a:ahLst/>
              <a:cxnLst>
                <a:cxn ang="0">
                  <a:pos x="T0" y="T1"/>
                </a:cxn>
                <a:cxn ang="0">
                  <a:pos x="T2" y="T3"/>
                </a:cxn>
                <a:cxn ang="0">
                  <a:pos x="T4" y="T5"/>
                </a:cxn>
                <a:cxn ang="0">
                  <a:pos x="T6" y="T7"/>
                </a:cxn>
                <a:cxn ang="0">
                  <a:pos x="T8" y="T9"/>
                </a:cxn>
              </a:cxnLst>
              <a:rect l="0" t="0" r="r" b="b"/>
              <a:pathLst>
                <a:path w="46" h="46">
                  <a:moveTo>
                    <a:pt x="39" y="36"/>
                  </a:moveTo>
                  <a:cubicBezTo>
                    <a:pt x="32" y="45"/>
                    <a:pt x="19" y="46"/>
                    <a:pt x="10" y="39"/>
                  </a:cubicBezTo>
                  <a:cubicBezTo>
                    <a:pt x="1" y="32"/>
                    <a:pt x="0" y="19"/>
                    <a:pt x="7" y="10"/>
                  </a:cubicBezTo>
                  <a:cubicBezTo>
                    <a:pt x="14" y="1"/>
                    <a:pt x="27" y="0"/>
                    <a:pt x="36" y="7"/>
                  </a:cubicBezTo>
                  <a:cubicBezTo>
                    <a:pt x="45" y="14"/>
                    <a:pt x="46" y="27"/>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0" name="Freeform 89">
              <a:extLst>
                <a:ext uri="{FF2B5EF4-FFF2-40B4-BE49-F238E27FC236}">
                  <a16:creationId xmlns:a16="http://schemas.microsoft.com/office/drawing/2014/main" id="{77D48195-CD8B-4F6D-8860-084040B7CA1F}"/>
                </a:ext>
              </a:extLst>
            </p:cNvPr>
            <p:cNvSpPr>
              <a:spLocks noEditPoints="1"/>
            </p:cNvSpPr>
            <p:nvPr/>
          </p:nvSpPr>
          <p:spPr bwMode="auto">
            <a:xfrm>
              <a:off x="7109619" y="3411546"/>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39 w 44"/>
                <a:gd name="T23" fmla="*/ 36 h 44"/>
                <a:gd name="T24" fmla="*/ 39 w 44"/>
                <a:gd name="T25" fmla="*/ 36 h 44"/>
                <a:gd name="T26" fmla="*/ 22 w 44"/>
                <a:gd name="T27" fmla="*/ 44 h 44"/>
                <a:gd name="T28" fmla="*/ 22 w 44"/>
                <a:gd name="T29" fmla="*/ 44 h 44"/>
                <a:gd name="T30" fmla="*/ 8 w 44"/>
                <a:gd name="T31" fmla="*/ 39 h 44"/>
                <a:gd name="T32" fmla="*/ 7 w 44"/>
                <a:gd name="T33" fmla="*/ 10 h 44"/>
                <a:gd name="T34" fmla="*/ 3 w 44"/>
                <a:gd name="T35" fmla="*/ 22 h 44"/>
                <a:gd name="T36" fmla="*/ 3 w 44"/>
                <a:gd name="T37" fmla="*/ 22 h 44"/>
                <a:gd name="T38" fmla="*/ 10 w 44"/>
                <a:gd name="T39" fmla="*/ 37 h 44"/>
                <a:gd name="T40" fmla="*/ 10 w 44"/>
                <a:gd name="T41" fmla="*/ 37 h 44"/>
                <a:gd name="T42" fmla="*/ 22 w 44"/>
                <a:gd name="T43" fmla="*/ 41 h 44"/>
                <a:gd name="T44" fmla="*/ 22 w 44"/>
                <a:gd name="T45" fmla="*/ 41 h 44"/>
                <a:gd name="T46" fmla="*/ 37 w 44"/>
                <a:gd name="T47" fmla="*/ 34 h 44"/>
                <a:gd name="T48" fmla="*/ 37 w 44"/>
                <a:gd name="T49" fmla="*/ 34 h 44"/>
                <a:gd name="T50" fmla="*/ 41 w 44"/>
                <a:gd name="T51" fmla="*/ 22 h 44"/>
                <a:gd name="T52" fmla="*/ 41 w 44"/>
                <a:gd name="T53" fmla="*/ 22 h 44"/>
                <a:gd name="T54" fmla="*/ 34 w 44"/>
                <a:gd name="T55" fmla="*/ 7 h 44"/>
                <a:gd name="T56" fmla="*/ 34 w 44"/>
                <a:gd name="T57" fmla="*/ 7 h 44"/>
                <a:gd name="T58" fmla="*/ 22 w 44"/>
                <a:gd name="T59" fmla="*/ 3 h 44"/>
                <a:gd name="T60" fmla="*/ 22 w 44"/>
                <a:gd name="T61" fmla="*/ 3 h 44"/>
                <a:gd name="T62" fmla="*/ 7 w 44"/>
                <a:gd name="T6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4">
                  <a:moveTo>
                    <a:pt x="8" y="39"/>
                  </a:moveTo>
                  <a:cubicBezTo>
                    <a:pt x="3" y="35"/>
                    <a:pt x="0" y="29"/>
                    <a:pt x="0" y="22"/>
                  </a:cubicBezTo>
                  <a:cubicBezTo>
                    <a:pt x="0" y="22"/>
                    <a:pt x="0" y="22"/>
                    <a:pt x="0" y="22"/>
                  </a:cubicBezTo>
                  <a:cubicBezTo>
                    <a:pt x="0" y="17"/>
                    <a:pt x="1" y="12"/>
                    <a:pt x="5" y="8"/>
                  </a:cubicBezTo>
                  <a:cubicBezTo>
                    <a:pt x="5" y="8"/>
                    <a:pt x="5" y="8"/>
                    <a:pt x="5" y="8"/>
                  </a:cubicBezTo>
                  <a:cubicBezTo>
                    <a:pt x="9" y="3"/>
                    <a:pt x="16" y="0"/>
                    <a:pt x="22" y="0"/>
                  </a:cubicBezTo>
                  <a:cubicBezTo>
                    <a:pt x="22" y="0"/>
                    <a:pt x="22" y="0"/>
                    <a:pt x="22" y="0"/>
                  </a:cubicBezTo>
                  <a:cubicBezTo>
                    <a:pt x="27" y="0"/>
                    <a:pt x="32" y="2"/>
                    <a:pt x="36" y="5"/>
                  </a:cubicBezTo>
                  <a:cubicBezTo>
                    <a:pt x="36" y="5"/>
                    <a:pt x="36" y="5"/>
                    <a:pt x="36" y="5"/>
                  </a:cubicBezTo>
                  <a:cubicBezTo>
                    <a:pt x="41" y="9"/>
                    <a:pt x="44" y="16"/>
                    <a:pt x="44" y="22"/>
                  </a:cubicBezTo>
                  <a:cubicBezTo>
                    <a:pt x="44" y="22"/>
                    <a:pt x="44" y="22"/>
                    <a:pt x="44" y="22"/>
                  </a:cubicBezTo>
                  <a:cubicBezTo>
                    <a:pt x="44" y="27"/>
                    <a:pt x="43" y="32"/>
                    <a:pt x="39" y="36"/>
                  </a:cubicBezTo>
                  <a:cubicBezTo>
                    <a:pt x="39" y="36"/>
                    <a:pt x="39" y="36"/>
                    <a:pt x="39" y="36"/>
                  </a:cubicBezTo>
                  <a:cubicBezTo>
                    <a:pt x="35" y="42"/>
                    <a:pt x="28" y="44"/>
                    <a:pt x="22" y="44"/>
                  </a:cubicBezTo>
                  <a:cubicBezTo>
                    <a:pt x="22" y="44"/>
                    <a:pt x="22" y="44"/>
                    <a:pt x="22" y="44"/>
                  </a:cubicBezTo>
                  <a:cubicBezTo>
                    <a:pt x="17" y="44"/>
                    <a:pt x="12" y="43"/>
                    <a:pt x="8" y="39"/>
                  </a:cubicBezTo>
                  <a:close/>
                  <a:moveTo>
                    <a:pt x="7" y="10"/>
                  </a:moveTo>
                  <a:cubicBezTo>
                    <a:pt x="4" y="14"/>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40" y="31"/>
                    <a:pt x="41" y="26"/>
                    <a:pt x="41" y="22"/>
                  </a:cubicBezTo>
                  <a:cubicBezTo>
                    <a:pt x="41" y="22"/>
                    <a:pt x="41" y="22"/>
                    <a:pt x="41" y="22"/>
                  </a:cubicBezTo>
                  <a:cubicBezTo>
                    <a:pt x="41" y="17"/>
                    <a:pt x="39" y="11"/>
                    <a:pt x="34" y="7"/>
                  </a:cubicBezTo>
                  <a:cubicBezTo>
                    <a:pt x="34" y="7"/>
                    <a:pt x="34" y="7"/>
                    <a:pt x="34" y="7"/>
                  </a:cubicBezTo>
                  <a:cubicBezTo>
                    <a:pt x="31" y="4"/>
                    <a:pt x="26" y="3"/>
                    <a:pt x="22" y="3"/>
                  </a:cubicBezTo>
                  <a:cubicBezTo>
                    <a:pt x="22" y="3"/>
                    <a:pt x="22" y="3"/>
                    <a:pt x="22" y="3"/>
                  </a:cubicBezTo>
                  <a:cubicBezTo>
                    <a:pt x="16"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1" name="Freeform 90">
              <a:extLst>
                <a:ext uri="{FF2B5EF4-FFF2-40B4-BE49-F238E27FC236}">
                  <a16:creationId xmlns:a16="http://schemas.microsoft.com/office/drawing/2014/main" id="{748CA01F-AF3C-4238-9380-C396A4D522A5}"/>
                </a:ext>
              </a:extLst>
            </p:cNvPr>
            <p:cNvSpPr/>
            <p:nvPr/>
          </p:nvSpPr>
          <p:spPr bwMode="auto">
            <a:xfrm>
              <a:off x="7046119" y="3959234"/>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2" name="Freeform 91">
              <a:extLst>
                <a:ext uri="{FF2B5EF4-FFF2-40B4-BE49-F238E27FC236}">
                  <a16:creationId xmlns:a16="http://schemas.microsoft.com/office/drawing/2014/main" id="{A6A8A17D-73DC-4FD9-B077-9AEE992499F2}"/>
                </a:ext>
              </a:extLst>
            </p:cNvPr>
            <p:cNvSpPr>
              <a:spLocks noEditPoints="1"/>
            </p:cNvSpPr>
            <p:nvPr/>
          </p:nvSpPr>
          <p:spPr bwMode="auto">
            <a:xfrm>
              <a:off x="7050881" y="3963997"/>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22 w 44"/>
                <a:gd name="T35" fmla="*/ 44 h 44"/>
                <a:gd name="T36" fmla="*/ 22 w 44"/>
                <a:gd name="T37" fmla="*/ 44 h 44"/>
                <a:gd name="T38" fmla="*/ 8 w 44"/>
                <a:gd name="T39" fmla="*/ 39 h 44"/>
                <a:gd name="T40" fmla="*/ 7 w 44"/>
                <a:gd name="T41" fmla="*/ 10 h 44"/>
                <a:gd name="T42" fmla="*/ 3 w 44"/>
                <a:gd name="T43" fmla="*/ 22 h 44"/>
                <a:gd name="T44" fmla="*/ 3 w 44"/>
                <a:gd name="T45" fmla="*/ 22 h 44"/>
                <a:gd name="T46" fmla="*/ 10 w 44"/>
                <a:gd name="T47" fmla="*/ 37 h 44"/>
                <a:gd name="T48" fmla="*/ 10 w 44"/>
                <a:gd name="T49" fmla="*/ 37 h 44"/>
                <a:gd name="T50" fmla="*/ 22 w 44"/>
                <a:gd name="T51" fmla="*/ 41 h 44"/>
                <a:gd name="T52" fmla="*/ 22 w 44"/>
                <a:gd name="T53" fmla="*/ 41 h 44"/>
                <a:gd name="T54" fmla="*/ 37 w 44"/>
                <a:gd name="T55" fmla="*/ 34 h 44"/>
                <a:gd name="T56" fmla="*/ 37 w 44"/>
                <a:gd name="T57" fmla="*/ 34 h 44"/>
                <a:gd name="T58" fmla="*/ 37 w 44"/>
                <a:gd name="T59" fmla="*/ 34 h 44"/>
                <a:gd name="T60" fmla="*/ 41 w 44"/>
                <a:gd name="T61" fmla="*/ 22 h 44"/>
                <a:gd name="T62" fmla="*/ 41 w 44"/>
                <a:gd name="T63" fmla="*/ 22 h 44"/>
                <a:gd name="T64" fmla="*/ 34 w 44"/>
                <a:gd name="T65" fmla="*/ 7 h 44"/>
                <a:gd name="T66" fmla="*/ 34 w 44"/>
                <a:gd name="T67" fmla="*/ 7 h 44"/>
                <a:gd name="T68" fmla="*/ 22 w 44"/>
                <a:gd name="T69" fmla="*/ 3 h 44"/>
                <a:gd name="T70" fmla="*/ 22 w 44"/>
                <a:gd name="T71" fmla="*/ 3 h 44"/>
                <a:gd name="T72" fmla="*/ 7 w 44"/>
                <a:gd name="T7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2"/>
                    <a:pt x="16" y="0"/>
                    <a:pt x="22" y="0"/>
                  </a:cubicBezTo>
                  <a:cubicBezTo>
                    <a:pt x="22" y="0"/>
                    <a:pt x="22" y="0"/>
                    <a:pt x="22" y="0"/>
                  </a:cubicBezTo>
                  <a:cubicBezTo>
                    <a:pt x="27" y="0"/>
                    <a:pt x="32" y="1"/>
                    <a:pt x="36" y="5"/>
                  </a:cubicBezTo>
                  <a:cubicBezTo>
                    <a:pt x="36" y="5"/>
                    <a:pt x="36" y="5"/>
                    <a:pt x="36" y="5"/>
                  </a:cubicBezTo>
                  <a:cubicBezTo>
                    <a:pt x="42" y="9"/>
                    <a:pt x="44" y="15"/>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22" y="44"/>
                    <a:pt x="22" y="44"/>
                    <a:pt x="22" y="44"/>
                  </a:cubicBezTo>
                  <a:cubicBezTo>
                    <a:pt x="22" y="44"/>
                    <a:pt x="22" y="44"/>
                    <a:pt x="22" y="44"/>
                  </a:cubicBezTo>
                  <a:cubicBezTo>
                    <a:pt x="17" y="44"/>
                    <a:pt x="12" y="42"/>
                    <a:pt x="8" y="39"/>
                  </a:cubicBezTo>
                  <a:close/>
                  <a:moveTo>
                    <a:pt x="7" y="10"/>
                  </a:moveTo>
                  <a:cubicBezTo>
                    <a:pt x="4" y="13"/>
                    <a:pt x="3" y="18"/>
                    <a:pt x="3" y="22"/>
                  </a:cubicBezTo>
                  <a:cubicBezTo>
                    <a:pt x="3" y="22"/>
                    <a:pt x="3" y="22"/>
                    <a:pt x="3" y="22"/>
                  </a:cubicBezTo>
                  <a:cubicBezTo>
                    <a:pt x="3" y="27"/>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0"/>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7" name="Freeform 96">
              <a:extLst>
                <a:ext uri="{FF2B5EF4-FFF2-40B4-BE49-F238E27FC236}">
                  <a16:creationId xmlns:a16="http://schemas.microsoft.com/office/drawing/2014/main" id="{C3AC2E6E-5146-4464-86A8-33AC88B7962E}"/>
                </a:ext>
              </a:extLst>
            </p:cNvPr>
            <p:cNvSpPr/>
            <p:nvPr/>
          </p:nvSpPr>
          <p:spPr bwMode="auto">
            <a:xfrm>
              <a:off x="5545931" y="2368557"/>
              <a:ext cx="219075" cy="288925"/>
            </a:xfrm>
            <a:custGeom>
              <a:avLst/>
              <a:gdLst>
                <a:gd name="T0" fmla="*/ 1 w 38"/>
                <a:gd name="T1" fmla="*/ 19 h 50"/>
                <a:gd name="T2" fmla="*/ 6 w 38"/>
                <a:gd name="T3" fmla="*/ 18 h 50"/>
                <a:gd name="T4" fmla="*/ 19 w 38"/>
                <a:gd name="T5" fmla="*/ 4 h 50"/>
                <a:gd name="T6" fmla="*/ 17 w 38"/>
                <a:gd name="T7" fmla="*/ 17 h 50"/>
                <a:gd name="T8" fmla="*/ 36 w 38"/>
                <a:gd name="T9" fmla="*/ 20 h 50"/>
                <a:gd name="T10" fmla="*/ 22 w 38"/>
                <a:gd name="T11" fmla="*/ 24 h 50"/>
                <a:gd name="T12" fmla="*/ 35 w 38"/>
                <a:gd name="T13" fmla="*/ 36 h 50"/>
                <a:gd name="T14" fmla="*/ 18 w 38"/>
                <a:gd name="T15" fmla="*/ 30 h 50"/>
                <a:gd name="T16" fmla="*/ 23 w 38"/>
                <a:gd name="T17" fmla="*/ 47 h 50"/>
                <a:gd name="T18" fmla="*/ 12 w 38"/>
                <a:gd name="T19" fmla="*/ 36 h 50"/>
                <a:gd name="T20" fmla="*/ 8 w 38"/>
                <a:gd name="T21" fmla="*/ 46 h 50"/>
                <a:gd name="T22" fmla="*/ 4 w 38"/>
                <a:gd name="T23" fmla="*/ 30 h 50"/>
                <a:gd name="T24" fmla="*/ 0 w 38"/>
                <a:gd name="T25" fmla="*/ 29 h 50"/>
                <a:gd name="T26" fmla="*/ 1 w 38"/>
                <a:gd name="T27"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0">
                  <a:moveTo>
                    <a:pt x="1" y="19"/>
                  </a:moveTo>
                  <a:cubicBezTo>
                    <a:pt x="3" y="19"/>
                    <a:pt x="5" y="19"/>
                    <a:pt x="6" y="18"/>
                  </a:cubicBezTo>
                  <a:cubicBezTo>
                    <a:pt x="6" y="18"/>
                    <a:pt x="16" y="0"/>
                    <a:pt x="19" y="4"/>
                  </a:cubicBezTo>
                  <a:cubicBezTo>
                    <a:pt x="22" y="8"/>
                    <a:pt x="17" y="17"/>
                    <a:pt x="17" y="17"/>
                  </a:cubicBezTo>
                  <a:cubicBezTo>
                    <a:pt x="17" y="17"/>
                    <a:pt x="36" y="12"/>
                    <a:pt x="36" y="20"/>
                  </a:cubicBezTo>
                  <a:cubicBezTo>
                    <a:pt x="36" y="27"/>
                    <a:pt x="22" y="24"/>
                    <a:pt x="22" y="24"/>
                  </a:cubicBezTo>
                  <a:cubicBezTo>
                    <a:pt x="22" y="24"/>
                    <a:pt x="38" y="29"/>
                    <a:pt x="35" y="36"/>
                  </a:cubicBezTo>
                  <a:cubicBezTo>
                    <a:pt x="32" y="43"/>
                    <a:pt x="18" y="30"/>
                    <a:pt x="18" y="30"/>
                  </a:cubicBezTo>
                  <a:cubicBezTo>
                    <a:pt x="18" y="30"/>
                    <a:pt x="30" y="44"/>
                    <a:pt x="23" y="47"/>
                  </a:cubicBezTo>
                  <a:cubicBezTo>
                    <a:pt x="18" y="50"/>
                    <a:pt x="12" y="36"/>
                    <a:pt x="12" y="36"/>
                  </a:cubicBezTo>
                  <a:cubicBezTo>
                    <a:pt x="12" y="36"/>
                    <a:pt x="14" y="45"/>
                    <a:pt x="8" y="46"/>
                  </a:cubicBezTo>
                  <a:cubicBezTo>
                    <a:pt x="5" y="47"/>
                    <a:pt x="4" y="30"/>
                    <a:pt x="4" y="30"/>
                  </a:cubicBezTo>
                  <a:cubicBezTo>
                    <a:pt x="4" y="30"/>
                    <a:pt x="2" y="29"/>
                    <a:pt x="0" y="29"/>
                  </a:cubicBezTo>
                  <a:lnTo>
                    <a:pt x="1" y="19"/>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8" name="Freeform 97">
              <a:extLst>
                <a:ext uri="{FF2B5EF4-FFF2-40B4-BE49-F238E27FC236}">
                  <a16:creationId xmlns:a16="http://schemas.microsoft.com/office/drawing/2014/main" id="{DB1435D9-EDAB-4E74-A6CB-B833B7E07385}"/>
                </a:ext>
              </a:extLst>
            </p:cNvPr>
            <p:cNvSpPr>
              <a:spLocks noEditPoints="1"/>
            </p:cNvSpPr>
            <p:nvPr/>
          </p:nvSpPr>
          <p:spPr bwMode="auto">
            <a:xfrm>
              <a:off x="5533231" y="2381257"/>
              <a:ext cx="231775" cy="269875"/>
            </a:xfrm>
            <a:custGeom>
              <a:avLst/>
              <a:gdLst>
                <a:gd name="T0" fmla="*/ 16 w 40"/>
                <a:gd name="T1" fmla="*/ 40 h 47"/>
                <a:gd name="T2" fmla="*/ 10 w 40"/>
                <a:gd name="T3" fmla="*/ 46 h 47"/>
                <a:gd name="T4" fmla="*/ 7 w 40"/>
                <a:gd name="T5" fmla="*/ 42 h 47"/>
                <a:gd name="T6" fmla="*/ 5 w 40"/>
                <a:gd name="T7" fmla="*/ 29 h 47"/>
                <a:gd name="T8" fmla="*/ 1 w 40"/>
                <a:gd name="T9" fmla="*/ 28 h 47"/>
                <a:gd name="T10" fmla="*/ 2 w 40"/>
                <a:gd name="T11" fmla="*/ 17 h 47"/>
                <a:gd name="T12" fmla="*/ 7 w 40"/>
                <a:gd name="T13" fmla="*/ 15 h 47"/>
                <a:gd name="T14" fmla="*/ 12 w 40"/>
                <a:gd name="T15" fmla="*/ 8 h 47"/>
                <a:gd name="T16" fmla="*/ 22 w 40"/>
                <a:gd name="T17" fmla="*/ 1 h 47"/>
                <a:gd name="T18" fmla="*/ 24 w 40"/>
                <a:gd name="T19" fmla="*/ 6 h 47"/>
                <a:gd name="T20" fmla="*/ 30 w 40"/>
                <a:gd name="T21" fmla="*/ 12 h 47"/>
                <a:gd name="T22" fmla="*/ 36 w 40"/>
                <a:gd name="T23" fmla="*/ 13 h 47"/>
                <a:gd name="T24" fmla="*/ 40 w 40"/>
                <a:gd name="T25" fmla="*/ 18 h 47"/>
                <a:gd name="T26" fmla="*/ 32 w 40"/>
                <a:gd name="T27" fmla="*/ 24 h 47"/>
                <a:gd name="T28" fmla="*/ 38 w 40"/>
                <a:gd name="T29" fmla="*/ 34 h 47"/>
                <a:gd name="T30" fmla="*/ 34 w 40"/>
                <a:gd name="T31" fmla="*/ 37 h 47"/>
                <a:gd name="T32" fmla="*/ 29 w 40"/>
                <a:gd name="T33" fmla="*/ 42 h 47"/>
                <a:gd name="T34" fmla="*/ 26 w 40"/>
                <a:gd name="T35" fmla="*/ 47 h 47"/>
                <a:gd name="T36" fmla="*/ 16 w 40"/>
                <a:gd name="T37" fmla="*/ 41 h 47"/>
                <a:gd name="T38" fmla="*/ 18 w 40"/>
                <a:gd name="T39" fmla="*/ 39 h 47"/>
                <a:gd name="T40" fmla="*/ 25 w 40"/>
                <a:gd name="T41" fmla="*/ 44 h 47"/>
                <a:gd name="T42" fmla="*/ 26 w 40"/>
                <a:gd name="T43" fmla="*/ 42 h 47"/>
                <a:gd name="T44" fmla="*/ 18 w 40"/>
                <a:gd name="T45" fmla="*/ 29 h 47"/>
                <a:gd name="T46" fmla="*/ 19 w 40"/>
                <a:gd name="T47" fmla="*/ 26 h 47"/>
                <a:gd name="T48" fmla="*/ 26 w 40"/>
                <a:gd name="T49" fmla="*/ 30 h 47"/>
                <a:gd name="T50" fmla="*/ 34 w 40"/>
                <a:gd name="T51" fmla="*/ 34 h 47"/>
                <a:gd name="T52" fmla="*/ 36 w 40"/>
                <a:gd name="T53" fmla="*/ 32 h 47"/>
                <a:gd name="T54" fmla="*/ 30 w 40"/>
                <a:gd name="T55" fmla="*/ 26 h 47"/>
                <a:gd name="T56" fmla="*/ 22 w 40"/>
                <a:gd name="T57" fmla="*/ 22 h 47"/>
                <a:gd name="T58" fmla="*/ 24 w 40"/>
                <a:gd name="T59" fmla="*/ 21 h 47"/>
                <a:gd name="T60" fmla="*/ 35 w 40"/>
                <a:gd name="T61" fmla="*/ 20 h 47"/>
                <a:gd name="T62" fmla="*/ 37 w 40"/>
                <a:gd name="T63" fmla="*/ 18 h 47"/>
                <a:gd name="T64" fmla="*/ 35 w 40"/>
                <a:gd name="T65" fmla="*/ 16 h 47"/>
                <a:gd name="T66" fmla="*/ 30 w 40"/>
                <a:gd name="T67" fmla="*/ 15 h 47"/>
                <a:gd name="T68" fmla="*/ 18 w 40"/>
                <a:gd name="T69" fmla="*/ 15 h 47"/>
                <a:gd name="T70" fmla="*/ 18 w 40"/>
                <a:gd name="T71" fmla="*/ 14 h 47"/>
                <a:gd name="T72" fmla="*/ 20 w 40"/>
                <a:gd name="T73" fmla="*/ 3 h 47"/>
                <a:gd name="T74" fmla="*/ 14 w 40"/>
                <a:gd name="T75" fmla="*/ 10 h 47"/>
                <a:gd name="T76" fmla="*/ 10 w 40"/>
                <a:gd name="T77" fmla="*/ 17 h 47"/>
                <a:gd name="T78" fmla="*/ 5 w 40"/>
                <a:gd name="T79" fmla="*/ 19 h 47"/>
                <a:gd name="T80" fmla="*/ 7 w 40"/>
                <a:gd name="T81" fmla="*/ 26 h 47"/>
                <a:gd name="T82" fmla="*/ 10 w 40"/>
                <a:gd name="T83" fmla="*/ 40 h 47"/>
                <a:gd name="T84" fmla="*/ 10 w 40"/>
                <a:gd name="T85" fmla="*/ 43 h 47"/>
                <a:gd name="T86" fmla="*/ 13 w 40"/>
                <a:gd name="T87" fmla="*/ 34 h 47"/>
                <a:gd name="T88" fmla="*/ 14 w 40"/>
                <a:gd name="T89" fmla="*/ 32 h 47"/>
                <a:gd name="T90" fmla="*/ 15 w 40"/>
                <a:gd name="T91" fmla="*/ 33 h 47"/>
                <a:gd name="T92" fmla="*/ 10 w 40"/>
                <a:gd name="T93"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 h="47">
                  <a:moveTo>
                    <a:pt x="16" y="41"/>
                  </a:moveTo>
                  <a:cubicBezTo>
                    <a:pt x="16" y="40"/>
                    <a:pt x="16" y="40"/>
                    <a:pt x="16" y="40"/>
                  </a:cubicBezTo>
                  <a:cubicBezTo>
                    <a:pt x="16" y="40"/>
                    <a:pt x="16" y="40"/>
                    <a:pt x="16" y="40"/>
                  </a:cubicBezTo>
                  <a:cubicBezTo>
                    <a:pt x="15" y="42"/>
                    <a:pt x="14" y="45"/>
                    <a:pt x="11" y="46"/>
                  </a:cubicBezTo>
                  <a:cubicBezTo>
                    <a:pt x="11" y="46"/>
                    <a:pt x="11" y="46"/>
                    <a:pt x="11" y="46"/>
                  </a:cubicBezTo>
                  <a:cubicBezTo>
                    <a:pt x="10" y="46"/>
                    <a:pt x="10" y="46"/>
                    <a:pt x="10" y="46"/>
                  </a:cubicBezTo>
                  <a:cubicBezTo>
                    <a:pt x="10" y="46"/>
                    <a:pt x="10" y="46"/>
                    <a:pt x="10" y="46"/>
                  </a:cubicBezTo>
                  <a:cubicBezTo>
                    <a:pt x="8" y="45"/>
                    <a:pt x="8" y="44"/>
                    <a:pt x="7" y="42"/>
                  </a:cubicBezTo>
                  <a:cubicBezTo>
                    <a:pt x="7" y="42"/>
                    <a:pt x="7" y="42"/>
                    <a:pt x="7" y="42"/>
                  </a:cubicBezTo>
                  <a:cubicBezTo>
                    <a:pt x="6" y="41"/>
                    <a:pt x="6" y="38"/>
                    <a:pt x="6" y="36"/>
                  </a:cubicBezTo>
                  <a:cubicBezTo>
                    <a:pt x="6" y="36"/>
                    <a:pt x="6" y="36"/>
                    <a:pt x="6" y="36"/>
                  </a:cubicBezTo>
                  <a:cubicBezTo>
                    <a:pt x="5" y="33"/>
                    <a:pt x="5" y="30"/>
                    <a:pt x="5" y="29"/>
                  </a:cubicBezTo>
                  <a:cubicBezTo>
                    <a:pt x="5" y="29"/>
                    <a:pt x="5" y="29"/>
                    <a:pt x="5" y="29"/>
                  </a:cubicBezTo>
                  <a:cubicBezTo>
                    <a:pt x="4" y="29"/>
                    <a:pt x="3" y="28"/>
                    <a:pt x="1" y="28"/>
                  </a:cubicBezTo>
                  <a:cubicBezTo>
                    <a:pt x="1" y="28"/>
                    <a:pt x="1" y="28"/>
                    <a:pt x="1" y="28"/>
                  </a:cubicBezTo>
                  <a:cubicBezTo>
                    <a:pt x="1" y="28"/>
                    <a:pt x="0" y="27"/>
                    <a:pt x="0" y="26"/>
                  </a:cubicBezTo>
                  <a:cubicBezTo>
                    <a:pt x="0" y="26"/>
                    <a:pt x="0" y="26"/>
                    <a:pt x="0" y="26"/>
                  </a:cubicBezTo>
                  <a:cubicBezTo>
                    <a:pt x="2" y="17"/>
                    <a:pt x="2" y="17"/>
                    <a:pt x="2" y="17"/>
                  </a:cubicBezTo>
                  <a:cubicBezTo>
                    <a:pt x="2" y="16"/>
                    <a:pt x="2" y="16"/>
                    <a:pt x="3" y="16"/>
                  </a:cubicBezTo>
                  <a:cubicBezTo>
                    <a:pt x="3" y="16"/>
                    <a:pt x="3" y="16"/>
                    <a:pt x="3" y="16"/>
                  </a:cubicBezTo>
                  <a:cubicBezTo>
                    <a:pt x="4" y="16"/>
                    <a:pt x="6" y="15"/>
                    <a:pt x="7" y="15"/>
                  </a:cubicBezTo>
                  <a:cubicBezTo>
                    <a:pt x="7" y="15"/>
                    <a:pt x="7" y="15"/>
                    <a:pt x="7" y="15"/>
                  </a:cubicBezTo>
                  <a:cubicBezTo>
                    <a:pt x="8" y="14"/>
                    <a:pt x="10" y="11"/>
                    <a:pt x="12" y="8"/>
                  </a:cubicBezTo>
                  <a:cubicBezTo>
                    <a:pt x="12" y="8"/>
                    <a:pt x="12" y="8"/>
                    <a:pt x="12" y="8"/>
                  </a:cubicBezTo>
                  <a:cubicBezTo>
                    <a:pt x="14" y="4"/>
                    <a:pt x="17" y="0"/>
                    <a:pt x="20" y="0"/>
                  </a:cubicBezTo>
                  <a:cubicBezTo>
                    <a:pt x="20" y="0"/>
                    <a:pt x="20" y="0"/>
                    <a:pt x="20" y="0"/>
                  </a:cubicBezTo>
                  <a:cubicBezTo>
                    <a:pt x="21" y="0"/>
                    <a:pt x="22" y="1"/>
                    <a:pt x="22" y="1"/>
                  </a:cubicBezTo>
                  <a:cubicBezTo>
                    <a:pt x="22" y="1"/>
                    <a:pt x="22" y="1"/>
                    <a:pt x="22" y="1"/>
                  </a:cubicBezTo>
                  <a:cubicBezTo>
                    <a:pt x="23" y="3"/>
                    <a:pt x="24" y="4"/>
                    <a:pt x="24" y="6"/>
                  </a:cubicBezTo>
                  <a:cubicBezTo>
                    <a:pt x="24" y="6"/>
                    <a:pt x="24" y="6"/>
                    <a:pt x="24" y="6"/>
                  </a:cubicBezTo>
                  <a:cubicBezTo>
                    <a:pt x="24" y="8"/>
                    <a:pt x="23" y="11"/>
                    <a:pt x="22" y="13"/>
                  </a:cubicBezTo>
                  <a:cubicBezTo>
                    <a:pt x="22" y="13"/>
                    <a:pt x="22" y="13"/>
                    <a:pt x="22" y="13"/>
                  </a:cubicBezTo>
                  <a:cubicBezTo>
                    <a:pt x="24" y="12"/>
                    <a:pt x="27" y="12"/>
                    <a:pt x="30" y="12"/>
                  </a:cubicBezTo>
                  <a:cubicBezTo>
                    <a:pt x="30" y="12"/>
                    <a:pt x="30" y="12"/>
                    <a:pt x="30" y="12"/>
                  </a:cubicBezTo>
                  <a:cubicBezTo>
                    <a:pt x="32" y="12"/>
                    <a:pt x="34" y="12"/>
                    <a:pt x="36" y="13"/>
                  </a:cubicBezTo>
                  <a:cubicBezTo>
                    <a:pt x="36" y="13"/>
                    <a:pt x="36" y="13"/>
                    <a:pt x="36" y="13"/>
                  </a:cubicBezTo>
                  <a:cubicBezTo>
                    <a:pt x="38" y="14"/>
                    <a:pt x="40" y="15"/>
                    <a:pt x="40" y="18"/>
                  </a:cubicBezTo>
                  <a:cubicBezTo>
                    <a:pt x="40" y="18"/>
                    <a:pt x="40" y="18"/>
                    <a:pt x="40" y="18"/>
                  </a:cubicBezTo>
                  <a:cubicBezTo>
                    <a:pt x="40" y="18"/>
                    <a:pt x="40" y="18"/>
                    <a:pt x="40" y="18"/>
                  </a:cubicBezTo>
                  <a:cubicBezTo>
                    <a:pt x="40" y="18"/>
                    <a:pt x="40" y="18"/>
                    <a:pt x="40" y="18"/>
                  </a:cubicBezTo>
                  <a:cubicBezTo>
                    <a:pt x="39" y="22"/>
                    <a:pt x="36" y="24"/>
                    <a:pt x="32" y="24"/>
                  </a:cubicBezTo>
                  <a:cubicBezTo>
                    <a:pt x="32" y="24"/>
                    <a:pt x="32" y="24"/>
                    <a:pt x="32" y="24"/>
                  </a:cubicBezTo>
                  <a:cubicBezTo>
                    <a:pt x="35" y="26"/>
                    <a:pt x="39" y="28"/>
                    <a:pt x="39" y="32"/>
                  </a:cubicBezTo>
                  <a:cubicBezTo>
                    <a:pt x="39" y="32"/>
                    <a:pt x="39" y="32"/>
                    <a:pt x="39" y="32"/>
                  </a:cubicBezTo>
                  <a:cubicBezTo>
                    <a:pt x="39" y="33"/>
                    <a:pt x="39" y="34"/>
                    <a:pt x="38" y="34"/>
                  </a:cubicBezTo>
                  <a:cubicBezTo>
                    <a:pt x="38" y="34"/>
                    <a:pt x="38" y="34"/>
                    <a:pt x="38" y="34"/>
                  </a:cubicBezTo>
                  <a:cubicBezTo>
                    <a:pt x="38" y="36"/>
                    <a:pt x="36" y="37"/>
                    <a:pt x="34" y="37"/>
                  </a:cubicBezTo>
                  <a:cubicBezTo>
                    <a:pt x="34" y="37"/>
                    <a:pt x="34" y="37"/>
                    <a:pt x="34" y="37"/>
                  </a:cubicBezTo>
                  <a:cubicBezTo>
                    <a:pt x="31" y="37"/>
                    <a:pt x="29" y="36"/>
                    <a:pt x="26" y="34"/>
                  </a:cubicBezTo>
                  <a:cubicBezTo>
                    <a:pt x="26" y="34"/>
                    <a:pt x="26" y="34"/>
                    <a:pt x="26" y="34"/>
                  </a:cubicBezTo>
                  <a:cubicBezTo>
                    <a:pt x="28" y="37"/>
                    <a:pt x="29" y="40"/>
                    <a:pt x="29" y="42"/>
                  </a:cubicBezTo>
                  <a:cubicBezTo>
                    <a:pt x="29" y="42"/>
                    <a:pt x="29" y="42"/>
                    <a:pt x="29" y="42"/>
                  </a:cubicBezTo>
                  <a:cubicBezTo>
                    <a:pt x="29" y="44"/>
                    <a:pt x="28" y="46"/>
                    <a:pt x="26" y="47"/>
                  </a:cubicBezTo>
                  <a:cubicBezTo>
                    <a:pt x="26" y="47"/>
                    <a:pt x="26" y="47"/>
                    <a:pt x="26" y="47"/>
                  </a:cubicBezTo>
                  <a:cubicBezTo>
                    <a:pt x="25" y="47"/>
                    <a:pt x="25" y="47"/>
                    <a:pt x="24" y="47"/>
                  </a:cubicBezTo>
                  <a:cubicBezTo>
                    <a:pt x="24" y="47"/>
                    <a:pt x="24" y="47"/>
                    <a:pt x="24" y="47"/>
                  </a:cubicBezTo>
                  <a:cubicBezTo>
                    <a:pt x="20" y="47"/>
                    <a:pt x="18" y="44"/>
                    <a:pt x="16" y="41"/>
                  </a:cubicBezTo>
                  <a:close/>
                  <a:moveTo>
                    <a:pt x="15" y="33"/>
                  </a:moveTo>
                  <a:cubicBezTo>
                    <a:pt x="16" y="33"/>
                    <a:pt x="17" y="36"/>
                    <a:pt x="18" y="39"/>
                  </a:cubicBezTo>
                  <a:cubicBezTo>
                    <a:pt x="18" y="39"/>
                    <a:pt x="18" y="39"/>
                    <a:pt x="18" y="39"/>
                  </a:cubicBezTo>
                  <a:cubicBezTo>
                    <a:pt x="20" y="42"/>
                    <a:pt x="23" y="44"/>
                    <a:pt x="24" y="44"/>
                  </a:cubicBezTo>
                  <a:cubicBezTo>
                    <a:pt x="24" y="44"/>
                    <a:pt x="24" y="44"/>
                    <a:pt x="24" y="44"/>
                  </a:cubicBezTo>
                  <a:cubicBezTo>
                    <a:pt x="24" y="44"/>
                    <a:pt x="24" y="44"/>
                    <a:pt x="25" y="44"/>
                  </a:cubicBezTo>
                  <a:cubicBezTo>
                    <a:pt x="25" y="44"/>
                    <a:pt x="25" y="44"/>
                    <a:pt x="25" y="44"/>
                  </a:cubicBezTo>
                  <a:cubicBezTo>
                    <a:pt x="25" y="43"/>
                    <a:pt x="26" y="43"/>
                    <a:pt x="26" y="42"/>
                  </a:cubicBezTo>
                  <a:cubicBezTo>
                    <a:pt x="26" y="42"/>
                    <a:pt x="26" y="42"/>
                    <a:pt x="26" y="42"/>
                  </a:cubicBezTo>
                  <a:cubicBezTo>
                    <a:pt x="26" y="40"/>
                    <a:pt x="24" y="36"/>
                    <a:pt x="22" y="34"/>
                  </a:cubicBezTo>
                  <a:cubicBezTo>
                    <a:pt x="22" y="34"/>
                    <a:pt x="22" y="34"/>
                    <a:pt x="22" y="34"/>
                  </a:cubicBezTo>
                  <a:cubicBezTo>
                    <a:pt x="20" y="31"/>
                    <a:pt x="19" y="29"/>
                    <a:pt x="18" y="29"/>
                  </a:cubicBezTo>
                  <a:cubicBezTo>
                    <a:pt x="18" y="29"/>
                    <a:pt x="18" y="29"/>
                    <a:pt x="18" y="29"/>
                  </a:cubicBezTo>
                  <a:cubicBezTo>
                    <a:pt x="18" y="28"/>
                    <a:pt x="18" y="27"/>
                    <a:pt x="19" y="26"/>
                  </a:cubicBezTo>
                  <a:cubicBezTo>
                    <a:pt x="19" y="26"/>
                    <a:pt x="19" y="26"/>
                    <a:pt x="19" y="26"/>
                  </a:cubicBezTo>
                  <a:cubicBezTo>
                    <a:pt x="19" y="26"/>
                    <a:pt x="20" y="26"/>
                    <a:pt x="21" y="26"/>
                  </a:cubicBezTo>
                  <a:cubicBezTo>
                    <a:pt x="21" y="26"/>
                    <a:pt x="21" y="26"/>
                    <a:pt x="21" y="26"/>
                  </a:cubicBezTo>
                  <a:cubicBezTo>
                    <a:pt x="21" y="26"/>
                    <a:pt x="23" y="28"/>
                    <a:pt x="26" y="30"/>
                  </a:cubicBezTo>
                  <a:cubicBezTo>
                    <a:pt x="26" y="30"/>
                    <a:pt x="26" y="30"/>
                    <a:pt x="26" y="30"/>
                  </a:cubicBezTo>
                  <a:cubicBezTo>
                    <a:pt x="28" y="32"/>
                    <a:pt x="32" y="34"/>
                    <a:pt x="34" y="34"/>
                  </a:cubicBezTo>
                  <a:cubicBezTo>
                    <a:pt x="34" y="34"/>
                    <a:pt x="34" y="34"/>
                    <a:pt x="34" y="34"/>
                  </a:cubicBezTo>
                  <a:cubicBezTo>
                    <a:pt x="35" y="34"/>
                    <a:pt x="35" y="34"/>
                    <a:pt x="36" y="33"/>
                  </a:cubicBezTo>
                  <a:cubicBezTo>
                    <a:pt x="36" y="33"/>
                    <a:pt x="36" y="33"/>
                    <a:pt x="36" y="33"/>
                  </a:cubicBezTo>
                  <a:cubicBezTo>
                    <a:pt x="36" y="33"/>
                    <a:pt x="36" y="32"/>
                    <a:pt x="36" y="32"/>
                  </a:cubicBezTo>
                  <a:cubicBezTo>
                    <a:pt x="36" y="32"/>
                    <a:pt x="36" y="32"/>
                    <a:pt x="36" y="32"/>
                  </a:cubicBezTo>
                  <a:cubicBezTo>
                    <a:pt x="36" y="30"/>
                    <a:pt x="33" y="28"/>
                    <a:pt x="30" y="26"/>
                  </a:cubicBezTo>
                  <a:cubicBezTo>
                    <a:pt x="30" y="26"/>
                    <a:pt x="30" y="26"/>
                    <a:pt x="30" y="26"/>
                  </a:cubicBezTo>
                  <a:cubicBezTo>
                    <a:pt x="26" y="24"/>
                    <a:pt x="23" y="23"/>
                    <a:pt x="23" y="23"/>
                  </a:cubicBezTo>
                  <a:cubicBezTo>
                    <a:pt x="23" y="23"/>
                    <a:pt x="23" y="23"/>
                    <a:pt x="23" y="23"/>
                  </a:cubicBezTo>
                  <a:cubicBezTo>
                    <a:pt x="22" y="23"/>
                    <a:pt x="22" y="22"/>
                    <a:pt x="22" y="22"/>
                  </a:cubicBezTo>
                  <a:cubicBezTo>
                    <a:pt x="22" y="22"/>
                    <a:pt x="22" y="22"/>
                    <a:pt x="22" y="22"/>
                  </a:cubicBezTo>
                  <a:cubicBezTo>
                    <a:pt x="22" y="21"/>
                    <a:pt x="23" y="20"/>
                    <a:pt x="24" y="21"/>
                  </a:cubicBezTo>
                  <a:cubicBezTo>
                    <a:pt x="24" y="21"/>
                    <a:pt x="24" y="21"/>
                    <a:pt x="24" y="21"/>
                  </a:cubicBezTo>
                  <a:cubicBezTo>
                    <a:pt x="24" y="21"/>
                    <a:pt x="27" y="21"/>
                    <a:pt x="30" y="21"/>
                  </a:cubicBezTo>
                  <a:cubicBezTo>
                    <a:pt x="30" y="21"/>
                    <a:pt x="30" y="21"/>
                    <a:pt x="30" y="21"/>
                  </a:cubicBezTo>
                  <a:cubicBezTo>
                    <a:pt x="31" y="21"/>
                    <a:pt x="33" y="21"/>
                    <a:pt x="35" y="20"/>
                  </a:cubicBezTo>
                  <a:cubicBezTo>
                    <a:pt x="35" y="20"/>
                    <a:pt x="35" y="20"/>
                    <a:pt x="35" y="20"/>
                  </a:cubicBezTo>
                  <a:cubicBezTo>
                    <a:pt x="36" y="20"/>
                    <a:pt x="36" y="19"/>
                    <a:pt x="37" y="18"/>
                  </a:cubicBezTo>
                  <a:cubicBezTo>
                    <a:pt x="37" y="18"/>
                    <a:pt x="37" y="18"/>
                    <a:pt x="37" y="18"/>
                  </a:cubicBezTo>
                  <a:cubicBezTo>
                    <a:pt x="37" y="18"/>
                    <a:pt x="37" y="18"/>
                    <a:pt x="37" y="18"/>
                  </a:cubicBezTo>
                  <a:cubicBezTo>
                    <a:pt x="37" y="18"/>
                    <a:pt x="37" y="18"/>
                    <a:pt x="37" y="18"/>
                  </a:cubicBezTo>
                  <a:cubicBezTo>
                    <a:pt x="37" y="17"/>
                    <a:pt x="36" y="16"/>
                    <a:pt x="35" y="16"/>
                  </a:cubicBezTo>
                  <a:cubicBezTo>
                    <a:pt x="35" y="16"/>
                    <a:pt x="35" y="16"/>
                    <a:pt x="35" y="16"/>
                  </a:cubicBezTo>
                  <a:cubicBezTo>
                    <a:pt x="34" y="15"/>
                    <a:pt x="32" y="15"/>
                    <a:pt x="30" y="15"/>
                  </a:cubicBezTo>
                  <a:cubicBezTo>
                    <a:pt x="30" y="15"/>
                    <a:pt x="30" y="15"/>
                    <a:pt x="30" y="15"/>
                  </a:cubicBezTo>
                  <a:cubicBezTo>
                    <a:pt x="25" y="15"/>
                    <a:pt x="20" y="16"/>
                    <a:pt x="20" y="16"/>
                  </a:cubicBezTo>
                  <a:cubicBezTo>
                    <a:pt x="20" y="16"/>
                    <a:pt x="20" y="16"/>
                    <a:pt x="20" y="16"/>
                  </a:cubicBezTo>
                  <a:cubicBezTo>
                    <a:pt x="19" y="16"/>
                    <a:pt x="19" y="16"/>
                    <a:pt x="18" y="15"/>
                  </a:cubicBezTo>
                  <a:cubicBezTo>
                    <a:pt x="18" y="15"/>
                    <a:pt x="18" y="15"/>
                    <a:pt x="18" y="15"/>
                  </a:cubicBezTo>
                  <a:cubicBezTo>
                    <a:pt x="18" y="15"/>
                    <a:pt x="18" y="14"/>
                    <a:pt x="18" y="14"/>
                  </a:cubicBezTo>
                  <a:cubicBezTo>
                    <a:pt x="18" y="14"/>
                    <a:pt x="18" y="14"/>
                    <a:pt x="18" y="14"/>
                  </a:cubicBezTo>
                  <a:cubicBezTo>
                    <a:pt x="18" y="14"/>
                    <a:pt x="21" y="9"/>
                    <a:pt x="21" y="6"/>
                  </a:cubicBezTo>
                  <a:cubicBezTo>
                    <a:pt x="21" y="6"/>
                    <a:pt x="21" y="6"/>
                    <a:pt x="21" y="6"/>
                  </a:cubicBezTo>
                  <a:cubicBezTo>
                    <a:pt x="21" y="5"/>
                    <a:pt x="21" y="4"/>
                    <a:pt x="20" y="3"/>
                  </a:cubicBezTo>
                  <a:cubicBezTo>
                    <a:pt x="20" y="3"/>
                    <a:pt x="20" y="3"/>
                    <a:pt x="20" y="3"/>
                  </a:cubicBezTo>
                  <a:cubicBezTo>
                    <a:pt x="20" y="3"/>
                    <a:pt x="20" y="3"/>
                    <a:pt x="20" y="3"/>
                  </a:cubicBezTo>
                  <a:cubicBezTo>
                    <a:pt x="20" y="3"/>
                    <a:pt x="16" y="6"/>
                    <a:pt x="14" y="10"/>
                  </a:cubicBezTo>
                  <a:cubicBezTo>
                    <a:pt x="14" y="10"/>
                    <a:pt x="14" y="10"/>
                    <a:pt x="14" y="10"/>
                  </a:cubicBezTo>
                  <a:cubicBezTo>
                    <a:pt x="12" y="13"/>
                    <a:pt x="10" y="17"/>
                    <a:pt x="10" y="17"/>
                  </a:cubicBezTo>
                  <a:cubicBezTo>
                    <a:pt x="10" y="17"/>
                    <a:pt x="10" y="17"/>
                    <a:pt x="10" y="17"/>
                  </a:cubicBezTo>
                  <a:cubicBezTo>
                    <a:pt x="9" y="18"/>
                    <a:pt x="9" y="18"/>
                    <a:pt x="9" y="18"/>
                  </a:cubicBezTo>
                  <a:cubicBezTo>
                    <a:pt x="8" y="18"/>
                    <a:pt x="6" y="18"/>
                    <a:pt x="5" y="19"/>
                  </a:cubicBezTo>
                  <a:cubicBezTo>
                    <a:pt x="5" y="19"/>
                    <a:pt x="5" y="19"/>
                    <a:pt x="5" y="19"/>
                  </a:cubicBezTo>
                  <a:cubicBezTo>
                    <a:pt x="3" y="25"/>
                    <a:pt x="3" y="25"/>
                    <a:pt x="3" y="25"/>
                  </a:cubicBezTo>
                  <a:cubicBezTo>
                    <a:pt x="5" y="26"/>
                    <a:pt x="7" y="26"/>
                    <a:pt x="7" y="26"/>
                  </a:cubicBezTo>
                  <a:cubicBezTo>
                    <a:pt x="7" y="26"/>
                    <a:pt x="7" y="26"/>
                    <a:pt x="7" y="26"/>
                  </a:cubicBezTo>
                  <a:cubicBezTo>
                    <a:pt x="7" y="27"/>
                    <a:pt x="8" y="27"/>
                    <a:pt x="8" y="28"/>
                  </a:cubicBezTo>
                  <a:cubicBezTo>
                    <a:pt x="8" y="28"/>
                    <a:pt x="8" y="28"/>
                    <a:pt x="8" y="28"/>
                  </a:cubicBezTo>
                  <a:cubicBezTo>
                    <a:pt x="8" y="28"/>
                    <a:pt x="8" y="36"/>
                    <a:pt x="10" y="40"/>
                  </a:cubicBezTo>
                  <a:cubicBezTo>
                    <a:pt x="10" y="40"/>
                    <a:pt x="10" y="40"/>
                    <a:pt x="10" y="40"/>
                  </a:cubicBezTo>
                  <a:cubicBezTo>
                    <a:pt x="10" y="42"/>
                    <a:pt x="10" y="42"/>
                    <a:pt x="10" y="43"/>
                  </a:cubicBezTo>
                  <a:cubicBezTo>
                    <a:pt x="10" y="43"/>
                    <a:pt x="10" y="43"/>
                    <a:pt x="10" y="43"/>
                  </a:cubicBezTo>
                  <a:cubicBezTo>
                    <a:pt x="12" y="42"/>
                    <a:pt x="13" y="39"/>
                    <a:pt x="13" y="37"/>
                  </a:cubicBezTo>
                  <a:cubicBezTo>
                    <a:pt x="13" y="37"/>
                    <a:pt x="13" y="37"/>
                    <a:pt x="13" y="37"/>
                  </a:cubicBezTo>
                  <a:cubicBezTo>
                    <a:pt x="13" y="35"/>
                    <a:pt x="13" y="34"/>
                    <a:pt x="13" y="34"/>
                  </a:cubicBezTo>
                  <a:cubicBezTo>
                    <a:pt x="13" y="34"/>
                    <a:pt x="13" y="34"/>
                    <a:pt x="13" y="34"/>
                  </a:cubicBezTo>
                  <a:cubicBezTo>
                    <a:pt x="13" y="33"/>
                    <a:pt x="13" y="33"/>
                    <a:pt x="14" y="32"/>
                  </a:cubicBezTo>
                  <a:cubicBezTo>
                    <a:pt x="14" y="32"/>
                    <a:pt x="14" y="32"/>
                    <a:pt x="14" y="32"/>
                  </a:cubicBezTo>
                  <a:cubicBezTo>
                    <a:pt x="14" y="32"/>
                    <a:pt x="14" y="32"/>
                    <a:pt x="14" y="32"/>
                  </a:cubicBezTo>
                  <a:cubicBezTo>
                    <a:pt x="14" y="32"/>
                    <a:pt x="14" y="32"/>
                    <a:pt x="14" y="32"/>
                  </a:cubicBezTo>
                  <a:cubicBezTo>
                    <a:pt x="15" y="32"/>
                    <a:pt x="15" y="33"/>
                    <a:pt x="15" y="33"/>
                  </a:cubicBezTo>
                  <a:close/>
                  <a:moveTo>
                    <a:pt x="10" y="43"/>
                  </a:moveTo>
                  <a:cubicBezTo>
                    <a:pt x="10" y="43"/>
                    <a:pt x="10" y="43"/>
                    <a:pt x="10" y="43"/>
                  </a:cubicBezTo>
                  <a:cubicBezTo>
                    <a:pt x="10" y="43"/>
                    <a:pt x="10" y="43"/>
                    <a:pt x="10"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9" name="Freeform 98">
              <a:extLst>
                <a:ext uri="{FF2B5EF4-FFF2-40B4-BE49-F238E27FC236}">
                  <a16:creationId xmlns:a16="http://schemas.microsoft.com/office/drawing/2014/main" id="{31C0FCC6-4C4A-4A71-9949-FC29DAC395BC}"/>
                </a:ext>
              </a:extLst>
            </p:cNvPr>
            <p:cNvSpPr/>
            <p:nvPr/>
          </p:nvSpPr>
          <p:spPr bwMode="auto">
            <a:xfrm>
              <a:off x="5026819" y="2098681"/>
              <a:ext cx="541338" cy="449263"/>
            </a:xfrm>
            <a:custGeom>
              <a:avLst/>
              <a:gdLst>
                <a:gd name="T0" fmla="*/ 12 w 94"/>
                <a:gd name="T1" fmla="*/ 4 h 78"/>
                <a:gd name="T2" fmla="*/ 94 w 94"/>
                <a:gd name="T3" fmla="*/ 64 h 78"/>
                <a:gd name="T4" fmla="*/ 91 w 94"/>
                <a:gd name="T5" fmla="*/ 78 h 78"/>
                <a:gd name="T6" fmla="*/ 2 w 94"/>
                <a:gd name="T7" fmla="*/ 12 h 78"/>
                <a:gd name="T8" fmla="*/ 2 w 94"/>
                <a:gd name="T9" fmla="*/ 5 h 78"/>
                <a:gd name="T10" fmla="*/ 12 w 94"/>
                <a:gd name="T11" fmla="*/ 4 h 78"/>
              </a:gdLst>
              <a:ahLst/>
              <a:cxnLst>
                <a:cxn ang="0">
                  <a:pos x="T0" y="T1"/>
                </a:cxn>
                <a:cxn ang="0">
                  <a:pos x="T2" y="T3"/>
                </a:cxn>
                <a:cxn ang="0">
                  <a:pos x="T4" y="T5"/>
                </a:cxn>
                <a:cxn ang="0">
                  <a:pos x="T6" y="T7"/>
                </a:cxn>
                <a:cxn ang="0">
                  <a:pos x="T8" y="T9"/>
                </a:cxn>
                <a:cxn ang="0">
                  <a:pos x="T10" y="T11"/>
                </a:cxn>
              </a:cxnLst>
              <a:rect l="0" t="0" r="r" b="b"/>
              <a:pathLst>
                <a:path w="94" h="78">
                  <a:moveTo>
                    <a:pt x="12" y="4"/>
                  </a:moveTo>
                  <a:cubicBezTo>
                    <a:pt x="12" y="4"/>
                    <a:pt x="41" y="55"/>
                    <a:pt x="94" y="64"/>
                  </a:cubicBezTo>
                  <a:cubicBezTo>
                    <a:pt x="91" y="78"/>
                    <a:pt x="91" y="78"/>
                    <a:pt x="91" y="78"/>
                  </a:cubicBezTo>
                  <a:cubicBezTo>
                    <a:pt x="86" y="76"/>
                    <a:pt x="29" y="61"/>
                    <a:pt x="2" y="12"/>
                  </a:cubicBezTo>
                  <a:cubicBezTo>
                    <a:pt x="2" y="12"/>
                    <a:pt x="0" y="8"/>
                    <a:pt x="2" y="5"/>
                  </a:cubicBezTo>
                  <a:cubicBezTo>
                    <a:pt x="2" y="5"/>
                    <a:pt x="6" y="0"/>
                    <a:pt x="12" y="4"/>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0" name="Freeform 99">
              <a:extLst>
                <a:ext uri="{FF2B5EF4-FFF2-40B4-BE49-F238E27FC236}">
                  <a16:creationId xmlns:a16="http://schemas.microsoft.com/office/drawing/2014/main" id="{A5CCF26A-2134-4880-8769-998B8C003076}"/>
                </a:ext>
              </a:extLst>
            </p:cNvPr>
            <p:cNvSpPr>
              <a:spLocks noEditPoints="1"/>
            </p:cNvSpPr>
            <p:nvPr/>
          </p:nvSpPr>
          <p:spPr bwMode="auto">
            <a:xfrm>
              <a:off x="5026819" y="2103444"/>
              <a:ext cx="552450" cy="455613"/>
            </a:xfrm>
            <a:custGeom>
              <a:avLst/>
              <a:gdLst>
                <a:gd name="T0" fmla="*/ 90 w 96"/>
                <a:gd name="T1" fmla="*/ 79 h 79"/>
                <a:gd name="T2" fmla="*/ 1 w 96"/>
                <a:gd name="T3" fmla="*/ 12 h 79"/>
                <a:gd name="T4" fmla="*/ 1 w 96"/>
                <a:gd name="T5" fmla="*/ 12 h 79"/>
                <a:gd name="T6" fmla="*/ 0 w 96"/>
                <a:gd name="T7" fmla="*/ 7 h 79"/>
                <a:gd name="T8" fmla="*/ 0 w 96"/>
                <a:gd name="T9" fmla="*/ 7 h 79"/>
                <a:gd name="T10" fmla="*/ 1 w 96"/>
                <a:gd name="T11" fmla="*/ 3 h 79"/>
                <a:gd name="T12" fmla="*/ 1 w 96"/>
                <a:gd name="T13" fmla="*/ 3 h 79"/>
                <a:gd name="T14" fmla="*/ 7 w 96"/>
                <a:gd name="T15" fmla="*/ 0 h 79"/>
                <a:gd name="T16" fmla="*/ 7 w 96"/>
                <a:gd name="T17" fmla="*/ 0 h 79"/>
                <a:gd name="T18" fmla="*/ 12 w 96"/>
                <a:gd name="T19" fmla="*/ 2 h 79"/>
                <a:gd name="T20" fmla="*/ 12 w 96"/>
                <a:gd name="T21" fmla="*/ 2 h 79"/>
                <a:gd name="T22" fmla="*/ 12 w 96"/>
                <a:gd name="T23" fmla="*/ 3 h 79"/>
                <a:gd name="T24" fmla="*/ 12 w 96"/>
                <a:gd name="T25" fmla="*/ 2 h 79"/>
                <a:gd name="T26" fmla="*/ 13 w 96"/>
                <a:gd name="T27" fmla="*/ 3 h 79"/>
                <a:gd name="T28" fmla="*/ 34 w 96"/>
                <a:gd name="T29" fmla="*/ 29 h 79"/>
                <a:gd name="T30" fmla="*/ 34 w 96"/>
                <a:gd name="T31" fmla="*/ 29 h 79"/>
                <a:gd name="T32" fmla="*/ 94 w 96"/>
                <a:gd name="T33" fmla="*/ 62 h 79"/>
                <a:gd name="T34" fmla="*/ 94 w 96"/>
                <a:gd name="T35" fmla="*/ 62 h 79"/>
                <a:gd name="T36" fmla="*/ 95 w 96"/>
                <a:gd name="T37" fmla="*/ 62 h 79"/>
                <a:gd name="T38" fmla="*/ 95 w 96"/>
                <a:gd name="T39" fmla="*/ 62 h 79"/>
                <a:gd name="T40" fmla="*/ 96 w 96"/>
                <a:gd name="T41" fmla="*/ 64 h 79"/>
                <a:gd name="T42" fmla="*/ 96 w 96"/>
                <a:gd name="T43" fmla="*/ 64 h 79"/>
                <a:gd name="T44" fmla="*/ 92 w 96"/>
                <a:gd name="T45" fmla="*/ 78 h 79"/>
                <a:gd name="T46" fmla="*/ 92 w 96"/>
                <a:gd name="T47" fmla="*/ 79 h 79"/>
                <a:gd name="T48" fmla="*/ 92 w 96"/>
                <a:gd name="T49" fmla="*/ 79 h 79"/>
                <a:gd name="T50" fmla="*/ 91 w 96"/>
                <a:gd name="T51" fmla="*/ 79 h 79"/>
                <a:gd name="T52" fmla="*/ 91 w 96"/>
                <a:gd name="T53" fmla="*/ 79 h 79"/>
                <a:gd name="T54" fmla="*/ 90 w 96"/>
                <a:gd name="T55" fmla="*/ 79 h 79"/>
                <a:gd name="T56" fmla="*/ 90 w 96"/>
                <a:gd name="T57" fmla="*/ 75 h 79"/>
                <a:gd name="T58" fmla="*/ 92 w 96"/>
                <a:gd name="T59" fmla="*/ 64 h 79"/>
                <a:gd name="T60" fmla="*/ 10 w 96"/>
                <a:gd name="T61" fmla="*/ 4 h 79"/>
                <a:gd name="T62" fmla="*/ 10 w 96"/>
                <a:gd name="T63" fmla="*/ 4 h 79"/>
                <a:gd name="T64" fmla="*/ 7 w 96"/>
                <a:gd name="T65" fmla="*/ 3 h 79"/>
                <a:gd name="T66" fmla="*/ 7 w 96"/>
                <a:gd name="T67" fmla="*/ 3 h 79"/>
                <a:gd name="T68" fmla="*/ 4 w 96"/>
                <a:gd name="T69" fmla="*/ 4 h 79"/>
                <a:gd name="T70" fmla="*/ 4 w 96"/>
                <a:gd name="T71" fmla="*/ 4 h 79"/>
                <a:gd name="T72" fmla="*/ 3 w 96"/>
                <a:gd name="T73" fmla="*/ 5 h 79"/>
                <a:gd name="T74" fmla="*/ 3 w 96"/>
                <a:gd name="T75" fmla="*/ 5 h 79"/>
                <a:gd name="T76" fmla="*/ 3 w 96"/>
                <a:gd name="T77" fmla="*/ 7 h 79"/>
                <a:gd name="T78" fmla="*/ 3 w 96"/>
                <a:gd name="T79" fmla="*/ 7 h 79"/>
                <a:gd name="T80" fmla="*/ 3 w 96"/>
                <a:gd name="T81" fmla="*/ 11 h 79"/>
                <a:gd name="T82" fmla="*/ 3 w 96"/>
                <a:gd name="T83" fmla="*/ 11 h 79"/>
                <a:gd name="T84" fmla="*/ 90 w 96"/>
                <a:gd name="T85"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79">
                  <a:moveTo>
                    <a:pt x="90" y="79"/>
                  </a:moveTo>
                  <a:cubicBezTo>
                    <a:pt x="86" y="77"/>
                    <a:pt x="28" y="61"/>
                    <a:pt x="1" y="12"/>
                  </a:cubicBezTo>
                  <a:cubicBezTo>
                    <a:pt x="1" y="12"/>
                    <a:pt x="1" y="12"/>
                    <a:pt x="1" y="12"/>
                  </a:cubicBezTo>
                  <a:cubicBezTo>
                    <a:pt x="1" y="12"/>
                    <a:pt x="0" y="10"/>
                    <a:pt x="0" y="7"/>
                  </a:cubicBezTo>
                  <a:cubicBezTo>
                    <a:pt x="0" y="7"/>
                    <a:pt x="0" y="7"/>
                    <a:pt x="0" y="7"/>
                  </a:cubicBezTo>
                  <a:cubicBezTo>
                    <a:pt x="0" y="6"/>
                    <a:pt x="0" y="5"/>
                    <a:pt x="1" y="3"/>
                  </a:cubicBezTo>
                  <a:cubicBezTo>
                    <a:pt x="1" y="3"/>
                    <a:pt x="1" y="3"/>
                    <a:pt x="1" y="3"/>
                  </a:cubicBezTo>
                  <a:cubicBezTo>
                    <a:pt x="1" y="3"/>
                    <a:pt x="3" y="0"/>
                    <a:pt x="7" y="0"/>
                  </a:cubicBezTo>
                  <a:cubicBezTo>
                    <a:pt x="7" y="0"/>
                    <a:pt x="7" y="0"/>
                    <a:pt x="7" y="0"/>
                  </a:cubicBezTo>
                  <a:cubicBezTo>
                    <a:pt x="9" y="0"/>
                    <a:pt x="11" y="1"/>
                    <a:pt x="12" y="2"/>
                  </a:cubicBezTo>
                  <a:cubicBezTo>
                    <a:pt x="12" y="2"/>
                    <a:pt x="12" y="2"/>
                    <a:pt x="12" y="2"/>
                  </a:cubicBezTo>
                  <a:cubicBezTo>
                    <a:pt x="12" y="3"/>
                    <a:pt x="12" y="3"/>
                    <a:pt x="12" y="3"/>
                  </a:cubicBezTo>
                  <a:cubicBezTo>
                    <a:pt x="12" y="2"/>
                    <a:pt x="12" y="2"/>
                    <a:pt x="12" y="2"/>
                  </a:cubicBezTo>
                  <a:cubicBezTo>
                    <a:pt x="13" y="3"/>
                    <a:pt x="13" y="3"/>
                    <a:pt x="13" y="3"/>
                  </a:cubicBezTo>
                  <a:cubicBezTo>
                    <a:pt x="13" y="3"/>
                    <a:pt x="20" y="15"/>
                    <a:pt x="34" y="29"/>
                  </a:cubicBezTo>
                  <a:cubicBezTo>
                    <a:pt x="34" y="29"/>
                    <a:pt x="34" y="29"/>
                    <a:pt x="34" y="29"/>
                  </a:cubicBezTo>
                  <a:cubicBezTo>
                    <a:pt x="48" y="42"/>
                    <a:pt x="68" y="57"/>
                    <a:pt x="94" y="62"/>
                  </a:cubicBezTo>
                  <a:cubicBezTo>
                    <a:pt x="94" y="62"/>
                    <a:pt x="94" y="62"/>
                    <a:pt x="94" y="62"/>
                  </a:cubicBezTo>
                  <a:cubicBezTo>
                    <a:pt x="95" y="62"/>
                    <a:pt x="95" y="62"/>
                    <a:pt x="95" y="62"/>
                  </a:cubicBezTo>
                  <a:cubicBezTo>
                    <a:pt x="95" y="62"/>
                    <a:pt x="95" y="62"/>
                    <a:pt x="95" y="62"/>
                  </a:cubicBezTo>
                  <a:cubicBezTo>
                    <a:pt x="96" y="63"/>
                    <a:pt x="96" y="63"/>
                    <a:pt x="96" y="64"/>
                  </a:cubicBezTo>
                  <a:cubicBezTo>
                    <a:pt x="96" y="64"/>
                    <a:pt x="96" y="64"/>
                    <a:pt x="96" y="64"/>
                  </a:cubicBezTo>
                  <a:cubicBezTo>
                    <a:pt x="92" y="78"/>
                    <a:pt x="92" y="78"/>
                    <a:pt x="92" y="78"/>
                  </a:cubicBezTo>
                  <a:cubicBezTo>
                    <a:pt x="92" y="78"/>
                    <a:pt x="92" y="79"/>
                    <a:pt x="92" y="79"/>
                  </a:cubicBezTo>
                  <a:cubicBezTo>
                    <a:pt x="92" y="79"/>
                    <a:pt x="92" y="79"/>
                    <a:pt x="92" y="79"/>
                  </a:cubicBezTo>
                  <a:cubicBezTo>
                    <a:pt x="91" y="79"/>
                    <a:pt x="91" y="79"/>
                    <a:pt x="91" y="79"/>
                  </a:cubicBezTo>
                  <a:cubicBezTo>
                    <a:pt x="91" y="79"/>
                    <a:pt x="91" y="79"/>
                    <a:pt x="91" y="79"/>
                  </a:cubicBezTo>
                  <a:cubicBezTo>
                    <a:pt x="91" y="79"/>
                    <a:pt x="90" y="79"/>
                    <a:pt x="90" y="79"/>
                  </a:cubicBezTo>
                  <a:close/>
                  <a:moveTo>
                    <a:pt x="90" y="75"/>
                  </a:moveTo>
                  <a:cubicBezTo>
                    <a:pt x="92" y="64"/>
                    <a:pt x="92" y="64"/>
                    <a:pt x="92" y="64"/>
                  </a:cubicBezTo>
                  <a:cubicBezTo>
                    <a:pt x="42" y="55"/>
                    <a:pt x="13" y="8"/>
                    <a:pt x="10" y="4"/>
                  </a:cubicBezTo>
                  <a:cubicBezTo>
                    <a:pt x="10" y="4"/>
                    <a:pt x="10" y="4"/>
                    <a:pt x="10" y="4"/>
                  </a:cubicBezTo>
                  <a:cubicBezTo>
                    <a:pt x="9" y="4"/>
                    <a:pt x="8" y="3"/>
                    <a:pt x="7" y="3"/>
                  </a:cubicBezTo>
                  <a:cubicBezTo>
                    <a:pt x="7" y="3"/>
                    <a:pt x="7" y="3"/>
                    <a:pt x="7" y="3"/>
                  </a:cubicBezTo>
                  <a:cubicBezTo>
                    <a:pt x="6" y="3"/>
                    <a:pt x="5" y="4"/>
                    <a:pt x="4" y="4"/>
                  </a:cubicBezTo>
                  <a:cubicBezTo>
                    <a:pt x="4" y="4"/>
                    <a:pt x="4" y="4"/>
                    <a:pt x="4" y="4"/>
                  </a:cubicBezTo>
                  <a:cubicBezTo>
                    <a:pt x="4" y="5"/>
                    <a:pt x="3" y="5"/>
                    <a:pt x="3" y="5"/>
                  </a:cubicBezTo>
                  <a:cubicBezTo>
                    <a:pt x="3" y="5"/>
                    <a:pt x="3" y="5"/>
                    <a:pt x="3" y="5"/>
                  </a:cubicBezTo>
                  <a:cubicBezTo>
                    <a:pt x="3" y="6"/>
                    <a:pt x="3" y="6"/>
                    <a:pt x="3" y="7"/>
                  </a:cubicBezTo>
                  <a:cubicBezTo>
                    <a:pt x="3" y="7"/>
                    <a:pt x="3" y="7"/>
                    <a:pt x="3" y="7"/>
                  </a:cubicBezTo>
                  <a:cubicBezTo>
                    <a:pt x="3" y="9"/>
                    <a:pt x="3" y="11"/>
                    <a:pt x="3" y="11"/>
                  </a:cubicBezTo>
                  <a:cubicBezTo>
                    <a:pt x="3" y="11"/>
                    <a:pt x="3" y="11"/>
                    <a:pt x="3" y="11"/>
                  </a:cubicBezTo>
                  <a:cubicBezTo>
                    <a:pt x="28" y="55"/>
                    <a:pt x="79" y="72"/>
                    <a:pt x="90" y="7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1" name="Freeform 100">
              <a:extLst>
                <a:ext uri="{FF2B5EF4-FFF2-40B4-BE49-F238E27FC236}">
                  <a16:creationId xmlns:a16="http://schemas.microsoft.com/office/drawing/2014/main" id="{81B28D59-67AE-4713-8F80-A1A13D5C7DEE}"/>
                </a:ext>
              </a:extLst>
            </p:cNvPr>
            <p:cNvSpPr/>
            <p:nvPr/>
          </p:nvSpPr>
          <p:spPr bwMode="auto">
            <a:xfrm>
              <a:off x="5487194" y="2455869"/>
              <a:ext cx="80963" cy="92075"/>
            </a:xfrm>
            <a:custGeom>
              <a:avLst/>
              <a:gdLst>
                <a:gd name="T0" fmla="*/ 51 w 51"/>
                <a:gd name="T1" fmla="*/ 7 h 58"/>
                <a:gd name="T2" fmla="*/ 40 w 51"/>
                <a:gd name="T3" fmla="*/ 58 h 58"/>
                <a:gd name="T4" fmla="*/ 0 w 51"/>
                <a:gd name="T5" fmla="*/ 43 h 58"/>
                <a:gd name="T6" fmla="*/ 11 w 51"/>
                <a:gd name="T7" fmla="*/ 0 h 58"/>
                <a:gd name="T8" fmla="*/ 51 w 51"/>
                <a:gd name="T9" fmla="*/ 7 h 58"/>
              </a:gdLst>
              <a:ahLst/>
              <a:cxnLst>
                <a:cxn ang="0">
                  <a:pos x="T0" y="T1"/>
                </a:cxn>
                <a:cxn ang="0">
                  <a:pos x="T2" y="T3"/>
                </a:cxn>
                <a:cxn ang="0">
                  <a:pos x="T4" y="T5"/>
                </a:cxn>
                <a:cxn ang="0">
                  <a:pos x="T6" y="T7"/>
                </a:cxn>
                <a:cxn ang="0">
                  <a:pos x="T8" y="T9"/>
                </a:cxn>
              </a:cxnLst>
              <a:rect l="0" t="0" r="r" b="b"/>
              <a:pathLst>
                <a:path w="51" h="58">
                  <a:moveTo>
                    <a:pt x="51" y="7"/>
                  </a:moveTo>
                  <a:lnTo>
                    <a:pt x="40" y="58"/>
                  </a:lnTo>
                  <a:lnTo>
                    <a:pt x="0" y="43"/>
                  </a:lnTo>
                  <a:lnTo>
                    <a:pt x="11" y="0"/>
                  </a:ln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2" name="Freeform 101">
              <a:extLst>
                <a:ext uri="{FF2B5EF4-FFF2-40B4-BE49-F238E27FC236}">
                  <a16:creationId xmlns:a16="http://schemas.microsoft.com/office/drawing/2014/main" id="{F534CBCE-1FB1-4586-A52F-328A76DD6935}"/>
                </a:ext>
              </a:extLst>
            </p:cNvPr>
            <p:cNvSpPr>
              <a:spLocks noEditPoints="1"/>
            </p:cNvSpPr>
            <p:nvPr/>
          </p:nvSpPr>
          <p:spPr bwMode="auto">
            <a:xfrm>
              <a:off x="5476081" y="2443169"/>
              <a:ext cx="103188" cy="115888"/>
            </a:xfrm>
            <a:custGeom>
              <a:avLst/>
              <a:gdLst>
                <a:gd name="T0" fmla="*/ 12 w 18"/>
                <a:gd name="T1" fmla="*/ 20 h 20"/>
                <a:gd name="T2" fmla="*/ 1 w 18"/>
                <a:gd name="T3" fmla="*/ 16 h 20"/>
                <a:gd name="T4" fmla="*/ 0 w 18"/>
                <a:gd name="T5" fmla="*/ 14 h 20"/>
                <a:gd name="T6" fmla="*/ 0 w 18"/>
                <a:gd name="T7" fmla="*/ 14 h 20"/>
                <a:gd name="T8" fmla="*/ 4 w 18"/>
                <a:gd name="T9" fmla="*/ 1 h 20"/>
                <a:gd name="T10" fmla="*/ 6 w 18"/>
                <a:gd name="T11" fmla="*/ 0 h 20"/>
                <a:gd name="T12" fmla="*/ 6 w 18"/>
                <a:gd name="T13" fmla="*/ 0 h 20"/>
                <a:gd name="T14" fmla="*/ 16 w 18"/>
                <a:gd name="T15" fmla="*/ 3 h 20"/>
                <a:gd name="T16" fmla="*/ 16 w 18"/>
                <a:gd name="T17" fmla="*/ 4 h 20"/>
                <a:gd name="T18" fmla="*/ 16 w 18"/>
                <a:gd name="T19" fmla="*/ 3 h 20"/>
                <a:gd name="T20" fmla="*/ 17 w 18"/>
                <a:gd name="T21" fmla="*/ 3 h 20"/>
                <a:gd name="T22" fmla="*/ 17 w 18"/>
                <a:gd name="T23" fmla="*/ 3 h 20"/>
                <a:gd name="T24" fmla="*/ 18 w 18"/>
                <a:gd name="T25" fmla="*/ 5 h 20"/>
                <a:gd name="T26" fmla="*/ 18 w 18"/>
                <a:gd name="T27" fmla="*/ 5 h 20"/>
                <a:gd name="T28" fmla="*/ 14 w 18"/>
                <a:gd name="T29" fmla="*/ 19 h 20"/>
                <a:gd name="T30" fmla="*/ 14 w 18"/>
                <a:gd name="T31" fmla="*/ 20 h 20"/>
                <a:gd name="T32" fmla="*/ 14 w 18"/>
                <a:gd name="T33" fmla="*/ 20 h 20"/>
                <a:gd name="T34" fmla="*/ 13 w 18"/>
                <a:gd name="T35" fmla="*/ 20 h 20"/>
                <a:gd name="T36" fmla="*/ 13 w 18"/>
                <a:gd name="T37" fmla="*/ 20 h 20"/>
                <a:gd name="T38" fmla="*/ 12 w 18"/>
                <a:gd name="T39" fmla="*/ 20 h 20"/>
                <a:gd name="T40" fmla="*/ 4 w 18"/>
                <a:gd name="T41" fmla="*/ 13 h 20"/>
                <a:gd name="T42" fmla="*/ 12 w 18"/>
                <a:gd name="T43" fmla="*/ 16 h 20"/>
                <a:gd name="T44" fmla="*/ 14 w 18"/>
                <a:gd name="T45" fmla="*/ 5 h 20"/>
                <a:gd name="T46" fmla="*/ 6 w 18"/>
                <a:gd name="T47" fmla="*/ 4 h 20"/>
                <a:gd name="T48" fmla="*/ 4 w 18"/>
                <a:gd name="T4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2" y="20"/>
                  </a:moveTo>
                  <a:cubicBezTo>
                    <a:pt x="1" y="16"/>
                    <a:pt x="1" y="16"/>
                    <a:pt x="1" y="16"/>
                  </a:cubicBezTo>
                  <a:cubicBezTo>
                    <a:pt x="0" y="15"/>
                    <a:pt x="0" y="15"/>
                    <a:pt x="0" y="14"/>
                  </a:cubicBezTo>
                  <a:cubicBezTo>
                    <a:pt x="0" y="14"/>
                    <a:pt x="0" y="14"/>
                    <a:pt x="0" y="14"/>
                  </a:cubicBezTo>
                  <a:cubicBezTo>
                    <a:pt x="4" y="1"/>
                    <a:pt x="4" y="1"/>
                    <a:pt x="4" y="1"/>
                  </a:cubicBezTo>
                  <a:cubicBezTo>
                    <a:pt x="4" y="1"/>
                    <a:pt x="5" y="0"/>
                    <a:pt x="6" y="0"/>
                  </a:cubicBezTo>
                  <a:cubicBezTo>
                    <a:pt x="6" y="0"/>
                    <a:pt x="6" y="0"/>
                    <a:pt x="6" y="0"/>
                  </a:cubicBezTo>
                  <a:cubicBezTo>
                    <a:pt x="16" y="3"/>
                    <a:pt x="16" y="3"/>
                    <a:pt x="16" y="3"/>
                  </a:cubicBezTo>
                  <a:cubicBezTo>
                    <a:pt x="16" y="4"/>
                    <a:pt x="16" y="4"/>
                    <a:pt x="16" y="4"/>
                  </a:cubicBezTo>
                  <a:cubicBezTo>
                    <a:pt x="16" y="3"/>
                    <a:pt x="16" y="3"/>
                    <a:pt x="16" y="3"/>
                  </a:cubicBezTo>
                  <a:cubicBezTo>
                    <a:pt x="17" y="3"/>
                    <a:pt x="17" y="3"/>
                    <a:pt x="17" y="3"/>
                  </a:cubicBezTo>
                  <a:cubicBezTo>
                    <a:pt x="17" y="3"/>
                    <a:pt x="17" y="3"/>
                    <a:pt x="17" y="3"/>
                  </a:cubicBezTo>
                  <a:cubicBezTo>
                    <a:pt x="18" y="4"/>
                    <a:pt x="18" y="4"/>
                    <a:pt x="18" y="5"/>
                  </a:cubicBezTo>
                  <a:cubicBezTo>
                    <a:pt x="18" y="5"/>
                    <a:pt x="18" y="5"/>
                    <a:pt x="18" y="5"/>
                  </a:cubicBezTo>
                  <a:cubicBezTo>
                    <a:pt x="14" y="19"/>
                    <a:pt x="14" y="19"/>
                    <a:pt x="14" y="19"/>
                  </a:cubicBezTo>
                  <a:cubicBezTo>
                    <a:pt x="14" y="19"/>
                    <a:pt x="14" y="19"/>
                    <a:pt x="14" y="20"/>
                  </a:cubicBezTo>
                  <a:cubicBezTo>
                    <a:pt x="14" y="20"/>
                    <a:pt x="14" y="20"/>
                    <a:pt x="14" y="20"/>
                  </a:cubicBezTo>
                  <a:cubicBezTo>
                    <a:pt x="13" y="20"/>
                    <a:pt x="13" y="20"/>
                    <a:pt x="13" y="20"/>
                  </a:cubicBezTo>
                  <a:cubicBezTo>
                    <a:pt x="13" y="20"/>
                    <a:pt x="13" y="20"/>
                    <a:pt x="13" y="20"/>
                  </a:cubicBezTo>
                  <a:cubicBezTo>
                    <a:pt x="13" y="20"/>
                    <a:pt x="13" y="20"/>
                    <a:pt x="12" y="20"/>
                  </a:cubicBezTo>
                  <a:close/>
                  <a:moveTo>
                    <a:pt x="4" y="13"/>
                  </a:moveTo>
                  <a:cubicBezTo>
                    <a:pt x="12" y="16"/>
                    <a:pt x="12" y="16"/>
                    <a:pt x="12" y="16"/>
                  </a:cubicBezTo>
                  <a:cubicBezTo>
                    <a:pt x="14" y="5"/>
                    <a:pt x="14" y="5"/>
                    <a:pt x="14" y="5"/>
                  </a:cubicBezTo>
                  <a:cubicBezTo>
                    <a:pt x="6" y="4"/>
                    <a:pt x="6" y="4"/>
                    <a:pt x="6" y="4"/>
                  </a:cubicBezTo>
                  <a:cubicBezTo>
                    <a:pt x="4" y="13"/>
                    <a:pt x="4" y="13"/>
                    <a:pt x="4" y="1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3" name="Freeform 102">
              <a:extLst>
                <a:ext uri="{FF2B5EF4-FFF2-40B4-BE49-F238E27FC236}">
                  <a16:creationId xmlns:a16="http://schemas.microsoft.com/office/drawing/2014/main" id="{28A11AC3-10A9-4F5D-A97D-AF6431AB40B5}"/>
                </a:ext>
              </a:extLst>
            </p:cNvPr>
            <p:cNvSpPr/>
            <p:nvPr/>
          </p:nvSpPr>
          <p:spPr bwMode="auto">
            <a:xfrm>
              <a:off x="6312694" y="1943106"/>
              <a:ext cx="219075" cy="269875"/>
            </a:xfrm>
            <a:custGeom>
              <a:avLst/>
              <a:gdLst>
                <a:gd name="T0" fmla="*/ 38 w 38"/>
                <a:gd name="T1" fmla="*/ 23 h 47"/>
                <a:gd name="T2" fmla="*/ 33 w 38"/>
                <a:gd name="T3" fmla="*/ 20 h 47"/>
                <a:gd name="T4" fmla="*/ 27 w 38"/>
                <a:gd name="T5" fmla="*/ 3 h 47"/>
                <a:gd name="T6" fmla="*/ 24 w 38"/>
                <a:gd name="T7" fmla="*/ 15 h 47"/>
                <a:gd name="T8" fmla="*/ 5 w 38"/>
                <a:gd name="T9" fmla="*/ 11 h 47"/>
                <a:gd name="T10" fmla="*/ 17 w 38"/>
                <a:gd name="T11" fmla="*/ 20 h 47"/>
                <a:gd name="T12" fmla="*/ 0 w 38"/>
                <a:gd name="T13" fmla="*/ 26 h 47"/>
                <a:gd name="T14" fmla="*/ 19 w 38"/>
                <a:gd name="T15" fmla="*/ 27 h 47"/>
                <a:gd name="T16" fmla="*/ 7 w 38"/>
                <a:gd name="T17" fmla="*/ 41 h 47"/>
                <a:gd name="T18" fmla="*/ 22 w 38"/>
                <a:gd name="T19" fmla="*/ 35 h 47"/>
                <a:gd name="T20" fmla="*/ 21 w 38"/>
                <a:gd name="T21" fmla="*/ 46 h 47"/>
                <a:gd name="T22" fmla="*/ 31 w 38"/>
                <a:gd name="T23" fmla="*/ 32 h 47"/>
                <a:gd name="T24" fmla="*/ 36 w 38"/>
                <a:gd name="T25" fmla="*/ 33 h 47"/>
                <a:gd name="T26" fmla="*/ 38 w 38"/>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8" y="23"/>
                  </a:moveTo>
                  <a:cubicBezTo>
                    <a:pt x="36" y="22"/>
                    <a:pt x="34" y="22"/>
                    <a:pt x="33" y="20"/>
                  </a:cubicBezTo>
                  <a:cubicBezTo>
                    <a:pt x="33" y="20"/>
                    <a:pt x="31" y="0"/>
                    <a:pt x="27" y="3"/>
                  </a:cubicBezTo>
                  <a:cubicBezTo>
                    <a:pt x="22" y="5"/>
                    <a:pt x="24" y="15"/>
                    <a:pt x="24" y="15"/>
                  </a:cubicBezTo>
                  <a:cubicBezTo>
                    <a:pt x="24" y="15"/>
                    <a:pt x="8" y="4"/>
                    <a:pt x="5" y="11"/>
                  </a:cubicBezTo>
                  <a:cubicBezTo>
                    <a:pt x="3" y="18"/>
                    <a:pt x="17" y="20"/>
                    <a:pt x="17" y="20"/>
                  </a:cubicBezTo>
                  <a:cubicBezTo>
                    <a:pt x="17" y="20"/>
                    <a:pt x="0" y="19"/>
                    <a:pt x="0" y="26"/>
                  </a:cubicBezTo>
                  <a:cubicBezTo>
                    <a:pt x="1" y="34"/>
                    <a:pt x="19" y="27"/>
                    <a:pt x="19" y="27"/>
                  </a:cubicBezTo>
                  <a:cubicBezTo>
                    <a:pt x="19" y="27"/>
                    <a:pt x="2" y="36"/>
                    <a:pt x="7" y="41"/>
                  </a:cubicBezTo>
                  <a:cubicBezTo>
                    <a:pt x="11" y="46"/>
                    <a:pt x="22" y="35"/>
                    <a:pt x="22" y="35"/>
                  </a:cubicBezTo>
                  <a:cubicBezTo>
                    <a:pt x="22" y="35"/>
                    <a:pt x="17" y="43"/>
                    <a:pt x="21" y="46"/>
                  </a:cubicBezTo>
                  <a:cubicBezTo>
                    <a:pt x="24" y="47"/>
                    <a:pt x="31" y="32"/>
                    <a:pt x="31" y="32"/>
                  </a:cubicBezTo>
                  <a:cubicBezTo>
                    <a:pt x="31" y="32"/>
                    <a:pt x="34" y="32"/>
                    <a:pt x="36" y="33"/>
                  </a:cubicBezTo>
                  <a:lnTo>
                    <a:pt x="38" y="23"/>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4" name="Freeform 103">
              <a:extLst>
                <a:ext uri="{FF2B5EF4-FFF2-40B4-BE49-F238E27FC236}">
                  <a16:creationId xmlns:a16="http://schemas.microsoft.com/office/drawing/2014/main" id="{651ABD13-8038-413E-A71D-97335EB28248}"/>
                </a:ext>
              </a:extLst>
            </p:cNvPr>
            <p:cNvSpPr>
              <a:spLocks noEditPoints="1"/>
            </p:cNvSpPr>
            <p:nvPr/>
          </p:nvSpPr>
          <p:spPr bwMode="auto">
            <a:xfrm>
              <a:off x="6306344" y="1949456"/>
              <a:ext cx="231775" cy="263525"/>
            </a:xfrm>
            <a:custGeom>
              <a:avLst/>
              <a:gdLst>
                <a:gd name="T0" fmla="*/ 19 w 40"/>
                <a:gd name="T1" fmla="*/ 41 h 46"/>
                <a:gd name="T2" fmla="*/ 10 w 40"/>
                <a:gd name="T3" fmla="*/ 43 h 46"/>
                <a:gd name="T4" fmla="*/ 7 w 40"/>
                <a:gd name="T5" fmla="*/ 41 h 46"/>
                <a:gd name="T6" fmla="*/ 11 w 40"/>
                <a:gd name="T7" fmla="*/ 30 h 46"/>
                <a:gd name="T8" fmla="*/ 7 w 40"/>
                <a:gd name="T9" fmla="*/ 30 h 46"/>
                <a:gd name="T10" fmla="*/ 0 w 40"/>
                <a:gd name="T11" fmla="*/ 25 h 46"/>
                <a:gd name="T12" fmla="*/ 6 w 40"/>
                <a:gd name="T13" fmla="*/ 19 h 46"/>
                <a:gd name="T14" fmla="*/ 5 w 40"/>
                <a:gd name="T15" fmla="*/ 11 h 46"/>
                <a:gd name="T16" fmla="*/ 5 w 40"/>
                <a:gd name="T17" fmla="*/ 9 h 46"/>
                <a:gd name="T18" fmla="*/ 23 w 40"/>
                <a:gd name="T19" fmla="*/ 11 h 46"/>
                <a:gd name="T20" fmla="*/ 23 w 40"/>
                <a:gd name="T21" fmla="*/ 10 h 46"/>
                <a:gd name="T22" fmla="*/ 28 w 40"/>
                <a:gd name="T23" fmla="*/ 0 h 46"/>
                <a:gd name="T24" fmla="*/ 32 w 40"/>
                <a:gd name="T25" fmla="*/ 4 h 46"/>
                <a:gd name="T26" fmla="*/ 36 w 40"/>
                <a:gd name="T27" fmla="*/ 19 h 46"/>
                <a:gd name="T28" fmla="*/ 40 w 40"/>
                <a:gd name="T29" fmla="*/ 21 h 46"/>
                <a:gd name="T30" fmla="*/ 40 w 40"/>
                <a:gd name="T31" fmla="*/ 23 h 46"/>
                <a:gd name="T32" fmla="*/ 37 w 40"/>
                <a:gd name="T33" fmla="*/ 33 h 46"/>
                <a:gd name="T34" fmla="*/ 33 w 40"/>
                <a:gd name="T35" fmla="*/ 33 h 46"/>
                <a:gd name="T36" fmla="*/ 23 w 40"/>
                <a:gd name="T37" fmla="*/ 46 h 46"/>
                <a:gd name="T38" fmla="*/ 23 w 40"/>
                <a:gd name="T39" fmla="*/ 46 h 46"/>
                <a:gd name="T40" fmla="*/ 24 w 40"/>
                <a:gd name="T41" fmla="*/ 34 h 46"/>
                <a:gd name="T42" fmla="*/ 22 w 40"/>
                <a:gd name="T43" fmla="*/ 41 h 46"/>
                <a:gd name="T44" fmla="*/ 23 w 40"/>
                <a:gd name="T45" fmla="*/ 43 h 46"/>
                <a:gd name="T46" fmla="*/ 24 w 40"/>
                <a:gd name="T47" fmla="*/ 42 h 46"/>
                <a:gd name="T48" fmla="*/ 31 w 40"/>
                <a:gd name="T49" fmla="*/ 30 h 46"/>
                <a:gd name="T50" fmla="*/ 32 w 40"/>
                <a:gd name="T51" fmla="*/ 29 h 46"/>
                <a:gd name="T52" fmla="*/ 37 w 40"/>
                <a:gd name="T53" fmla="*/ 23 h 46"/>
                <a:gd name="T54" fmla="*/ 33 w 40"/>
                <a:gd name="T55" fmla="*/ 20 h 46"/>
                <a:gd name="T56" fmla="*/ 29 w 40"/>
                <a:gd name="T57" fmla="*/ 3 h 46"/>
                <a:gd name="T58" fmla="*/ 28 w 40"/>
                <a:gd name="T59" fmla="*/ 3 h 46"/>
                <a:gd name="T60" fmla="*/ 26 w 40"/>
                <a:gd name="T61" fmla="*/ 10 h 46"/>
                <a:gd name="T62" fmla="*/ 26 w 40"/>
                <a:gd name="T63" fmla="*/ 14 h 46"/>
                <a:gd name="T64" fmla="*/ 24 w 40"/>
                <a:gd name="T65" fmla="*/ 15 h 46"/>
                <a:gd name="T66" fmla="*/ 19 w 40"/>
                <a:gd name="T67" fmla="*/ 12 h 46"/>
                <a:gd name="T68" fmla="*/ 8 w 40"/>
                <a:gd name="T69" fmla="*/ 10 h 46"/>
                <a:gd name="T70" fmla="*/ 8 w 40"/>
                <a:gd name="T71" fmla="*/ 11 h 46"/>
                <a:gd name="T72" fmla="*/ 18 w 40"/>
                <a:gd name="T73" fmla="*/ 18 h 46"/>
                <a:gd name="T74" fmla="*/ 18 w 40"/>
                <a:gd name="T75" fmla="*/ 18 h 46"/>
                <a:gd name="T76" fmla="*/ 18 w 40"/>
                <a:gd name="T77" fmla="*/ 18 h 46"/>
                <a:gd name="T78" fmla="*/ 18 w 40"/>
                <a:gd name="T79" fmla="*/ 21 h 46"/>
                <a:gd name="T80" fmla="*/ 14 w 40"/>
                <a:gd name="T81" fmla="*/ 21 h 46"/>
                <a:gd name="T82" fmla="*/ 3 w 40"/>
                <a:gd name="T83" fmla="*/ 25 h 46"/>
                <a:gd name="T84" fmla="*/ 3 w 40"/>
                <a:gd name="T85" fmla="*/ 25 h 46"/>
                <a:gd name="T86" fmla="*/ 7 w 40"/>
                <a:gd name="T87" fmla="*/ 27 h 46"/>
                <a:gd name="T88" fmla="*/ 19 w 40"/>
                <a:gd name="T89" fmla="*/ 24 h 46"/>
                <a:gd name="T90" fmla="*/ 20 w 40"/>
                <a:gd name="T91" fmla="*/ 27 h 46"/>
                <a:gd name="T92" fmla="*/ 14 w 40"/>
                <a:gd name="T93" fmla="*/ 31 h 46"/>
                <a:gd name="T94" fmla="*/ 9 w 40"/>
                <a:gd name="T95" fmla="*/ 39 h 46"/>
                <a:gd name="T96" fmla="*/ 10 w 40"/>
                <a:gd name="T97" fmla="*/ 40 h 46"/>
                <a:gd name="T98" fmla="*/ 22 w 40"/>
                <a:gd name="T99" fmla="*/ 33 h 46"/>
                <a:gd name="T100" fmla="*/ 23 w 40"/>
                <a:gd name="T101"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46">
                  <a:moveTo>
                    <a:pt x="21" y="46"/>
                  </a:moveTo>
                  <a:cubicBezTo>
                    <a:pt x="19" y="45"/>
                    <a:pt x="19" y="43"/>
                    <a:pt x="19" y="41"/>
                  </a:cubicBezTo>
                  <a:cubicBezTo>
                    <a:pt x="19" y="41"/>
                    <a:pt x="19" y="41"/>
                    <a:pt x="19" y="41"/>
                  </a:cubicBezTo>
                  <a:cubicBezTo>
                    <a:pt x="19" y="40"/>
                    <a:pt x="19" y="40"/>
                    <a:pt x="19" y="39"/>
                  </a:cubicBezTo>
                  <a:cubicBezTo>
                    <a:pt x="19" y="39"/>
                    <a:pt x="19" y="39"/>
                    <a:pt x="19" y="39"/>
                  </a:cubicBezTo>
                  <a:cubicBezTo>
                    <a:pt x="17" y="41"/>
                    <a:pt x="13" y="43"/>
                    <a:pt x="10" y="43"/>
                  </a:cubicBezTo>
                  <a:cubicBezTo>
                    <a:pt x="10" y="43"/>
                    <a:pt x="10" y="43"/>
                    <a:pt x="10" y="43"/>
                  </a:cubicBezTo>
                  <a:cubicBezTo>
                    <a:pt x="9" y="43"/>
                    <a:pt x="8" y="42"/>
                    <a:pt x="7" y="41"/>
                  </a:cubicBezTo>
                  <a:cubicBezTo>
                    <a:pt x="7" y="41"/>
                    <a:pt x="7" y="41"/>
                    <a:pt x="7" y="41"/>
                  </a:cubicBezTo>
                  <a:cubicBezTo>
                    <a:pt x="6" y="40"/>
                    <a:pt x="6" y="39"/>
                    <a:pt x="6" y="38"/>
                  </a:cubicBezTo>
                  <a:cubicBezTo>
                    <a:pt x="6" y="38"/>
                    <a:pt x="6" y="38"/>
                    <a:pt x="6" y="38"/>
                  </a:cubicBezTo>
                  <a:cubicBezTo>
                    <a:pt x="6" y="35"/>
                    <a:pt x="8" y="32"/>
                    <a:pt x="11" y="30"/>
                  </a:cubicBezTo>
                  <a:cubicBezTo>
                    <a:pt x="11" y="30"/>
                    <a:pt x="11" y="30"/>
                    <a:pt x="11" y="30"/>
                  </a:cubicBezTo>
                  <a:cubicBezTo>
                    <a:pt x="10" y="30"/>
                    <a:pt x="8" y="30"/>
                    <a:pt x="7" y="30"/>
                  </a:cubicBezTo>
                  <a:cubicBezTo>
                    <a:pt x="7" y="30"/>
                    <a:pt x="7" y="30"/>
                    <a:pt x="7" y="30"/>
                  </a:cubicBezTo>
                  <a:cubicBezTo>
                    <a:pt x="4" y="30"/>
                    <a:pt x="0" y="29"/>
                    <a:pt x="0" y="25"/>
                  </a:cubicBezTo>
                  <a:cubicBezTo>
                    <a:pt x="0" y="25"/>
                    <a:pt x="0" y="25"/>
                    <a:pt x="0" y="25"/>
                  </a:cubicBezTo>
                  <a:cubicBezTo>
                    <a:pt x="0" y="25"/>
                    <a:pt x="0" y="25"/>
                    <a:pt x="0" y="25"/>
                  </a:cubicBezTo>
                  <a:cubicBezTo>
                    <a:pt x="0" y="25"/>
                    <a:pt x="0" y="25"/>
                    <a:pt x="0" y="25"/>
                  </a:cubicBezTo>
                  <a:cubicBezTo>
                    <a:pt x="0" y="21"/>
                    <a:pt x="3" y="20"/>
                    <a:pt x="6" y="19"/>
                  </a:cubicBezTo>
                  <a:cubicBezTo>
                    <a:pt x="6" y="19"/>
                    <a:pt x="6" y="19"/>
                    <a:pt x="6" y="19"/>
                  </a:cubicBezTo>
                  <a:cubicBezTo>
                    <a:pt x="7" y="18"/>
                    <a:pt x="8" y="18"/>
                    <a:pt x="9" y="18"/>
                  </a:cubicBezTo>
                  <a:cubicBezTo>
                    <a:pt x="9" y="18"/>
                    <a:pt x="9" y="18"/>
                    <a:pt x="9" y="18"/>
                  </a:cubicBezTo>
                  <a:cubicBezTo>
                    <a:pt x="7" y="17"/>
                    <a:pt x="5" y="15"/>
                    <a:pt x="5" y="11"/>
                  </a:cubicBezTo>
                  <a:cubicBezTo>
                    <a:pt x="5" y="11"/>
                    <a:pt x="5" y="11"/>
                    <a:pt x="5" y="11"/>
                  </a:cubicBezTo>
                  <a:cubicBezTo>
                    <a:pt x="5" y="11"/>
                    <a:pt x="5" y="10"/>
                    <a:pt x="5" y="9"/>
                  </a:cubicBezTo>
                  <a:cubicBezTo>
                    <a:pt x="5" y="9"/>
                    <a:pt x="5" y="9"/>
                    <a:pt x="5" y="9"/>
                  </a:cubicBezTo>
                  <a:cubicBezTo>
                    <a:pt x="6" y="7"/>
                    <a:pt x="8" y="6"/>
                    <a:pt x="10" y="6"/>
                  </a:cubicBezTo>
                  <a:cubicBezTo>
                    <a:pt x="10" y="6"/>
                    <a:pt x="10" y="6"/>
                    <a:pt x="10" y="6"/>
                  </a:cubicBezTo>
                  <a:cubicBezTo>
                    <a:pt x="14" y="6"/>
                    <a:pt x="20" y="9"/>
                    <a:pt x="23" y="11"/>
                  </a:cubicBezTo>
                  <a:cubicBezTo>
                    <a:pt x="23" y="11"/>
                    <a:pt x="23" y="11"/>
                    <a:pt x="23" y="11"/>
                  </a:cubicBezTo>
                  <a:cubicBezTo>
                    <a:pt x="23" y="11"/>
                    <a:pt x="23" y="10"/>
                    <a:pt x="23" y="10"/>
                  </a:cubicBezTo>
                  <a:cubicBezTo>
                    <a:pt x="23" y="10"/>
                    <a:pt x="23" y="10"/>
                    <a:pt x="23" y="10"/>
                  </a:cubicBezTo>
                  <a:cubicBezTo>
                    <a:pt x="23" y="7"/>
                    <a:pt x="23" y="3"/>
                    <a:pt x="27" y="0"/>
                  </a:cubicBezTo>
                  <a:cubicBezTo>
                    <a:pt x="27" y="0"/>
                    <a:pt x="27" y="0"/>
                    <a:pt x="27" y="0"/>
                  </a:cubicBezTo>
                  <a:cubicBezTo>
                    <a:pt x="27" y="0"/>
                    <a:pt x="28" y="0"/>
                    <a:pt x="28" y="0"/>
                  </a:cubicBezTo>
                  <a:cubicBezTo>
                    <a:pt x="28" y="0"/>
                    <a:pt x="28" y="0"/>
                    <a:pt x="28" y="0"/>
                  </a:cubicBezTo>
                  <a:cubicBezTo>
                    <a:pt x="31" y="0"/>
                    <a:pt x="32" y="2"/>
                    <a:pt x="32" y="4"/>
                  </a:cubicBezTo>
                  <a:cubicBezTo>
                    <a:pt x="32" y="4"/>
                    <a:pt x="32" y="4"/>
                    <a:pt x="32" y="4"/>
                  </a:cubicBezTo>
                  <a:cubicBezTo>
                    <a:pt x="33" y="5"/>
                    <a:pt x="34" y="8"/>
                    <a:pt x="34" y="10"/>
                  </a:cubicBezTo>
                  <a:cubicBezTo>
                    <a:pt x="34" y="10"/>
                    <a:pt x="34" y="10"/>
                    <a:pt x="34" y="10"/>
                  </a:cubicBezTo>
                  <a:cubicBezTo>
                    <a:pt x="35" y="14"/>
                    <a:pt x="36" y="17"/>
                    <a:pt x="36" y="19"/>
                  </a:cubicBezTo>
                  <a:cubicBezTo>
                    <a:pt x="36" y="19"/>
                    <a:pt x="36" y="19"/>
                    <a:pt x="36" y="19"/>
                  </a:cubicBezTo>
                  <a:cubicBezTo>
                    <a:pt x="37" y="19"/>
                    <a:pt x="38" y="20"/>
                    <a:pt x="40" y="21"/>
                  </a:cubicBezTo>
                  <a:cubicBezTo>
                    <a:pt x="40" y="21"/>
                    <a:pt x="40" y="21"/>
                    <a:pt x="40" y="21"/>
                  </a:cubicBezTo>
                  <a:cubicBezTo>
                    <a:pt x="39" y="22"/>
                    <a:pt x="39" y="22"/>
                    <a:pt x="39" y="22"/>
                  </a:cubicBezTo>
                  <a:cubicBezTo>
                    <a:pt x="40" y="21"/>
                    <a:pt x="40" y="21"/>
                    <a:pt x="40" y="21"/>
                  </a:cubicBezTo>
                  <a:cubicBezTo>
                    <a:pt x="40" y="21"/>
                    <a:pt x="40" y="22"/>
                    <a:pt x="40" y="23"/>
                  </a:cubicBezTo>
                  <a:cubicBezTo>
                    <a:pt x="40" y="23"/>
                    <a:pt x="40" y="23"/>
                    <a:pt x="40" y="23"/>
                  </a:cubicBezTo>
                  <a:cubicBezTo>
                    <a:pt x="38" y="32"/>
                    <a:pt x="38" y="32"/>
                    <a:pt x="38" y="32"/>
                  </a:cubicBezTo>
                  <a:cubicBezTo>
                    <a:pt x="38" y="33"/>
                    <a:pt x="37" y="33"/>
                    <a:pt x="37" y="33"/>
                  </a:cubicBezTo>
                  <a:cubicBezTo>
                    <a:pt x="37" y="33"/>
                    <a:pt x="37" y="33"/>
                    <a:pt x="37" y="33"/>
                  </a:cubicBezTo>
                  <a:cubicBezTo>
                    <a:pt x="35" y="33"/>
                    <a:pt x="34" y="33"/>
                    <a:pt x="33" y="33"/>
                  </a:cubicBezTo>
                  <a:cubicBezTo>
                    <a:pt x="33" y="33"/>
                    <a:pt x="33" y="33"/>
                    <a:pt x="33" y="33"/>
                  </a:cubicBezTo>
                  <a:cubicBezTo>
                    <a:pt x="32" y="35"/>
                    <a:pt x="29" y="40"/>
                    <a:pt x="26" y="44"/>
                  </a:cubicBezTo>
                  <a:cubicBezTo>
                    <a:pt x="26" y="44"/>
                    <a:pt x="26" y="44"/>
                    <a:pt x="26" y="44"/>
                  </a:cubicBezTo>
                  <a:cubicBezTo>
                    <a:pt x="25" y="45"/>
                    <a:pt x="25" y="46"/>
                    <a:pt x="23" y="46"/>
                  </a:cubicBezTo>
                  <a:cubicBezTo>
                    <a:pt x="23" y="46"/>
                    <a:pt x="23" y="46"/>
                    <a:pt x="23" y="46"/>
                  </a:cubicBezTo>
                  <a:cubicBezTo>
                    <a:pt x="23" y="46"/>
                    <a:pt x="23" y="46"/>
                    <a:pt x="23" y="46"/>
                  </a:cubicBezTo>
                  <a:cubicBezTo>
                    <a:pt x="23" y="46"/>
                    <a:pt x="23" y="46"/>
                    <a:pt x="23" y="46"/>
                  </a:cubicBezTo>
                  <a:cubicBezTo>
                    <a:pt x="22" y="46"/>
                    <a:pt x="22" y="46"/>
                    <a:pt x="21" y="46"/>
                  </a:cubicBezTo>
                  <a:close/>
                  <a:moveTo>
                    <a:pt x="23" y="33"/>
                  </a:moveTo>
                  <a:cubicBezTo>
                    <a:pt x="24" y="33"/>
                    <a:pt x="24" y="34"/>
                    <a:pt x="24" y="34"/>
                  </a:cubicBezTo>
                  <a:cubicBezTo>
                    <a:pt x="24" y="34"/>
                    <a:pt x="24" y="34"/>
                    <a:pt x="24" y="34"/>
                  </a:cubicBezTo>
                  <a:cubicBezTo>
                    <a:pt x="24" y="34"/>
                    <a:pt x="22" y="38"/>
                    <a:pt x="22" y="41"/>
                  </a:cubicBezTo>
                  <a:cubicBezTo>
                    <a:pt x="22" y="41"/>
                    <a:pt x="22" y="41"/>
                    <a:pt x="22" y="41"/>
                  </a:cubicBezTo>
                  <a:cubicBezTo>
                    <a:pt x="22" y="42"/>
                    <a:pt x="22" y="43"/>
                    <a:pt x="23" y="43"/>
                  </a:cubicBezTo>
                  <a:cubicBezTo>
                    <a:pt x="23" y="43"/>
                    <a:pt x="23" y="43"/>
                    <a:pt x="23" y="43"/>
                  </a:cubicBezTo>
                  <a:cubicBezTo>
                    <a:pt x="23" y="43"/>
                    <a:pt x="23" y="43"/>
                    <a:pt x="23" y="43"/>
                  </a:cubicBezTo>
                  <a:cubicBezTo>
                    <a:pt x="23" y="43"/>
                    <a:pt x="23" y="43"/>
                    <a:pt x="23" y="43"/>
                  </a:cubicBezTo>
                  <a:cubicBezTo>
                    <a:pt x="23" y="43"/>
                    <a:pt x="24" y="42"/>
                    <a:pt x="24" y="42"/>
                  </a:cubicBezTo>
                  <a:cubicBezTo>
                    <a:pt x="24" y="42"/>
                    <a:pt x="24" y="42"/>
                    <a:pt x="24" y="42"/>
                  </a:cubicBezTo>
                  <a:cubicBezTo>
                    <a:pt x="25" y="41"/>
                    <a:pt x="26" y="39"/>
                    <a:pt x="27" y="37"/>
                  </a:cubicBezTo>
                  <a:cubicBezTo>
                    <a:pt x="27" y="37"/>
                    <a:pt x="27" y="37"/>
                    <a:pt x="27" y="37"/>
                  </a:cubicBezTo>
                  <a:cubicBezTo>
                    <a:pt x="29" y="34"/>
                    <a:pt x="31" y="30"/>
                    <a:pt x="31" y="30"/>
                  </a:cubicBezTo>
                  <a:cubicBezTo>
                    <a:pt x="31" y="30"/>
                    <a:pt x="31" y="30"/>
                    <a:pt x="31" y="30"/>
                  </a:cubicBezTo>
                  <a:cubicBezTo>
                    <a:pt x="31" y="30"/>
                    <a:pt x="32" y="29"/>
                    <a:pt x="32" y="29"/>
                  </a:cubicBezTo>
                  <a:cubicBezTo>
                    <a:pt x="32" y="29"/>
                    <a:pt x="32" y="29"/>
                    <a:pt x="32" y="29"/>
                  </a:cubicBezTo>
                  <a:cubicBezTo>
                    <a:pt x="32" y="29"/>
                    <a:pt x="34" y="30"/>
                    <a:pt x="36" y="30"/>
                  </a:cubicBezTo>
                  <a:cubicBezTo>
                    <a:pt x="36" y="30"/>
                    <a:pt x="36" y="30"/>
                    <a:pt x="36" y="30"/>
                  </a:cubicBezTo>
                  <a:cubicBezTo>
                    <a:pt x="37" y="23"/>
                    <a:pt x="37" y="23"/>
                    <a:pt x="37" y="23"/>
                  </a:cubicBezTo>
                  <a:cubicBezTo>
                    <a:pt x="36" y="22"/>
                    <a:pt x="34" y="22"/>
                    <a:pt x="33" y="20"/>
                  </a:cubicBezTo>
                  <a:cubicBezTo>
                    <a:pt x="33" y="20"/>
                    <a:pt x="33" y="20"/>
                    <a:pt x="33" y="20"/>
                  </a:cubicBezTo>
                  <a:cubicBezTo>
                    <a:pt x="33" y="20"/>
                    <a:pt x="33" y="20"/>
                    <a:pt x="33" y="20"/>
                  </a:cubicBezTo>
                  <a:cubicBezTo>
                    <a:pt x="33" y="20"/>
                    <a:pt x="33" y="16"/>
                    <a:pt x="32" y="12"/>
                  </a:cubicBezTo>
                  <a:cubicBezTo>
                    <a:pt x="32" y="12"/>
                    <a:pt x="32" y="12"/>
                    <a:pt x="32" y="12"/>
                  </a:cubicBezTo>
                  <a:cubicBezTo>
                    <a:pt x="31" y="9"/>
                    <a:pt x="30" y="4"/>
                    <a:pt x="29" y="3"/>
                  </a:cubicBezTo>
                  <a:cubicBezTo>
                    <a:pt x="29" y="3"/>
                    <a:pt x="29" y="3"/>
                    <a:pt x="29" y="3"/>
                  </a:cubicBezTo>
                  <a:cubicBezTo>
                    <a:pt x="28" y="3"/>
                    <a:pt x="28" y="3"/>
                    <a:pt x="28" y="3"/>
                  </a:cubicBezTo>
                  <a:cubicBezTo>
                    <a:pt x="28" y="3"/>
                    <a:pt x="28" y="3"/>
                    <a:pt x="28" y="3"/>
                  </a:cubicBezTo>
                  <a:cubicBezTo>
                    <a:pt x="28" y="3"/>
                    <a:pt x="28" y="3"/>
                    <a:pt x="28" y="3"/>
                  </a:cubicBezTo>
                  <a:cubicBezTo>
                    <a:pt x="28" y="3"/>
                    <a:pt x="28" y="3"/>
                    <a:pt x="28" y="3"/>
                  </a:cubicBezTo>
                  <a:cubicBezTo>
                    <a:pt x="27" y="4"/>
                    <a:pt x="26" y="7"/>
                    <a:pt x="26" y="10"/>
                  </a:cubicBezTo>
                  <a:cubicBezTo>
                    <a:pt x="26" y="10"/>
                    <a:pt x="26" y="10"/>
                    <a:pt x="26" y="10"/>
                  </a:cubicBezTo>
                  <a:cubicBezTo>
                    <a:pt x="26" y="12"/>
                    <a:pt x="26" y="14"/>
                    <a:pt x="26" y="14"/>
                  </a:cubicBezTo>
                  <a:cubicBezTo>
                    <a:pt x="26" y="14"/>
                    <a:pt x="26" y="14"/>
                    <a:pt x="26" y="14"/>
                  </a:cubicBezTo>
                  <a:cubicBezTo>
                    <a:pt x="26" y="14"/>
                    <a:pt x="26" y="15"/>
                    <a:pt x="26" y="15"/>
                  </a:cubicBezTo>
                  <a:cubicBezTo>
                    <a:pt x="26" y="15"/>
                    <a:pt x="26" y="15"/>
                    <a:pt x="26" y="15"/>
                  </a:cubicBezTo>
                  <a:cubicBezTo>
                    <a:pt x="25" y="15"/>
                    <a:pt x="24" y="15"/>
                    <a:pt x="24" y="15"/>
                  </a:cubicBezTo>
                  <a:cubicBezTo>
                    <a:pt x="24" y="15"/>
                    <a:pt x="24" y="15"/>
                    <a:pt x="24" y="15"/>
                  </a:cubicBezTo>
                  <a:cubicBezTo>
                    <a:pt x="24" y="15"/>
                    <a:pt x="22" y="14"/>
                    <a:pt x="19" y="12"/>
                  </a:cubicBezTo>
                  <a:cubicBezTo>
                    <a:pt x="19" y="12"/>
                    <a:pt x="19" y="12"/>
                    <a:pt x="19" y="12"/>
                  </a:cubicBezTo>
                  <a:cubicBezTo>
                    <a:pt x="16" y="11"/>
                    <a:pt x="12" y="9"/>
                    <a:pt x="10" y="9"/>
                  </a:cubicBezTo>
                  <a:cubicBezTo>
                    <a:pt x="10" y="9"/>
                    <a:pt x="10" y="9"/>
                    <a:pt x="10" y="9"/>
                  </a:cubicBezTo>
                  <a:cubicBezTo>
                    <a:pt x="9" y="9"/>
                    <a:pt x="8" y="9"/>
                    <a:pt x="8" y="10"/>
                  </a:cubicBezTo>
                  <a:cubicBezTo>
                    <a:pt x="8" y="10"/>
                    <a:pt x="8" y="10"/>
                    <a:pt x="8" y="10"/>
                  </a:cubicBezTo>
                  <a:cubicBezTo>
                    <a:pt x="8" y="11"/>
                    <a:pt x="8" y="11"/>
                    <a:pt x="8" y="11"/>
                  </a:cubicBezTo>
                  <a:cubicBezTo>
                    <a:pt x="8" y="11"/>
                    <a:pt x="8" y="11"/>
                    <a:pt x="8" y="11"/>
                  </a:cubicBezTo>
                  <a:cubicBezTo>
                    <a:pt x="7" y="13"/>
                    <a:pt x="10" y="15"/>
                    <a:pt x="13" y="16"/>
                  </a:cubicBezTo>
                  <a:cubicBezTo>
                    <a:pt x="13" y="16"/>
                    <a:pt x="13" y="16"/>
                    <a:pt x="13" y="16"/>
                  </a:cubicBezTo>
                  <a:cubicBezTo>
                    <a:pt x="15" y="17"/>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9" y="18"/>
                    <a:pt x="20" y="19"/>
                    <a:pt x="20" y="19"/>
                  </a:cubicBezTo>
                  <a:cubicBezTo>
                    <a:pt x="20" y="19"/>
                    <a:pt x="20" y="19"/>
                    <a:pt x="20" y="19"/>
                  </a:cubicBezTo>
                  <a:cubicBezTo>
                    <a:pt x="20" y="20"/>
                    <a:pt x="19" y="21"/>
                    <a:pt x="18" y="21"/>
                  </a:cubicBezTo>
                  <a:cubicBezTo>
                    <a:pt x="18" y="21"/>
                    <a:pt x="18" y="21"/>
                    <a:pt x="18" y="21"/>
                  </a:cubicBezTo>
                  <a:cubicBezTo>
                    <a:pt x="18" y="21"/>
                    <a:pt x="17" y="21"/>
                    <a:pt x="14" y="21"/>
                  </a:cubicBezTo>
                  <a:cubicBezTo>
                    <a:pt x="14" y="21"/>
                    <a:pt x="14" y="21"/>
                    <a:pt x="14" y="21"/>
                  </a:cubicBezTo>
                  <a:cubicBezTo>
                    <a:pt x="12" y="21"/>
                    <a:pt x="9" y="21"/>
                    <a:pt x="7" y="22"/>
                  </a:cubicBezTo>
                  <a:cubicBezTo>
                    <a:pt x="7" y="22"/>
                    <a:pt x="7" y="22"/>
                    <a:pt x="7" y="22"/>
                  </a:cubicBezTo>
                  <a:cubicBezTo>
                    <a:pt x="4" y="22"/>
                    <a:pt x="3" y="23"/>
                    <a:pt x="3" y="25"/>
                  </a:cubicBezTo>
                  <a:cubicBezTo>
                    <a:pt x="3" y="25"/>
                    <a:pt x="3" y="25"/>
                    <a:pt x="3" y="25"/>
                  </a:cubicBezTo>
                  <a:cubicBezTo>
                    <a:pt x="3" y="25"/>
                    <a:pt x="3" y="25"/>
                    <a:pt x="3" y="25"/>
                  </a:cubicBezTo>
                  <a:cubicBezTo>
                    <a:pt x="3" y="25"/>
                    <a:pt x="3" y="25"/>
                    <a:pt x="3" y="25"/>
                  </a:cubicBezTo>
                  <a:cubicBezTo>
                    <a:pt x="2" y="25"/>
                    <a:pt x="2" y="25"/>
                    <a:pt x="2" y="25"/>
                  </a:cubicBezTo>
                  <a:cubicBezTo>
                    <a:pt x="3" y="25"/>
                    <a:pt x="3" y="25"/>
                    <a:pt x="3" y="25"/>
                  </a:cubicBezTo>
                  <a:cubicBezTo>
                    <a:pt x="3" y="27"/>
                    <a:pt x="4" y="27"/>
                    <a:pt x="7" y="27"/>
                  </a:cubicBezTo>
                  <a:cubicBezTo>
                    <a:pt x="7" y="27"/>
                    <a:pt x="7" y="27"/>
                    <a:pt x="7" y="27"/>
                  </a:cubicBezTo>
                  <a:cubicBezTo>
                    <a:pt x="12" y="27"/>
                    <a:pt x="19" y="24"/>
                    <a:pt x="19" y="24"/>
                  </a:cubicBezTo>
                  <a:cubicBezTo>
                    <a:pt x="19" y="24"/>
                    <a:pt x="19" y="24"/>
                    <a:pt x="19" y="24"/>
                  </a:cubicBezTo>
                  <a:cubicBezTo>
                    <a:pt x="20" y="24"/>
                    <a:pt x="21" y="25"/>
                    <a:pt x="21" y="25"/>
                  </a:cubicBezTo>
                  <a:cubicBezTo>
                    <a:pt x="21" y="25"/>
                    <a:pt x="21" y="25"/>
                    <a:pt x="21" y="25"/>
                  </a:cubicBezTo>
                  <a:cubicBezTo>
                    <a:pt x="21" y="26"/>
                    <a:pt x="21" y="27"/>
                    <a:pt x="20" y="27"/>
                  </a:cubicBezTo>
                  <a:cubicBezTo>
                    <a:pt x="20" y="27"/>
                    <a:pt x="20" y="27"/>
                    <a:pt x="20" y="27"/>
                  </a:cubicBezTo>
                  <a:cubicBezTo>
                    <a:pt x="20" y="27"/>
                    <a:pt x="17" y="29"/>
                    <a:pt x="14" y="31"/>
                  </a:cubicBezTo>
                  <a:cubicBezTo>
                    <a:pt x="14" y="31"/>
                    <a:pt x="14" y="31"/>
                    <a:pt x="14" y="31"/>
                  </a:cubicBezTo>
                  <a:cubicBezTo>
                    <a:pt x="11" y="33"/>
                    <a:pt x="9" y="36"/>
                    <a:pt x="9" y="38"/>
                  </a:cubicBezTo>
                  <a:cubicBezTo>
                    <a:pt x="9" y="38"/>
                    <a:pt x="9" y="38"/>
                    <a:pt x="9" y="38"/>
                  </a:cubicBezTo>
                  <a:cubicBezTo>
                    <a:pt x="9" y="38"/>
                    <a:pt x="9" y="39"/>
                    <a:pt x="9" y="39"/>
                  </a:cubicBezTo>
                  <a:cubicBezTo>
                    <a:pt x="9" y="39"/>
                    <a:pt x="9" y="39"/>
                    <a:pt x="9" y="39"/>
                  </a:cubicBezTo>
                  <a:cubicBezTo>
                    <a:pt x="10" y="40"/>
                    <a:pt x="10" y="40"/>
                    <a:pt x="10" y="40"/>
                  </a:cubicBezTo>
                  <a:cubicBezTo>
                    <a:pt x="10" y="40"/>
                    <a:pt x="10" y="40"/>
                    <a:pt x="10" y="40"/>
                  </a:cubicBezTo>
                  <a:cubicBezTo>
                    <a:pt x="12" y="40"/>
                    <a:pt x="15" y="38"/>
                    <a:pt x="17" y="36"/>
                  </a:cubicBezTo>
                  <a:cubicBezTo>
                    <a:pt x="17" y="36"/>
                    <a:pt x="17" y="36"/>
                    <a:pt x="17" y="36"/>
                  </a:cubicBezTo>
                  <a:cubicBezTo>
                    <a:pt x="20" y="34"/>
                    <a:pt x="22" y="33"/>
                    <a:pt x="22" y="33"/>
                  </a:cubicBezTo>
                  <a:cubicBezTo>
                    <a:pt x="22" y="33"/>
                    <a:pt x="22" y="33"/>
                    <a:pt x="22" y="33"/>
                  </a:cubicBezTo>
                  <a:cubicBezTo>
                    <a:pt x="22" y="32"/>
                    <a:pt x="22" y="32"/>
                    <a:pt x="23" y="32"/>
                  </a:cubicBezTo>
                  <a:cubicBezTo>
                    <a:pt x="23" y="32"/>
                    <a:pt x="23" y="32"/>
                    <a:pt x="23" y="32"/>
                  </a:cubicBezTo>
                  <a:cubicBezTo>
                    <a:pt x="23" y="32"/>
                    <a:pt x="23" y="32"/>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5" name="Freeform 104">
              <a:extLst>
                <a:ext uri="{FF2B5EF4-FFF2-40B4-BE49-F238E27FC236}">
                  <a16:creationId xmlns:a16="http://schemas.microsoft.com/office/drawing/2014/main" id="{BDF4C252-9368-4DD8-A201-1600D0F34445}"/>
                </a:ext>
              </a:extLst>
            </p:cNvPr>
            <p:cNvSpPr/>
            <p:nvPr/>
          </p:nvSpPr>
          <p:spPr bwMode="auto">
            <a:xfrm>
              <a:off x="6509544" y="1901831"/>
              <a:ext cx="635000" cy="282575"/>
            </a:xfrm>
            <a:custGeom>
              <a:avLst/>
              <a:gdLst>
                <a:gd name="T0" fmla="*/ 101 w 110"/>
                <a:gd name="T1" fmla="*/ 2 h 49"/>
                <a:gd name="T2" fmla="*/ 2 w 110"/>
                <a:gd name="T3" fmla="*/ 27 h 49"/>
                <a:gd name="T4" fmla="*/ 0 w 110"/>
                <a:gd name="T5" fmla="*/ 42 h 49"/>
                <a:gd name="T6" fmla="*/ 107 w 110"/>
                <a:gd name="T7" fmla="*/ 13 h 49"/>
                <a:gd name="T8" fmla="*/ 109 w 110"/>
                <a:gd name="T9" fmla="*/ 7 h 49"/>
                <a:gd name="T10" fmla="*/ 101 w 110"/>
                <a:gd name="T11" fmla="*/ 2 h 49"/>
              </a:gdLst>
              <a:ahLst/>
              <a:cxnLst>
                <a:cxn ang="0">
                  <a:pos x="T0" y="T1"/>
                </a:cxn>
                <a:cxn ang="0">
                  <a:pos x="T2" y="T3"/>
                </a:cxn>
                <a:cxn ang="0">
                  <a:pos x="T4" y="T5"/>
                </a:cxn>
                <a:cxn ang="0">
                  <a:pos x="T6" y="T7"/>
                </a:cxn>
                <a:cxn ang="0">
                  <a:pos x="T8" y="T9"/>
                </a:cxn>
                <a:cxn ang="0">
                  <a:pos x="T10" y="T11"/>
                </a:cxn>
              </a:cxnLst>
              <a:rect l="0" t="0" r="r" b="b"/>
              <a:pathLst>
                <a:path w="110" h="49">
                  <a:moveTo>
                    <a:pt x="101" y="2"/>
                  </a:moveTo>
                  <a:cubicBezTo>
                    <a:pt x="101" y="2"/>
                    <a:pt x="55" y="38"/>
                    <a:pt x="2" y="27"/>
                  </a:cubicBezTo>
                  <a:cubicBezTo>
                    <a:pt x="0" y="42"/>
                    <a:pt x="0" y="42"/>
                    <a:pt x="0" y="42"/>
                  </a:cubicBezTo>
                  <a:cubicBezTo>
                    <a:pt x="5" y="42"/>
                    <a:pt x="64" y="49"/>
                    <a:pt x="107" y="13"/>
                  </a:cubicBezTo>
                  <a:cubicBezTo>
                    <a:pt x="107" y="13"/>
                    <a:pt x="110" y="10"/>
                    <a:pt x="109" y="7"/>
                  </a:cubicBezTo>
                  <a:cubicBezTo>
                    <a:pt x="109" y="7"/>
                    <a:pt x="107" y="0"/>
                    <a:pt x="101" y="2"/>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6" name="Freeform 105">
              <a:extLst>
                <a:ext uri="{FF2B5EF4-FFF2-40B4-BE49-F238E27FC236}">
                  <a16:creationId xmlns:a16="http://schemas.microsoft.com/office/drawing/2014/main" id="{F179525E-4F73-46E3-B589-16B66D15B1E5}"/>
                </a:ext>
              </a:extLst>
            </p:cNvPr>
            <p:cNvSpPr>
              <a:spLocks noEditPoints="1"/>
            </p:cNvSpPr>
            <p:nvPr/>
          </p:nvSpPr>
          <p:spPr bwMode="auto">
            <a:xfrm>
              <a:off x="6496844" y="1901831"/>
              <a:ext cx="652463" cy="254000"/>
            </a:xfrm>
            <a:custGeom>
              <a:avLst/>
              <a:gdLst>
                <a:gd name="T0" fmla="*/ 2 w 113"/>
                <a:gd name="T1" fmla="*/ 43 h 44"/>
                <a:gd name="T2" fmla="*/ 2 w 113"/>
                <a:gd name="T3" fmla="*/ 43 h 44"/>
                <a:gd name="T4" fmla="*/ 2 w 113"/>
                <a:gd name="T5" fmla="*/ 43 h 44"/>
                <a:gd name="T6" fmla="*/ 1 w 113"/>
                <a:gd name="T7" fmla="*/ 43 h 44"/>
                <a:gd name="T8" fmla="*/ 1 w 113"/>
                <a:gd name="T9" fmla="*/ 43 h 44"/>
                <a:gd name="T10" fmla="*/ 0 w 113"/>
                <a:gd name="T11" fmla="*/ 41 h 44"/>
                <a:gd name="T12" fmla="*/ 0 w 113"/>
                <a:gd name="T13" fmla="*/ 41 h 44"/>
                <a:gd name="T14" fmla="*/ 2 w 113"/>
                <a:gd name="T15" fmla="*/ 27 h 44"/>
                <a:gd name="T16" fmla="*/ 3 w 113"/>
                <a:gd name="T17" fmla="*/ 26 h 44"/>
                <a:gd name="T18" fmla="*/ 3 w 113"/>
                <a:gd name="T19" fmla="*/ 26 h 44"/>
                <a:gd name="T20" fmla="*/ 4 w 113"/>
                <a:gd name="T21" fmla="*/ 26 h 44"/>
                <a:gd name="T22" fmla="*/ 4 w 113"/>
                <a:gd name="T23" fmla="*/ 26 h 44"/>
                <a:gd name="T24" fmla="*/ 24 w 113"/>
                <a:gd name="T25" fmla="*/ 28 h 44"/>
                <a:gd name="T26" fmla="*/ 24 w 113"/>
                <a:gd name="T27" fmla="*/ 28 h 44"/>
                <a:gd name="T28" fmla="*/ 79 w 113"/>
                <a:gd name="T29" fmla="*/ 15 h 44"/>
                <a:gd name="T30" fmla="*/ 79 w 113"/>
                <a:gd name="T31" fmla="*/ 15 h 44"/>
                <a:gd name="T32" fmla="*/ 102 w 113"/>
                <a:gd name="T33" fmla="*/ 1 h 44"/>
                <a:gd name="T34" fmla="*/ 102 w 113"/>
                <a:gd name="T35" fmla="*/ 1 h 44"/>
                <a:gd name="T36" fmla="*/ 102 w 113"/>
                <a:gd name="T37" fmla="*/ 1 h 44"/>
                <a:gd name="T38" fmla="*/ 105 w 113"/>
                <a:gd name="T39" fmla="*/ 0 h 44"/>
                <a:gd name="T40" fmla="*/ 105 w 113"/>
                <a:gd name="T41" fmla="*/ 0 h 44"/>
                <a:gd name="T42" fmla="*/ 113 w 113"/>
                <a:gd name="T43" fmla="*/ 6 h 44"/>
                <a:gd name="T44" fmla="*/ 113 w 113"/>
                <a:gd name="T45" fmla="*/ 6 h 44"/>
                <a:gd name="T46" fmla="*/ 113 w 113"/>
                <a:gd name="T47" fmla="*/ 8 h 44"/>
                <a:gd name="T48" fmla="*/ 113 w 113"/>
                <a:gd name="T49" fmla="*/ 8 h 44"/>
                <a:gd name="T50" fmla="*/ 109 w 113"/>
                <a:gd name="T51" fmla="*/ 14 h 44"/>
                <a:gd name="T52" fmla="*/ 109 w 113"/>
                <a:gd name="T53" fmla="*/ 14 h 44"/>
                <a:gd name="T54" fmla="*/ 17 w 113"/>
                <a:gd name="T55" fmla="*/ 44 h 44"/>
                <a:gd name="T56" fmla="*/ 17 w 113"/>
                <a:gd name="T57" fmla="*/ 44 h 44"/>
                <a:gd name="T58" fmla="*/ 2 w 113"/>
                <a:gd name="T59" fmla="*/ 43 h 44"/>
                <a:gd name="T60" fmla="*/ 17 w 113"/>
                <a:gd name="T61" fmla="*/ 41 h 44"/>
                <a:gd name="T62" fmla="*/ 108 w 113"/>
                <a:gd name="T63" fmla="*/ 12 h 44"/>
                <a:gd name="T64" fmla="*/ 108 w 113"/>
                <a:gd name="T65" fmla="*/ 12 h 44"/>
                <a:gd name="T66" fmla="*/ 110 w 113"/>
                <a:gd name="T67" fmla="*/ 8 h 44"/>
                <a:gd name="T68" fmla="*/ 110 w 113"/>
                <a:gd name="T69" fmla="*/ 8 h 44"/>
                <a:gd name="T70" fmla="*/ 110 w 113"/>
                <a:gd name="T71" fmla="*/ 7 h 44"/>
                <a:gd name="T72" fmla="*/ 110 w 113"/>
                <a:gd name="T73" fmla="*/ 7 h 44"/>
                <a:gd name="T74" fmla="*/ 109 w 113"/>
                <a:gd name="T75" fmla="*/ 5 h 44"/>
                <a:gd name="T76" fmla="*/ 109 w 113"/>
                <a:gd name="T77" fmla="*/ 5 h 44"/>
                <a:gd name="T78" fmla="*/ 105 w 113"/>
                <a:gd name="T79" fmla="*/ 3 h 44"/>
                <a:gd name="T80" fmla="*/ 105 w 113"/>
                <a:gd name="T81" fmla="*/ 3 h 44"/>
                <a:gd name="T82" fmla="*/ 103 w 113"/>
                <a:gd name="T83" fmla="*/ 4 h 44"/>
                <a:gd name="T84" fmla="*/ 103 w 113"/>
                <a:gd name="T85" fmla="*/ 4 h 44"/>
                <a:gd name="T86" fmla="*/ 24 w 113"/>
                <a:gd name="T87" fmla="*/ 31 h 44"/>
                <a:gd name="T88" fmla="*/ 24 w 113"/>
                <a:gd name="T89" fmla="*/ 31 h 44"/>
                <a:gd name="T90" fmla="*/ 5 w 113"/>
                <a:gd name="T91" fmla="*/ 29 h 44"/>
                <a:gd name="T92" fmla="*/ 5 w 113"/>
                <a:gd name="T93" fmla="*/ 29 h 44"/>
                <a:gd name="T94" fmla="*/ 3 w 113"/>
                <a:gd name="T95" fmla="*/ 40 h 44"/>
                <a:gd name="T96" fmla="*/ 17 w 113"/>
                <a:gd name="T9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44">
                  <a:moveTo>
                    <a:pt x="2" y="43"/>
                  </a:moveTo>
                  <a:cubicBezTo>
                    <a:pt x="2" y="43"/>
                    <a:pt x="2" y="43"/>
                    <a:pt x="2" y="43"/>
                  </a:cubicBezTo>
                  <a:cubicBezTo>
                    <a:pt x="2" y="43"/>
                    <a:pt x="2" y="43"/>
                    <a:pt x="2" y="43"/>
                  </a:cubicBezTo>
                  <a:cubicBezTo>
                    <a:pt x="1" y="43"/>
                    <a:pt x="1" y="43"/>
                    <a:pt x="1" y="43"/>
                  </a:cubicBezTo>
                  <a:cubicBezTo>
                    <a:pt x="1" y="43"/>
                    <a:pt x="1" y="43"/>
                    <a:pt x="1" y="43"/>
                  </a:cubicBezTo>
                  <a:cubicBezTo>
                    <a:pt x="0" y="42"/>
                    <a:pt x="0" y="42"/>
                    <a:pt x="0" y="41"/>
                  </a:cubicBezTo>
                  <a:cubicBezTo>
                    <a:pt x="0" y="41"/>
                    <a:pt x="0" y="41"/>
                    <a:pt x="0" y="41"/>
                  </a:cubicBezTo>
                  <a:cubicBezTo>
                    <a:pt x="2" y="27"/>
                    <a:pt x="2" y="27"/>
                    <a:pt x="2" y="27"/>
                  </a:cubicBezTo>
                  <a:cubicBezTo>
                    <a:pt x="3" y="27"/>
                    <a:pt x="3" y="26"/>
                    <a:pt x="3" y="26"/>
                  </a:cubicBezTo>
                  <a:cubicBezTo>
                    <a:pt x="3" y="26"/>
                    <a:pt x="3" y="26"/>
                    <a:pt x="3" y="26"/>
                  </a:cubicBezTo>
                  <a:cubicBezTo>
                    <a:pt x="3" y="26"/>
                    <a:pt x="4" y="26"/>
                    <a:pt x="4" y="26"/>
                  </a:cubicBezTo>
                  <a:cubicBezTo>
                    <a:pt x="4" y="26"/>
                    <a:pt x="4" y="26"/>
                    <a:pt x="4" y="26"/>
                  </a:cubicBezTo>
                  <a:cubicBezTo>
                    <a:pt x="11" y="27"/>
                    <a:pt x="18" y="28"/>
                    <a:pt x="24" y="28"/>
                  </a:cubicBezTo>
                  <a:cubicBezTo>
                    <a:pt x="24" y="28"/>
                    <a:pt x="24" y="28"/>
                    <a:pt x="24" y="28"/>
                  </a:cubicBezTo>
                  <a:cubicBezTo>
                    <a:pt x="46" y="28"/>
                    <a:pt x="65" y="21"/>
                    <a:pt x="79" y="15"/>
                  </a:cubicBezTo>
                  <a:cubicBezTo>
                    <a:pt x="79" y="15"/>
                    <a:pt x="79" y="15"/>
                    <a:pt x="79" y="15"/>
                  </a:cubicBezTo>
                  <a:cubicBezTo>
                    <a:pt x="93" y="8"/>
                    <a:pt x="102" y="1"/>
                    <a:pt x="102" y="1"/>
                  </a:cubicBezTo>
                  <a:cubicBezTo>
                    <a:pt x="102" y="1"/>
                    <a:pt x="102" y="1"/>
                    <a:pt x="102" y="1"/>
                  </a:cubicBezTo>
                  <a:cubicBezTo>
                    <a:pt x="102" y="1"/>
                    <a:pt x="102" y="1"/>
                    <a:pt x="102" y="1"/>
                  </a:cubicBezTo>
                  <a:cubicBezTo>
                    <a:pt x="103" y="1"/>
                    <a:pt x="104" y="0"/>
                    <a:pt x="105" y="0"/>
                  </a:cubicBezTo>
                  <a:cubicBezTo>
                    <a:pt x="105" y="0"/>
                    <a:pt x="105" y="0"/>
                    <a:pt x="105" y="0"/>
                  </a:cubicBezTo>
                  <a:cubicBezTo>
                    <a:pt x="111" y="1"/>
                    <a:pt x="113" y="6"/>
                    <a:pt x="113" y="6"/>
                  </a:cubicBezTo>
                  <a:cubicBezTo>
                    <a:pt x="113" y="6"/>
                    <a:pt x="113" y="6"/>
                    <a:pt x="113" y="6"/>
                  </a:cubicBezTo>
                  <a:cubicBezTo>
                    <a:pt x="113" y="7"/>
                    <a:pt x="113" y="7"/>
                    <a:pt x="113" y="8"/>
                  </a:cubicBezTo>
                  <a:cubicBezTo>
                    <a:pt x="113" y="8"/>
                    <a:pt x="113" y="8"/>
                    <a:pt x="113" y="8"/>
                  </a:cubicBezTo>
                  <a:cubicBezTo>
                    <a:pt x="113" y="12"/>
                    <a:pt x="110" y="14"/>
                    <a:pt x="109" y="14"/>
                  </a:cubicBezTo>
                  <a:cubicBezTo>
                    <a:pt x="109" y="14"/>
                    <a:pt x="109" y="14"/>
                    <a:pt x="109" y="14"/>
                  </a:cubicBezTo>
                  <a:cubicBezTo>
                    <a:pt x="78" y="40"/>
                    <a:pt x="39" y="44"/>
                    <a:pt x="17" y="44"/>
                  </a:cubicBezTo>
                  <a:cubicBezTo>
                    <a:pt x="17" y="44"/>
                    <a:pt x="17" y="44"/>
                    <a:pt x="17" y="44"/>
                  </a:cubicBezTo>
                  <a:cubicBezTo>
                    <a:pt x="9" y="44"/>
                    <a:pt x="4" y="43"/>
                    <a:pt x="2" y="43"/>
                  </a:cubicBezTo>
                  <a:close/>
                  <a:moveTo>
                    <a:pt x="17" y="41"/>
                  </a:moveTo>
                  <a:cubicBezTo>
                    <a:pt x="38" y="41"/>
                    <a:pt x="77" y="37"/>
                    <a:pt x="108" y="12"/>
                  </a:cubicBezTo>
                  <a:cubicBezTo>
                    <a:pt x="108" y="12"/>
                    <a:pt x="108" y="12"/>
                    <a:pt x="108" y="12"/>
                  </a:cubicBezTo>
                  <a:cubicBezTo>
                    <a:pt x="107" y="12"/>
                    <a:pt x="110" y="10"/>
                    <a:pt x="110" y="8"/>
                  </a:cubicBezTo>
                  <a:cubicBezTo>
                    <a:pt x="110" y="8"/>
                    <a:pt x="110" y="8"/>
                    <a:pt x="110" y="8"/>
                  </a:cubicBezTo>
                  <a:cubicBezTo>
                    <a:pt x="110" y="7"/>
                    <a:pt x="110" y="7"/>
                    <a:pt x="110" y="7"/>
                  </a:cubicBezTo>
                  <a:cubicBezTo>
                    <a:pt x="110" y="7"/>
                    <a:pt x="110" y="7"/>
                    <a:pt x="110" y="7"/>
                  </a:cubicBezTo>
                  <a:cubicBezTo>
                    <a:pt x="110" y="7"/>
                    <a:pt x="109" y="6"/>
                    <a:pt x="109" y="5"/>
                  </a:cubicBezTo>
                  <a:cubicBezTo>
                    <a:pt x="109" y="5"/>
                    <a:pt x="109" y="5"/>
                    <a:pt x="109" y="5"/>
                  </a:cubicBezTo>
                  <a:cubicBezTo>
                    <a:pt x="108" y="4"/>
                    <a:pt x="107" y="3"/>
                    <a:pt x="105" y="3"/>
                  </a:cubicBezTo>
                  <a:cubicBezTo>
                    <a:pt x="105" y="3"/>
                    <a:pt x="105" y="3"/>
                    <a:pt x="105" y="3"/>
                  </a:cubicBezTo>
                  <a:cubicBezTo>
                    <a:pt x="105" y="3"/>
                    <a:pt x="104" y="4"/>
                    <a:pt x="103" y="4"/>
                  </a:cubicBezTo>
                  <a:cubicBezTo>
                    <a:pt x="103" y="4"/>
                    <a:pt x="103" y="4"/>
                    <a:pt x="103" y="4"/>
                  </a:cubicBezTo>
                  <a:cubicBezTo>
                    <a:pt x="100" y="6"/>
                    <a:pt x="67" y="31"/>
                    <a:pt x="24" y="31"/>
                  </a:cubicBezTo>
                  <a:cubicBezTo>
                    <a:pt x="24" y="31"/>
                    <a:pt x="24" y="31"/>
                    <a:pt x="24" y="31"/>
                  </a:cubicBezTo>
                  <a:cubicBezTo>
                    <a:pt x="18" y="31"/>
                    <a:pt x="12" y="30"/>
                    <a:pt x="5" y="29"/>
                  </a:cubicBezTo>
                  <a:cubicBezTo>
                    <a:pt x="5" y="29"/>
                    <a:pt x="5" y="29"/>
                    <a:pt x="5" y="29"/>
                  </a:cubicBezTo>
                  <a:cubicBezTo>
                    <a:pt x="3" y="40"/>
                    <a:pt x="3" y="40"/>
                    <a:pt x="3" y="40"/>
                  </a:cubicBezTo>
                  <a:cubicBezTo>
                    <a:pt x="6" y="40"/>
                    <a:pt x="11" y="41"/>
                    <a:pt x="17" y="4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7" name="Freeform 106">
              <a:extLst>
                <a:ext uri="{FF2B5EF4-FFF2-40B4-BE49-F238E27FC236}">
                  <a16:creationId xmlns:a16="http://schemas.microsoft.com/office/drawing/2014/main" id="{74350220-74CD-487E-A767-3EF242F0C317}"/>
                </a:ext>
              </a:extLst>
            </p:cNvPr>
            <p:cNvSpPr/>
            <p:nvPr/>
          </p:nvSpPr>
          <p:spPr bwMode="auto">
            <a:xfrm>
              <a:off x="6323806" y="1027117"/>
              <a:ext cx="617538" cy="800101"/>
            </a:xfrm>
            <a:custGeom>
              <a:avLst/>
              <a:gdLst>
                <a:gd name="T0" fmla="*/ 88 w 107"/>
                <a:gd name="T1" fmla="*/ 50 h 139"/>
                <a:gd name="T2" fmla="*/ 107 w 107"/>
                <a:gd name="T3" fmla="*/ 12 h 139"/>
                <a:gd name="T4" fmla="*/ 82 w 107"/>
                <a:gd name="T5" fmla="*/ 13 h 139"/>
                <a:gd name="T6" fmla="*/ 66 w 107"/>
                <a:gd name="T7" fmla="*/ 139 h 139"/>
                <a:gd name="T8" fmla="*/ 71 w 107"/>
                <a:gd name="T9" fmla="*/ 96 h 139"/>
                <a:gd name="T10" fmla="*/ 88 w 107"/>
                <a:gd name="T11" fmla="*/ 50 h 139"/>
              </a:gdLst>
              <a:ahLst/>
              <a:cxnLst>
                <a:cxn ang="0">
                  <a:pos x="T0" y="T1"/>
                </a:cxn>
                <a:cxn ang="0">
                  <a:pos x="T2" y="T3"/>
                </a:cxn>
                <a:cxn ang="0">
                  <a:pos x="T4" y="T5"/>
                </a:cxn>
                <a:cxn ang="0">
                  <a:pos x="T6" y="T7"/>
                </a:cxn>
                <a:cxn ang="0">
                  <a:pos x="T8" y="T9"/>
                </a:cxn>
                <a:cxn ang="0">
                  <a:pos x="T10" y="T11"/>
                </a:cxn>
              </a:cxnLst>
              <a:rect l="0" t="0" r="r" b="b"/>
              <a:pathLst>
                <a:path w="107" h="139">
                  <a:moveTo>
                    <a:pt x="88" y="50"/>
                  </a:moveTo>
                  <a:cubicBezTo>
                    <a:pt x="98" y="46"/>
                    <a:pt x="107" y="12"/>
                    <a:pt x="107" y="12"/>
                  </a:cubicBezTo>
                  <a:cubicBezTo>
                    <a:pt x="107" y="12"/>
                    <a:pt x="98" y="0"/>
                    <a:pt x="82" y="13"/>
                  </a:cubicBezTo>
                  <a:cubicBezTo>
                    <a:pt x="82" y="13"/>
                    <a:pt x="0" y="98"/>
                    <a:pt x="66" y="139"/>
                  </a:cubicBezTo>
                  <a:cubicBezTo>
                    <a:pt x="66" y="139"/>
                    <a:pt x="54" y="122"/>
                    <a:pt x="71" y="96"/>
                  </a:cubicBezTo>
                  <a:lnTo>
                    <a:pt x="88" y="50"/>
                  </a:ln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8" name="Freeform 107">
              <a:extLst>
                <a:ext uri="{FF2B5EF4-FFF2-40B4-BE49-F238E27FC236}">
                  <a16:creationId xmlns:a16="http://schemas.microsoft.com/office/drawing/2014/main" id="{96FF5D82-FA1C-4E8E-A56C-C182B9E5EB1B}"/>
                </a:ext>
              </a:extLst>
            </p:cNvPr>
            <p:cNvSpPr>
              <a:spLocks noEditPoints="1"/>
            </p:cNvSpPr>
            <p:nvPr/>
          </p:nvSpPr>
          <p:spPr bwMode="auto">
            <a:xfrm>
              <a:off x="6549231" y="1055692"/>
              <a:ext cx="398463" cy="784226"/>
            </a:xfrm>
            <a:custGeom>
              <a:avLst/>
              <a:gdLst>
                <a:gd name="T0" fmla="*/ 26 w 69"/>
                <a:gd name="T1" fmla="*/ 136 h 136"/>
                <a:gd name="T2" fmla="*/ 0 w 69"/>
                <a:gd name="T3" fmla="*/ 91 h 136"/>
                <a:gd name="T4" fmla="*/ 0 w 69"/>
                <a:gd name="T5" fmla="*/ 91 h 136"/>
                <a:gd name="T6" fmla="*/ 42 w 69"/>
                <a:gd name="T7" fmla="*/ 6 h 136"/>
                <a:gd name="T8" fmla="*/ 42 w 69"/>
                <a:gd name="T9" fmla="*/ 6 h 136"/>
                <a:gd name="T10" fmla="*/ 57 w 69"/>
                <a:gd name="T11" fmla="*/ 0 h 136"/>
                <a:gd name="T12" fmla="*/ 57 w 69"/>
                <a:gd name="T13" fmla="*/ 0 h 136"/>
                <a:gd name="T14" fmla="*/ 69 w 69"/>
                <a:gd name="T15" fmla="*/ 6 h 136"/>
                <a:gd name="T16" fmla="*/ 69 w 69"/>
                <a:gd name="T17" fmla="*/ 6 h 136"/>
                <a:gd name="T18" fmla="*/ 69 w 69"/>
                <a:gd name="T19" fmla="*/ 7 h 136"/>
                <a:gd name="T20" fmla="*/ 69 w 69"/>
                <a:gd name="T21" fmla="*/ 7 h 136"/>
                <a:gd name="T22" fmla="*/ 64 w 69"/>
                <a:gd name="T23" fmla="*/ 25 h 136"/>
                <a:gd name="T24" fmla="*/ 64 w 69"/>
                <a:gd name="T25" fmla="*/ 25 h 136"/>
                <a:gd name="T26" fmla="*/ 50 w 69"/>
                <a:gd name="T27" fmla="*/ 46 h 136"/>
                <a:gd name="T28" fmla="*/ 50 w 69"/>
                <a:gd name="T29" fmla="*/ 46 h 136"/>
                <a:gd name="T30" fmla="*/ 33 w 69"/>
                <a:gd name="T31" fmla="*/ 91 h 136"/>
                <a:gd name="T32" fmla="*/ 33 w 69"/>
                <a:gd name="T33" fmla="*/ 91 h 136"/>
                <a:gd name="T34" fmla="*/ 24 w 69"/>
                <a:gd name="T35" fmla="*/ 118 h 136"/>
                <a:gd name="T36" fmla="*/ 24 w 69"/>
                <a:gd name="T37" fmla="*/ 118 h 136"/>
                <a:gd name="T38" fmla="*/ 26 w 69"/>
                <a:gd name="T39" fmla="*/ 130 h 136"/>
                <a:gd name="T40" fmla="*/ 26 w 69"/>
                <a:gd name="T41" fmla="*/ 130 h 136"/>
                <a:gd name="T42" fmla="*/ 28 w 69"/>
                <a:gd name="T43" fmla="*/ 134 h 136"/>
                <a:gd name="T44" fmla="*/ 28 w 69"/>
                <a:gd name="T45" fmla="*/ 134 h 136"/>
                <a:gd name="T46" fmla="*/ 28 w 69"/>
                <a:gd name="T47" fmla="*/ 135 h 136"/>
                <a:gd name="T48" fmla="*/ 28 w 69"/>
                <a:gd name="T49" fmla="*/ 135 h 136"/>
                <a:gd name="T50" fmla="*/ 27 w 69"/>
                <a:gd name="T51" fmla="*/ 136 h 136"/>
                <a:gd name="T52" fmla="*/ 27 w 69"/>
                <a:gd name="T53" fmla="*/ 136 h 136"/>
                <a:gd name="T54" fmla="*/ 26 w 69"/>
                <a:gd name="T55" fmla="*/ 136 h 136"/>
                <a:gd name="T56" fmla="*/ 44 w 69"/>
                <a:gd name="T57" fmla="*/ 9 h 136"/>
                <a:gd name="T58" fmla="*/ 24 w 69"/>
                <a:gd name="T59" fmla="*/ 35 h 136"/>
                <a:gd name="T60" fmla="*/ 24 w 69"/>
                <a:gd name="T61" fmla="*/ 35 h 136"/>
                <a:gd name="T62" fmla="*/ 3 w 69"/>
                <a:gd name="T63" fmla="*/ 91 h 136"/>
                <a:gd name="T64" fmla="*/ 3 w 69"/>
                <a:gd name="T65" fmla="*/ 91 h 136"/>
                <a:gd name="T66" fmla="*/ 23 w 69"/>
                <a:gd name="T67" fmla="*/ 130 h 136"/>
                <a:gd name="T68" fmla="*/ 23 w 69"/>
                <a:gd name="T69" fmla="*/ 130 h 136"/>
                <a:gd name="T70" fmla="*/ 21 w 69"/>
                <a:gd name="T71" fmla="*/ 118 h 136"/>
                <a:gd name="T72" fmla="*/ 21 w 69"/>
                <a:gd name="T73" fmla="*/ 118 h 136"/>
                <a:gd name="T74" fmla="*/ 31 w 69"/>
                <a:gd name="T75" fmla="*/ 90 h 136"/>
                <a:gd name="T76" fmla="*/ 31 w 69"/>
                <a:gd name="T77" fmla="*/ 90 h 136"/>
                <a:gd name="T78" fmla="*/ 47 w 69"/>
                <a:gd name="T79" fmla="*/ 44 h 136"/>
                <a:gd name="T80" fmla="*/ 48 w 69"/>
                <a:gd name="T81" fmla="*/ 43 h 136"/>
                <a:gd name="T82" fmla="*/ 48 w 69"/>
                <a:gd name="T83" fmla="*/ 43 h 136"/>
                <a:gd name="T84" fmla="*/ 61 w 69"/>
                <a:gd name="T85" fmla="*/ 24 h 136"/>
                <a:gd name="T86" fmla="*/ 61 w 69"/>
                <a:gd name="T87" fmla="*/ 24 h 136"/>
                <a:gd name="T88" fmla="*/ 66 w 69"/>
                <a:gd name="T89" fmla="*/ 7 h 136"/>
                <a:gd name="T90" fmla="*/ 66 w 69"/>
                <a:gd name="T91" fmla="*/ 7 h 136"/>
                <a:gd name="T92" fmla="*/ 64 w 69"/>
                <a:gd name="T93" fmla="*/ 6 h 136"/>
                <a:gd name="T94" fmla="*/ 64 w 69"/>
                <a:gd name="T95" fmla="*/ 6 h 136"/>
                <a:gd name="T96" fmla="*/ 57 w 69"/>
                <a:gd name="T97" fmla="*/ 3 h 136"/>
                <a:gd name="T98" fmla="*/ 57 w 69"/>
                <a:gd name="T99" fmla="*/ 3 h 136"/>
                <a:gd name="T100" fmla="*/ 44 w 69"/>
                <a:gd name="T101"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6">
                  <a:moveTo>
                    <a:pt x="26" y="136"/>
                  </a:moveTo>
                  <a:cubicBezTo>
                    <a:pt x="7" y="124"/>
                    <a:pt x="0" y="108"/>
                    <a:pt x="0" y="91"/>
                  </a:cubicBezTo>
                  <a:cubicBezTo>
                    <a:pt x="0" y="91"/>
                    <a:pt x="0" y="91"/>
                    <a:pt x="0" y="91"/>
                  </a:cubicBezTo>
                  <a:cubicBezTo>
                    <a:pt x="0" y="50"/>
                    <a:pt x="42" y="7"/>
                    <a:pt x="42" y="6"/>
                  </a:cubicBezTo>
                  <a:cubicBezTo>
                    <a:pt x="42" y="6"/>
                    <a:pt x="42" y="6"/>
                    <a:pt x="42" y="6"/>
                  </a:cubicBezTo>
                  <a:cubicBezTo>
                    <a:pt x="48" y="2"/>
                    <a:pt x="53" y="0"/>
                    <a:pt x="57" y="0"/>
                  </a:cubicBezTo>
                  <a:cubicBezTo>
                    <a:pt x="57" y="0"/>
                    <a:pt x="57" y="0"/>
                    <a:pt x="57" y="0"/>
                  </a:cubicBezTo>
                  <a:cubicBezTo>
                    <a:pt x="65" y="0"/>
                    <a:pt x="69" y="6"/>
                    <a:pt x="69" y="6"/>
                  </a:cubicBezTo>
                  <a:cubicBezTo>
                    <a:pt x="69" y="6"/>
                    <a:pt x="69" y="6"/>
                    <a:pt x="69" y="6"/>
                  </a:cubicBezTo>
                  <a:cubicBezTo>
                    <a:pt x="69" y="6"/>
                    <a:pt x="69" y="7"/>
                    <a:pt x="69" y="7"/>
                  </a:cubicBezTo>
                  <a:cubicBezTo>
                    <a:pt x="69" y="7"/>
                    <a:pt x="69" y="7"/>
                    <a:pt x="69" y="7"/>
                  </a:cubicBezTo>
                  <a:cubicBezTo>
                    <a:pt x="69" y="7"/>
                    <a:pt x="67" y="16"/>
                    <a:pt x="64" y="25"/>
                  </a:cubicBezTo>
                  <a:cubicBezTo>
                    <a:pt x="64" y="25"/>
                    <a:pt x="64" y="25"/>
                    <a:pt x="64" y="25"/>
                  </a:cubicBezTo>
                  <a:cubicBezTo>
                    <a:pt x="60" y="34"/>
                    <a:pt x="56" y="43"/>
                    <a:pt x="50" y="46"/>
                  </a:cubicBezTo>
                  <a:cubicBezTo>
                    <a:pt x="50" y="46"/>
                    <a:pt x="50" y="46"/>
                    <a:pt x="50" y="46"/>
                  </a:cubicBezTo>
                  <a:cubicBezTo>
                    <a:pt x="33" y="91"/>
                    <a:pt x="33" y="91"/>
                    <a:pt x="33" y="91"/>
                  </a:cubicBezTo>
                  <a:cubicBezTo>
                    <a:pt x="33" y="91"/>
                    <a:pt x="33" y="91"/>
                    <a:pt x="33" y="91"/>
                  </a:cubicBezTo>
                  <a:cubicBezTo>
                    <a:pt x="26" y="102"/>
                    <a:pt x="24" y="111"/>
                    <a:pt x="24" y="118"/>
                  </a:cubicBezTo>
                  <a:cubicBezTo>
                    <a:pt x="24" y="118"/>
                    <a:pt x="24" y="118"/>
                    <a:pt x="24" y="118"/>
                  </a:cubicBezTo>
                  <a:cubicBezTo>
                    <a:pt x="24" y="123"/>
                    <a:pt x="25" y="127"/>
                    <a:pt x="26" y="130"/>
                  </a:cubicBezTo>
                  <a:cubicBezTo>
                    <a:pt x="26" y="130"/>
                    <a:pt x="26" y="130"/>
                    <a:pt x="26" y="130"/>
                  </a:cubicBezTo>
                  <a:cubicBezTo>
                    <a:pt x="27" y="132"/>
                    <a:pt x="28" y="134"/>
                    <a:pt x="28" y="134"/>
                  </a:cubicBezTo>
                  <a:cubicBezTo>
                    <a:pt x="28" y="134"/>
                    <a:pt x="28" y="134"/>
                    <a:pt x="28" y="134"/>
                  </a:cubicBezTo>
                  <a:cubicBezTo>
                    <a:pt x="29" y="134"/>
                    <a:pt x="29" y="135"/>
                    <a:pt x="28" y="135"/>
                  </a:cubicBezTo>
                  <a:cubicBezTo>
                    <a:pt x="28" y="135"/>
                    <a:pt x="28" y="135"/>
                    <a:pt x="28" y="135"/>
                  </a:cubicBezTo>
                  <a:cubicBezTo>
                    <a:pt x="28" y="136"/>
                    <a:pt x="27" y="136"/>
                    <a:pt x="27" y="136"/>
                  </a:cubicBezTo>
                  <a:cubicBezTo>
                    <a:pt x="27" y="136"/>
                    <a:pt x="27" y="136"/>
                    <a:pt x="27" y="136"/>
                  </a:cubicBezTo>
                  <a:cubicBezTo>
                    <a:pt x="27" y="136"/>
                    <a:pt x="26" y="136"/>
                    <a:pt x="26" y="136"/>
                  </a:cubicBezTo>
                  <a:close/>
                  <a:moveTo>
                    <a:pt x="44" y="9"/>
                  </a:moveTo>
                  <a:cubicBezTo>
                    <a:pt x="44" y="9"/>
                    <a:pt x="34" y="19"/>
                    <a:pt x="24" y="35"/>
                  </a:cubicBezTo>
                  <a:cubicBezTo>
                    <a:pt x="24" y="35"/>
                    <a:pt x="24" y="35"/>
                    <a:pt x="24" y="35"/>
                  </a:cubicBezTo>
                  <a:cubicBezTo>
                    <a:pt x="13" y="51"/>
                    <a:pt x="3" y="72"/>
                    <a:pt x="3" y="91"/>
                  </a:cubicBezTo>
                  <a:cubicBezTo>
                    <a:pt x="3" y="91"/>
                    <a:pt x="3" y="91"/>
                    <a:pt x="3" y="91"/>
                  </a:cubicBezTo>
                  <a:cubicBezTo>
                    <a:pt x="3" y="106"/>
                    <a:pt x="8" y="119"/>
                    <a:pt x="23" y="130"/>
                  </a:cubicBezTo>
                  <a:cubicBezTo>
                    <a:pt x="23" y="130"/>
                    <a:pt x="23" y="130"/>
                    <a:pt x="23" y="130"/>
                  </a:cubicBezTo>
                  <a:cubicBezTo>
                    <a:pt x="22" y="127"/>
                    <a:pt x="21" y="123"/>
                    <a:pt x="21" y="118"/>
                  </a:cubicBezTo>
                  <a:cubicBezTo>
                    <a:pt x="21" y="118"/>
                    <a:pt x="21" y="118"/>
                    <a:pt x="21" y="118"/>
                  </a:cubicBezTo>
                  <a:cubicBezTo>
                    <a:pt x="21" y="111"/>
                    <a:pt x="23" y="101"/>
                    <a:pt x="31" y="90"/>
                  </a:cubicBezTo>
                  <a:cubicBezTo>
                    <a:pt x="31" y="90"/>
                    <a:pt x="31" y="90"/>
                    <a:pt x="31" y="90"/>
                  </a:cubicBezTo>
                  <a:cubicBezTo>
                    <a:pt x="47" y="44"/>
                    <a:pt x="47" y="44"/>
                    <a:pt x="47" y="44"/>
                  </a:cubicBezTo>
                  <a:cubicBezTo>
                    <a:pt x="47" y="44"/>
                    <a:pt x="48" y="43"/>
                    <a:pt x="48" y="43"/>
                  </a:cubicBezTo>
                  <a:cubicBezTo>
                    <a:pt x="48" y="43"/>
                    <a:pt x="48" y="43"/>
                    <a:pt x="48" y="43"/>
                  </a:cubicBezTo>
                  <a:cubicBezTo>
                    <a:pt x="52" y="42"/>
                    <a:pt x="57" y="33"/>
                    <a:pt x="61" y="24"/>
                  </a:cubicBezTo>
                  <a:cubicBezTo>
                    <a:pt x="61" y="24"/>
                    <a:pt x="61" y="24"/>
                    <a:pt x="61" y="24"/>
                  </a:cubicBezTo>
                  <a:cubicBezTo>
                    <a:pt x="64" y="17"/>
                    <a:pt x="66" y="10"/>
                    <a:pt x="66" y="7"/>
                  </a:cubicBezTo>
                  <a:cubicBezTo>
                    <a:pt x="66" y="7"/>
                    <a:pt x="66" y="7"/>
                    <a:pt x="66" y="7"/>
                  </a:cubicBezTo>
                  <a:cubicBezTo>
                    <a:pt x="66" y="7"/>
                    <a:pt x="65" y="6"/>
                    <a:pt x="64" y="6"/>
                  </a:cubicBezTo>
                  <a:cubicBezTo>
                    <a:pt x="64" y="6"/>
                    <a:pt x="64" y="6"/>
                    <a:pt x="64" y="6"/>
                  </a:cubicBezTo>
                  <a:cubicBezTo>
                    <a:pt x="63" y="5"/>
                    <a:pt x="60" y="3"/>
                    <a:pt x="57" y="3"/>
                  </a:cubicBezTo>
                  <a:cubicBezTo>
                    <a:pt x="57" y="3"/>
                    <a:pt x="57" y="3"/>
                    <a:pt x="57" y="3"/>
                  </a:cubicBezTo>
                  <a:cubicBezTo>
                    <a:pt x="54" y="3"/>
                    <a:pt x="50" y="5"/>
                    <a:pt x="4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9" name="Freeform 108">
              <a:extLst>
                <a:ext uri="{FF2B5EF4-FFF2-40B4-BE49-F238E27FC236}">
                  <a16:creationId xmlns:a16="http://schemas.microsoft.com/office/drawing/2014/main" id="{F6027450-22C8-4D81-9E53-43081CC72E33}"/>
                </a:ext>
              </a:extLst>
            </p:cNvPr>
            <p:cNvSpPr/>
            <p:nvPr/>
          </p:nvSpPr>
          <p:spPr bwMode="auto">
            <a:xfrm>
              <a:off x="6658769" y="1643068"/>
              <a:ext cx="161925" cy="212725"/>
            </a:xfrm>
            <a:custGeom>
              <a:avLst/>
              <a:gdLst>
                <a:gd name="T0" fmla="*/ 10 w 28"/>
                <a:gd name="T1" fmla="*/ 0 h 37"/>
                <a:gd name="T2" fmla="*/ 17 w 28"/>
                <a:gd name="T3" fmla="*/ 37 h 37"/>
                <a:gd name="T4" fmla="*/ 22 w 28"/>
                <a:gd name="T5" fmla="*/ 12 h 37"/>
                <a:gd name="T6" fmla="*/ 10 w 28"/>
                <a:gd name="T7" fmla="*/ 0 h 37"/>
              </a:gdLst>
              <a:ahLst/>
              <a:cxnLst>
                <a:cxn ang="0">
                  <a:pos x="T0" y="T1"/>
                </a:cxn>
                <a:cxn ang="0">
                  <a:pos x="T2" y="T3"/>
                </a:cxn>
                <a:cxn ang="0">
                  <a:pos x="T4" y="T5"/>
                </a:cxn>
                <a:cxn ang="0">
                  <a:pos x="T6" y="T7"/>
                </a:cxn>
              </a:cxnLst>
              <a:rect l="0" t="0" r="r" b="b"/>
              <a:pathLst>
                <a:path w="28" h="37">
                  <a:moveTo>
                    <a:pt x="10" y="0"/>
                  </a:moveTo>
                  <a:cubicBezTo>
                    <a:pt x="10" y="0"/>
                    <a:pt x="0" y="21"/>
                    <a:pt x="17" y="37"/>
                  </a:cubicBezTo>
                  <a:cubicBezTo>
                    <a:pt x="17" y="37"/>
                    <a:pt x="15" y="19"/>
                    <a:pt x="22" y="12"/>
                  </a:cubicBezTo>
                  <a:cubicBezTo>
                    <a:pt x="28" y="6"/>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0" name="Freeform 109">
              <a:extLst>
                <a:ext uri="{FF2B5EF4-FFF2-40B4-BE49-F238E27FC236}">
                  <a16:creationId xmlns:a16="http://schemas.microsoft.com/office/drawing/2014/main" id="{0D739FF8-B100-4A63-AD91-F4035ED2D88B}"/>
                </a:ext>
              </a:extLst>
            </p:cNvPr>
            <p:cNvSpPr>
              <a:spLocks noEditPoints="1"/>
            </p:cNvSpPr>
            <p:nvPr/>
          </p:nvSpPr>
          <p:spPr bwMode="auto">
            <a:xfrm>
              <a:off x="6693694" y="1631956"/>
              <a:ext cx="109538" cy="230188"/>
            </a:xfrm>
            <a:custGeom>
              <a:avLst/>
              <a:gdLst>
                <a:gd name="T0" fmla="*/ 10 w 19"/>
                <a:gd name="T1" fmla="*/ 40 h 40"/>
                <a:gd name="T2" fmla="*/ 0 w 19"/>
                <a:gd name="T3" fmla="*/ 16 h 40"/>
                <a:gd name="T4" fmla="*/ 0 w 19"/>
                <a:gd name="T5" fmla="*/ 16 h 40"/>
                <a:gd name="T6" fmla="*/ 3 w 19"/>
                <a:gd name="T7" fmla="*/ 1 h 40"/>
                <a:gd name="T8" fmla="*/ 3 w 19"/>
                <a:gd name="T9" fmla="*/ 1 h 40"/>
                <a:gd name="T10" fmla="*/ 4 w 19"/>
                <a:gd name="T11" fmla="*/ 0 h 40"/>
                <a:gd name="T12" fmla="*/ 4 w 19"/>
                <a:gd name="T13" fmla="*/ 0 h 40"/>
                <a:gd name="T14" fmla="*/ 11 w 19"/>
                <a:gd name="T15" fmla="*/ 3 h 40"/>
                <a:gd name="T16" fmla="*/ 11 w 19"/>
                <a:gd name="T17" fmla="*/ 3 h 40"/>
                <a:gd name="T18" fmla="*/ 19 w 19"/>
                <a:gd name="T19" fmla="*/ 11 h 40"/>
                <a:gd name="T20" fmla="*/ 19 w 19"/>
                <a:gd name="T21" fmla="*/ 11 h 40"/>
                <a:gd name="T22" fmla="*/ 17 w 19"/>
                <a:gd name="T23" fmla="*/ 15 h 40"/>
                <a:gd name="T24" fmla="*/ 17 w 19"/>
                <a:gd name="T25" fmla="*/ 15 h 40"/>
                <a:gd name="T26" fmla="*/ 12 w 19"/>
                <a:gd name="T27" fmla="*/ 32 h 40"/>
                <a:gd name="T28" fmla="*/ 12 w 19"/>
                <a:gd name="T29" fmla="*/ 32 h 40"/>
                <a:gd name="T30" fmla="*/ 13 w 19"/>
                <a:gd name="T31" fmla="*/ 38 h 40"/>
                <a:gd name="T32" fmla="*/ 13 w 19"/>
                <a:gd name="T33" fmla="*/ 38 h 40"/>
                <a:gd name="T34" fmla="*/ 12 w 19"/>
                <a:gd name="T35" fmla="*/ 40 h 40"/>
                <a:gd name="T36" fmla="*/ 12 w 19"/>
                <a:gd name="T37" fmla="*/ 40 h 40"/>
                <a:gd name="T38" fmla="*/ 11 w 19"/>
                <a:gd name="T39" fmla="*/ 40 h 40"/>
                <a:gd name="T40" fmla="*/ 11 w 19"/>
                <a:gd name="T41" fmla="*/ 40 h 40"/>
                <a:gd name="T42" fmla="*/ 10 w 19"/>
                <a:gd name="T43" fmla="*/ 40 h 40"/>
                <a:gd name="T44" fmla="*/ 3 w 19"/>
                <a:gd name="T45" fmla="*/ 16 h 40"/>
                <a:gd name="T46" fmla="*/ 9 w 19"/>
                <a:gd name="T47" fmla="*/ 35 h 40"/>
                <a:gd name="T48" fmla="*/ 9 w 19"/>
                <a:gd name="T49" fmla="*/ 35 h 40"/>
                <a:gd name="T50" fmla="*/ 9 w 19"/>
                <a:gd name="T51" fmla="*/ 32 h 40"/>
                <a:gd name="T52" fmla="*/ 9 w 19"/>
                <a:gd name="T53" fmla="*/ 32 h 40"/>
                <a:gd name="T54" fmla="*/ 15 w 19"/>
                <a:gd name="T55" fmla="*/ 13 h 40"/>
                <a:gd name="T56" fmla="*/ 15 w 19"/>
                <a:gd name="T57" fmla="*/ 13 h 40"/>
                <a:gd name="T58" fmla="*/ 16 w 19"/>
                <a:gd name="T59" fmla="*/ 11 h 40"/>
                <a:gd name="T60" fmla="*/ 16 w 19"/>
                <a:gd name="T61" fmla="*/ 11 h 40"/>
                <a:gd name="T62" fmla="*/ 10 w 19"/>
                <a:gd name="T63" fmla="*/ 6 h 40"/>
                <a:gd name="T64" fmla="*/ 10 w 19"/>
                <a:gd name="T65" fmla="*/ 6 h 40"/>
                <a:gd name="T66" fmla="*/ 5 w 19"/>
                <a:gd name="T67" fmla="*/ 4 h 40"/>
                <a:gd name="T68" fmla="*/ 5 w 19"/>
                <a:gd name="T69" fmla="*/ 4 h 40"/>
                <a:gd name="T70" fmla="*/ 3 w 19"/>
                <a:gd name="T71" fmla="*/ 16 h 40"/>
                <a:gd name="T72" fmla="*/ 4 w 19"/>
                <a:gd name="T73" fmla="*/ 3 h 40"/>
                <a:gd name="T74" fmla="*/ 4 w 19"/>
                <a:gd name="T75" fmla="*/ 2 h 40"/>
                <a:gd name="T76" fmla="*/ 4 w 19"/>
                <a:gd name="T7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 h="40">
                  <a:moveTo>
                    <a:pt x="10" y="40"/>
                  </a:moveTo>
                  <a:cubicBezTo>
                    <a:pt x="2" y="32"/>
                    <a:pt x="0" y="24"/>
                    <a:pt x="0" y="16"/>
                  </a:cubicBezTo>
                  <a:cubicBezTo>
                    <a:pt x="0" y="16"/>
                    <a:pt x="0" y="16"/>
                    <a:pt x="0" y="16"/>
                  </a:cubicBezTo>
                  <a:cubicBezTo>
                    <a:pt x="0" y="8"/>
                    <a:pt x="3" y="1"/>
                    <a:pt x="3" y="1"/>
                  </a:cubicBezTo>
                  <a:cubicBezTo>
                    <a:pt x="3" y="1"/>
                    <a:pt x="3" y="1"/>
                    <a:pt x="3" y="1"/>
                  </a:cubicBezTo>
                  <a:cubicBezTo>
                    <a:pt x="3" y="0"/>
                    <a:pt x="4" y="0"/>
                    <a:pt x="4" y="0"/>
                  </a:cubicBezTo>
                  <a:cubicBezTo>
                    <a:pt x="4" y="0"/>
                    <a:pt x="4" y="0"/>
                    <a:pt x="4" y="0"/>
                  </a:cubicBezTo>
                  <a:cubicBezTo>
                    <a:pt x="4" y="0"/>
                    <a:pt x="8" y="1"/>
                    <a:pt x="11" y="3"/>
                  </a:cubicBezTo>
                  <a:cubicBezTo>
                    <a:pt x="11" y="3"/>
                    <a:pt x="11" y="3"/>
                    <a:pt x="11" y="3"/>
                  </a:cubicBezTo>
                  <a:cubicBezTo>
                    <a:pt x="15" y="5"/>
                    <a:pt x="18" y="7"/>
                    <a:pt x="19" y="11"/>
                  </a:cubicBezTo>
                  <a:cubicBezTo>
                    <a:pt x="19" y="11"/>
                    <a:pt x="19" y="11"/>
                    <a:pt x="19" y="11"/>
                  </a:cubicBezTo>
                  <a:cubicBezTo>
                    <a:pt x="19" y="13"/>
                    <a:pt x="18" y="14"/>
                    <a:pt x="17" y="15"/>
                  </a:cubicBezTo>
                  <a:cubicBezTo>
                    <a:pt x="17" y="15"/>
                    <a:pt x="17" y="15"/>
                    <a:pt x="17" y="15"/>
                  </a:cubicBezTo>
                  <a:cubicBezTo>
                    <a:pt x="13" y="19"/>
                    <a:pt x="12" y="26"/>
                    <a:pt x="12" y="32"/>
                  </a:cubicBezTo>
                  <a:cubicBezTo>
                    <a:pt x="12" y="32"/>
                    <a:pt x="12" y="32"/>
                    <a:pt x="12" y="32"/>
                  </a:cubicBezTo>
                  <a:cubicBezTo>
                    <a:pt x="12" y="36"/>
                    <a:pt x="13" y="38"/>
                    <a:pt x="13" y="38"/>
                  </a:cubicBezTo>
                  <a:cubicBezTo>
                    <a:pt x="13" y="38"/>
                    <a:pt x="13" y="38"/>
                    <a:pt x="13" y="38"/>
                  </a:cubicBezTo>
                  <a:cubicBezTo>
                    <a:pt x="13" y="39"/>
                    <a:pt x="13" y="40"/>
                    <a:pt x="12" y="40"/>
                  </a:cubicBezTo>
                  <a:cubicBezTo>
                    <a:pt x="12" y="40"/>
                    <a:pt x="12" y="40"/>
                    <a:pt x="12" y="40"/>
                  </a:cubicBezTo>
                  <a:cubicBezTo>
                    <a:pt x="12" y="40"/>
                    <a:pt x="12" y="40"/>
                    <a:pt x="11" y="40"/>
                  </a:cubicBezTo>
                  <a:cubicBezTo>
                    <a:pt x="11" y="40"/>
                    <a:pt x="11" y="40"/>
                    <a:pt x="11" y="40"/>
                  </a:cubicBezTo>
                  <a:cubicBezTo>
                    <a:pt x="11" y="40"/>
                    <a:pt x="11" y="40"/>
                    <a:pt x="10" y="40"/>
                  </a:cubicBezTo>
                  <a:close/>
                  <a:moveTo>
                    <a:pt x="3" y="16"/>
                  </a:moveTo>
                  <a:cubicBezTo>
                    <a:pt x="3" y="22"/>
                    <a:pt x="4" y="29"/>
                    <a:pt x="9" y="35"/>
                  </a:cubicBezTo>
                  <a:cubicBezTo>
                    <a:pt x="9" y="35"/>
                    <a:pt x="9" y="35"/>
                    <a:pt x="9" y="35"/>
                  </a:cubicBezTo>
                  <a:cubicBezTo>
                    <a:pt x="9" y="34"/>
                    <a:pt x="9" y="33"/>
                    <a:pt x="9" y="32"/>
                  </a:cubicBezTo>
                  <a:cubicBezTo>
                    <a:pt x="9" y="32"/>
                    <a:pt x="9" y="32"/>
                    <a:pt x="9" y="32"/>
                  </a:cubicBezTo>
                  <a:cubicBezTo>
                    <a:pt x="9" y="26"/>
                    <a:pt x="10" y="18"/>
                    <a:pt x="15" y="13"/>
                  </a:cubicBezTo>
                  <a:cubicBezTo>
                    <a:pt x="15" y="13"/>
                    <a:pt x="15" y="13"/>
                    <a:pt x="15" y="13"/>
                  </a:cubicBezTo>
                  <a:cubicBezTo>
                    <a:pt x="15" y="12"/>
                    <a:pt x="16" y="12"/>
                    <a:pt x="16" y="11"/>
                  </a:cubicBezTo>
                  <a:cubicBezTo>
                    <a:pt x="16" y="11"/>
                    <a:pt x="16" y="11"/>
                    <a:pt x="16" y="11"/>
                  </a:cubicBezTo>
                  <a:cubicBezTo>
                    <a:pt x="16" y="10"/>
                    <a:pt x="13" y="7"/>
                    <a:pt x="10" y="6"/>
                  </a:cubicBezTo>
                  <a:cubicBezTo>
                    <a:pt x="10" y="6"/>
                    <a:pt x="10" y="6"/>
                    <a:pt x="10" y="6"/>
                  </a:cubicBezTo>
                  <a:cubicBezTo>
                    <a:pt x="8" y="5"/>
                    <a:pt x="6" y="4"/>
                    <a:pt x="5" y="4"/>
                  </a:cubicBezTo>
                  <a:cubicBezTo>
                    <a:pt x="5" y="4"/>
                    <a:pt x="5" y="4"/>
                    <a:pt x="5" y="4"/>
                  </a:cubicBezTo>
                  <a:cubicBezTo>
                    <a:pt x="4" y="6"/>
                    <a:pt x="3" y="10"/>
                    <a:pt x="3" y="16"/>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1" name="Freeform 110">
              <a:extLst>
                <a:ext uri="{FF2B5EF4-FFF2-40B4-BE49-F238E27FC236}">
                  <a16:creationId xmlns:a16="http://schemas.microsoft.com/office/drawing/2014/main" id="{78FBEAE6-126B-49A2-8ED9-364E6EAB901F}"/>
                </a:ext>
              </a:extLst>
            </p:cNvPr>
            <p:cNvSpPr/>
            <p:nvPr/>
          </p:nvSpPr>
          <p:spPr bwMode="auto">
            <a:xfrm>
              <a:off x="6717506" y="1677993"/>
              <a:ext cx="166688" cy="201613"/>
            </a:xfrm>
            <a:custGeom>
              <a:avLst/>
              <a:gdLst>
                <a:gd name="T0" fmla="*/ 10 w 29"/>
                <a:gd name="T1" fmla="*/ 0 h 35"/>
                <a:gd name="T2" fmla="*/ 23 w 29"/>
                <a:gd name="T3" fmla="*/ 35 h 35"/>
                <a:gd name="T4" fmla="*/ 23 w 29"/>
                <a:gd name="T5" fmla="*/ 10 h 35"/>
                <a:gd name="T6" fmla="*/ 10 w 29"/>
                <a:gd name="T7" fmla="*/ 0 h 35"/>
              </a:gdLst>
              <a:ahLst/>
              <a:cxnLst>
                <a:cxn ang="0">
                  <a:pos x="T0" y="T1"/>
                </a:cxn>
                <a:cxn ang="0">
                  <a:pos x="T2" y="T3"/>
                </a:cxn>
                <a:cxn ang="0">
                  <a:pos x="T4" y="T5"/>
                </a:cxn>
                <a:cxn ang="0">
                  <a:pos x="T6" y="T7"/>
                </a:cxn>
              </a:cxnLst>
              <a:rect l="0" t="0" r="r" b="b"/>
              <a:pathLst>
                <a:path w="29" h="35">
                  <a:moveTo>
                    <a:pt x="10" y="0"/>
                  </a:moveTo>
                  <a:cubicBezTo>
                    <a:pt x="10" y="0"/>
                    <a:pt x="0" y="23"/>
                    <a:pt x="23" y="35"/>
                  </a:cubicBezTo>
                  <a:cubicBezTo>
                    <a:pt x="23" y="35"/>
                    <a:pt x="18" y="18"/>
                    <a:pt x="23" y="10"/>
                  </a:cubicBezTo>
                  <a:cubicBezTo>
                    <a:pt x="29" y="3"/>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2" name="Freeform 111">
              <a:extLst>
                <a:ext uri="{FF2B5EF4-FFF2-40B4-BE49-F238E27FC236}">
                  <a16:creationId xmlns:a16="http://schemas.microsoft.com/office/drawing/2014/main" id="{BD26C54F-6CFB-4104-A47F-7C6B1302B2F9}"/>
                </a:ext>
              </a:extLst>
            </p:cNvPr>
            <p:cNvSpPr>
              <a:spLocks noEditPoints="1"/>
            </p:cNvSpPr>
            <p:nvPr/>
          </p:nvSpPr>
          <p:spPr bwMode="auto">
            <a:xfrm>
              <a:off x="6750844" y="1666881"/>
              <a:ext cx="115888" cy="223838"/>
            </a:xfrm>
            <a:custGeom>
              <a:avLst/>
              <a:gdLst>
                <a:gd name="T0" fmla="*/ 16 w 20"/>
                <a:gd name="T1" fmla="*/ 38 h 39"/>
                <a:gd name="T2" fmla="*/ 0 w 20"/>
                <a:gd name="T3" fmla="*/ 13 h 39"/>
                <a:gd name="T4" fmla="*/ 0 w 20"/>
                <a:gd name="T5" fmla="*/ 13 h 39"/>
                <a:gd name="T6" fmla="*/ 2 w 20"/>
                <a:gd name="T7" fmla="*/ 1 h 39"/>
                <a:gd name="T8" fmla="*/ 2 w 20"/>
                <a:gd name="T9" fmla="*/ 1 h 39"/>
                <a:gd name="T10" fmla="*/ 4 w 20"/>
                <a:gd name="T11" fmla="*/ 0 h 39"/>
                <a:gd name="T12" fmla="*/ 4 w 20"/>
                <a:gd name="T13" fmla="*/ 0 h 39"/>
                <a:gd name="T14" fmla="*/ 11 w 20"/>
                <a:gd name="T15" fmla="*/ 2 h 39"/>
                <a:gd name="T16" fmla="*/ 11 w 20"/>
                <a:gd name="T17" fmla="*/ 2 h 39"/>
                <a:gd name="T18" fmla="*/ 20 w 20"/>
                <a:gd name="T19" fmla="*/ 10 h 39"/>
                <a:gd name="T20" fmla="*/ 20 w 20"/>
                <a:gd name="T21" fmla="*/ 10 h 39"/>
                <a:gd name="T22" fmla="*/ 18 w 20"/>
                <a:gd name="T23" fmla="*/ 13 h 39"/>
                <a:gd name="T24" fmla="*/ 18 w 20"/>
                <a:gd name="T25" fmla="*/ 13 h 39"/>
                <a:gd name="T26" fmla="*/ 16 w 20"/>
                <a:gd name="T27" fmla="*/ 23 h 39"/>
                <a:gd name="T28" fmla="*/ 16 w 20"/>
                <a:gd name="T29" fmla="*/ 23 h 39"/>
                <a:gd name="T30" fmla="*/ 18 w 20"/>
                <a:gd name="T31" fmla="*/ 37 h 39"/>
                <a:gd name="T32" fmla="*/ 18 w 20"/>
                <a:gd name="T33" fmla="*/ 37 h 39"/>
                <a:gd name="T34" fmla="*/ 18 w 20"/>
                <a:gd name="T35" fmla="*/ 38 h 39"/>
                <a:gd name="T36" fmla="*/ 18 w 20"/>
                <a:gd name="T37" fmla="*/ 38 h 39"/>
                <a:gd name="T38" fmla="*/ 17 w 20"/>
                <a:gd name="T39" fmla="*/ 39 h 39"/>
                <a:gd name="T40" fmla="*/ 17 w 20"/>
                <a:gd name="T41" fmla="*/ 39 h 39"/>
                <a:gd name="T42" fmla="*/ 16 w 20"/>
                <a:gd name="T43" fmla="*/ 38 h 39"/>
                <a:gd name="T44" fmla="*/ 3 w 20"/>
                <a:gd name="T45" fmla="*/ 13 h 39"/>
                <a:gd name="T46" fmla="*/ 14 w 20"/>
                <a:gd name="T47" fmla="*/ 34 h 39"/>
                <a:gd name="T48" fmla="*/ 14 w 20"/>
                <a:gd name="T49" fmla="*/ 34 h 39"/>
                <a:gd name="T50" fmla="*/ 13 w 20"/>
                <a:gd name="T51" fmla="*/ 23 h 39"/>
                <a:gd name="T52" fmla="*/ 13 w 20"/>
                <a:gd name="T53" fmla="*/ 23 h 39"/>
                <a:gd name="T54" fmla="*/ 16 w 20"/>
                <a:gd name="T55" fmla="*/ 11 h 39"/>
                <a:gd name="T56" fmla="*/ 16 w 20"/>
                <a:gd name="T57" fmla="*/ 11 h 39"/>
                <a:gd name="T58" fmla="*/ 17 w 20"/>
                <a:gd name="T59" fmla="*/ 10 h 39"/>
                <a:gd name="T60" fmla="*/ 17 w 20"/>
                <a:gd name="T61" fmla="*/ 10 h 39"/>
                <a:gd name="T62" fmla="*/ 10 w 20"/>
                <a:gd name="T63" fmla="*/ 5 h 39"/>
                <a:gd name="T64" fmla="*/ 10 w 20"/>
                <a:gd name="T65" fmla="*/ 5 h 39"/>
                <a:gd name="T66" fmla="*/ 5 w 20"/>
                <a:gd name="T67" fmla="*/ 3 h 39"/>
                <a:gd name="T68" fmla="*/ 5 w 20"/>
                <a:gd name="T69" fmla="*/ 3 h 39"/>
                <a:gd name="T70" fmla="*/ 3 w 20"/>
                <a:gd name="T71" fmla="*/ 13 h 39"/>
                <a:gd name="T72" fmla="*/ 3 w 20"/>
                <a:gd name="T73" fmla="*/ 3 h 39"/>
                <a:gd name="T74" fmla="*/ 4 w 20"/>
                <a:gd name="T75" fmla="*/ 2 h 39"/>
                <a:gd name="T76" fmla="*/ 3 w 20"/>
                <a:gd name="T7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9">
                  <a:moveTo>
                    <a:pt x="16" y="38"/>
                  </a:moveTo>
                  <a:cubicBezTo>
                    <a:pt x="3" y="32"/>
                    <a:pt x="0" y="21"/>
                    <a:pt x="0" y="13"/>
                  </a:cubicBezTo>
                  <a:cubicBezTo>
                    <a:pt x="0" y="13"/>
                    <a:pt x="0" y="13"/>
                    <a:pt x="0" y="13"/>
                  </a:cubicBezTo>
                  <a:cubicBezTo>
                    <a:pt x="0" y="6"/>
                    <a:pt x="2" y="1"/>
                    <a:pt x="2" y="1"/>
                  </a:cubicBezTo>
                  <a:cubicBezTo>
                    <a:pt x="2" y="1"/>
                    <a:pt x="2" y="1"/>
                    <a:pt x="2" y="1"/>
                  </a:cubicBezTo>
                  <a:cubicBezTo>
                    <a:pt x="2" y="1"/>
                    <a:pt x="3" y="0"/>
                    <a:pt x="4" y="0"/>
                  </a:cubicBezTo>
                  <a:cubicBezTo>
                    <a:pt x="4" y="0"/>
                    <a:pt x="4" y="0"/>
                    <a:pt x="4" y="0"/>
                  </a:cubicBezTo>
                  <a:cubicBezTo>
                    <a:pt x="4" y="0"/>
                    <a:pt x="8" y="1"/>
                    <a:pt x="11" y="2"/>
                  </a:cubicBezTo>
                  <a:cubicBezTo>
                    <a:pt x="11" y="2"/>
                    <a:pt x="11" y="2"/>
                    <a:pt x="11" y="2"/>
                  </a:cubicBezTo>
                  <a:cubicBezTo>
                    <a:pt x="15" y="3"/>
                    <a:pt x="19" y="5"/>
                    <a:pt x="20" y="10"/>
                  </a:cubicBezTo>
                  <a:cubicBezTo>
                    <a:pt x="20" y="10"/>
                    <a:pt x="20" y="10"/>
                    <a:pt x="20" y="10"/>
                  </a:cubicBezTo>
                  <a:cubicBezTo>
                    <a:pt x="20" y="11"/>
                    <a:pt x="19" y="12"/>
                    <a:pt x="18" y="13"/>
                  </a:cubicBezTo>
                  <a:cubicBezTo>
                    <a:pt x="18" y="13"/>
                    <a:pt x="18" y="13"/>
                    <a:pt x="18" y="13"/>
                  </a:cubicBezTo>
                  <a:cubicBezTo>
                    <a:pt x="17" y="15"/>
                    <a:pt x="16" y="19"/>
                    <a:pt x="16" y="23"/>
                  </a:cubicBezTo>
                  <a:cubicBezTo>
                    <a:pt x="16" y="23"/>
                    <a:pt x="16" y="23"/>
                    <a:pt x="16" y="23"/>
                  </a:cubicBezTo>
                  <a:cubicBezTo>
                    <a:pt x="16" y="30"/>
                    <a:pt x="18" y="37"/>
                    <a:pt x="18" y="37"/>
                  </a:cubicBezTo>
                  <a:cubicBezTo>
                    <a:pt x="18" y="37"/>
                    <a:pt x="18" y="37"/>
                    <a:pt x="18" y="37"/>
                  </a:cubicBezTo>
                  <a:cubicBezTo>
                    <a:pt x="18" y="37"/>
                    <a:pt x="18" y="38"/>
                    <a:pt x="18" y="38"/>
                  </a:cubicBezTo>
                  <a:cubicBezTo>
                    <a:pt x="18" y="38"/>
                    <a:pt x="18" y="38"/>
                    <a:pt x="18" y="38"/>
                  </a:cubicBezTo>
                  <a:cubicBezTo>
                    <a:pt x="17" y="38"/>
                    <a:pt x="17" y="39"/>
                    <a:pt x="17" y="39"/>
                  </a:cubicBezTo>
                  <a:cubicBezTo>
                    <a:pt x="17" y="39"/>
                    <a:pt x="17" y="39"/>
                    <a:pt x="17" y="39"/>
                  </a:cubicBezTo>
                  <a:cubicBezTo>
                    <a:pt x="16" y="39"/>
                    <a:pt x="16" y="39"/>
                    <a:pt x="16" y="38"/>
                  </a:cubicBezTo>
                  <a:close/>
                  <a:moveTo>
                    <a:pt x="3" y="13"/>
                  </a:moveTo>
                  <a:cubicBezTo>
                    <a:pt x="3" y="20"/>
                    <a:pt x="5" y="28"/>
                    <a:pt x="14" y="34"/>
                  </a:cubicBezTo>
                  <a:cubicBezTo>
                    <a:pt x="14" y="34"/>
                    <a:pt x="14" y="34"/>
                    <a:pt x="14" y="34"/>
                  </a:cubicBezTo>
                  <a:cubicBezTo>
                    <a:pt x="14" y="31"/>
                    <a:pt x="13" y="27"/>
                    <a:pt x="13" y="23"/>
                  </a:cubicBezTo>
                  <a:cubicBezTo>
                    <a:pt x="13" y="23"/>
                    <a:pt x="13" y="23"/>
                    <a:pt x="13" y="23"/>
                  </a:cubicBezTo>
                  <a:cubicBezTo>
                    <a:pt x="13" y="19"/>
                    <a:pt x="14" y="15"/>
                    <a:pt x="16" y="11"/>
                  </a:cubicBezTo>
                  <a:cubicBezTo>
                    <a:pt x="16" y="11"/>
                    <a:pt x="16" y="11"/>
                    <a:pt x="16" y="11"/>
                  </a:cubicBezTo>
                  <a:cubicBezTo>
                    <a:pt x="17" y="11"/>
                    <a:pt x="17" y="10"/>
                    <a:pt x="17" y="10"/>
                  </a:cubicBezTo>
                  <a:cubicBezTo>
                    <a:pt x="17" y="10"/>
                    <a:pt x="17" y="10"/>
                    <a:pt x="17" y="10"/>
                  </a:cubicBezTo>
                  <a:cubicBezTo>
                    <a:pt x="17" y="8"/>
                    <a:pt x="14" y="6"/>
                    <a:pt x="10" y="5"/>
                  </a:cubicBezTo>
                  <a:cubicBezTo>
                    <a:pt x="10" y="5"/>
                    <a:pt x="10" y="5"/>
                    <a:pt x="10" y="5"/>
                  </a:cubicBezTo>
                  <a:cubicBezTo>
                    <a:pt x="8" y="4"/>
                    <a:pt x="6" y="4"/>
                    <a:pt x="5" y="3"/>
                  </a:cubicBezTo>
                  <a:cubicBezTo>
                    <a:pt x="5" y="3"/>
                    <a:pt x="5" y="3"/>
                    <a:pt x="5" y="3"/>
                  </a:cubicBezTo>
                  <a:cubicBezTo>
                    <a:pt x="4" y="5"/>
                    <a:pt x="3" y="9"/>
                    <a:pt x="3" y="13"/>
                  </a:cubicBezTo>
                  <a:close/>
                  <a:moveTo>
                    <a:pt x="3" y="3"/>
                  </a:moveTo>
                  <a:cubicBezTo>
                    <a:pt x="4" y="2"/>
                    <a:pt x="4" y="2"/>
                    <a:pt x="4" y="2"/>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3" name="Freeform 112">
              <a:extLst>
                <a:ext uri="{FF2B5EF4-FFF2-40B4-BE49-F238E27FC236}">
                  <a16:creationId xmlns:a16="http://schemas.microsoft.com/office/drawing/2014/main" id="{5E653145-8B9A-4AD7-B893-9E3EC63F2F77}"/>
                </a:ext>
              </a:extLst>
            </p:cNvPr>
            <p:cNvSpPr/>
            <p:nvPr/>
          </p:nvSpPr>
          <p:spPr bwMode="auto">
            <a:xfrm>
              <a:off x="7149306" y="974730"/>
              <a:ext cx="547688" cy="1128714"/>
            </a:xfrm>
            <a:custGeom>
              <a:avLst/>
              <a:gdLst>
                <a:gd name="T0" fmla="*/ 38 w 95"/>
                <a:gd name="T1" fmla="*/ 101 h 196"/>
                <a:gd name="T2" fmla="*/ 7 w 95"/>
                <a:gd name="T3" fmla="*/ 30 h 196"/>
                <a:gd name="T4" fmla="*/ 82 w 95"/>
                <a:gd name="T5" fmla="*/ 98 h 196"/>
                <a:gd name="T6" fmla="*/ 22 w 95"/>
                <a:gd name="T7" fmla="*/ 187 h 196"/>
                <a:gd name="T8" fmla="*/ 38 w 95"/>
                <a:gd name="T9" fmla="*/ 101 h 196"/>
              </a:gdLst>
              <a:ahLst/>
              <a:cxnLst>
                <a:cxn ang="0">
                  <a:pos x="T0" y="T1"/>
                </a:cxn>
                <a:cxn ang="0">
                  <a:pos x="T2" y="T3"/>
                </a:cxn>
                <a:cxn ang="0">
                  <a:pos x="T4" y="T5"/>
                </a:cxn>
                <a:cxn ang="0">
                  <a:pos x="T6" y="T7"/>
                </a:cxn>
                <a:cxn ang="0">
                  <a:pos x="T8" y="T9"/>
                </a:cxn>
              </a:cxnLst>
              <a:rect l="0" t="0" r="r" b="b"/>
              <a:pathLst>
                <a:path w="95" h="196">
                  <a:moveTo>
                    <a:pt x="38" y="101"/>
                  </a:moveTo>
                  <a:cubicBezTo>
                    <a:pt x="38" y="101"/>
                    <a:pt x="0" y="61"/>
                    <a:pt x="7" y="30"/>
                  </a:cubicBezTo>
                  <a:cubicBezTo>
                    <a:pt x="14" y="0"/>
                    <a:pt x="75" y="44"/>
                    <a:pt x="82" y="98"/>
                  </a:cubicBezTo>
                  <a:cubicBezTo>
                    <a:pt x="82" y="98"/>
                    <a:pt x="95" y="196"/>
                    <a:pt x="22" y="187"/>
                  </a:cubicBezTo>
                  <a:cubicBezTo>
                    <a:pt x="22" y="187"/>
                    <a:pt x="57" y="169"/>
                    <a:pt x="38" y="101"/>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4" name="Freeform 113">
              <a:extLst>
                <a:ext uri="{FF2B5EF4-FFF2-40B4-BE49-F238E27FC236}">
                  <a16:creationId xmlns:a16="http://schemas.microsoft.com/office/drawing/2014/main" id="{B9A346E2-6E33-47A7-BDEF-B8AB150538E2}"/>
                </a:ext>
              </a:extLst>
            </p:cNvPr>
            <p:cNvSpPr>
              <a:spLocks noEditPoints="1"/>
            </p:cNvSpPr>
            <p:nvPr/>
          </p:nvSpPr>
          <p:spPr bwMode="auto">
            <a:xfrm>
              <a:off x="7177881" y="1084267"/>
              <a:ext cx="455613" cy="979489"/>
            </a:xfrm>
            <a:custGeom>
              <a:avLst/>
              <a:gdLst>
                <a:gd name="T0" fmla="*/ 26 w 79"/>
                <a:gd name="T1" fmla="*/ 170 h 170"/>
                <a:gd name="T2" fmla="*/ 17 w 79"/>
                <a:gd name="T3" fmla="*/ 169 h 170"/>
                <a:gd name="T4" fmla="*/ 17 w 79"/>
                <a:gd name="T5" fmla="*/ 169 h 170"/>
                <a:gd name="T6" fmla="*/ 15 w 79"/>
                <a:gd name="T7" fmla="*/ 168 h 170"/>
                <a:gd name="T8" fmla="*/ 15 w 79"/>
                <a:gd name="T9" fmla="*/ 168 h 170"/>
                <a:gd name="T10" fmla="*/ 16 w 79"/>
                <a:gd name="T11" fmla="*/ 167 h 170"/>
                <a:gd name="T12" fmla="*/ 16 w 79"/>
                <a:gd name="T13" fmla="*/ 167 h 170"/>
                <a:gd name="T14" fmla="*/ 19 w 79"/>
                <a:gd name="T15" fmla="*/ 164 h 170"/>
                <a:gd name="T16" fmla="*/ 19 w 79"/>
                <a:gd name="T17" fmla="*/ 164 h 170"/>
                <a:gd name="T18" fmla="*/ 27 w 79"/>
                <a:gd name="T19" fmla="*/ 157 h 170"/>
                <a:gd name="T20" fmla="*/ 27 w 79"/>
                <a:gd name="T21" fmla="*/ 157 h 170"/>
                <a:gd name="T22" fmla="*/ 37 w 79"/>
                <a:gd name="T23" fmla="*/ 120 h 170"/>
                <a:gd name="T24" fmla="*/ 37 w 79"/>
                <a:gd name="T25" fmla="*/ 120 h 170"/>
                <a:gd name="T26" fmla="*/ 31 w 79"/>
                <a:gd name="T27" fmla="*/ 83 h 170"/>
                <a:gd name="T28" fmla="*/ 31 w 79"/>
                <a:gd name="T29" fmla="*/ 83 h 170"/>
                <a:gd name="T30" fmla="*/ 0 w 79"/>
                <a:gd name="T31" fmla="*/ 20 h 170"/>
                <a:gd name="T32" fmla="*/ 0 w 79"/>
                <a:gd name="T33" fmla="*/ 20 h 170"/>
                <a:gd name="T34" fmla="*/ 1 w 79"/>
                <a:gd name="T35" fmla="*/ 11 h 170"/>
                <a:gd name="T36" fmla="*/ 1 w 79"/>
                <a:gd name="T37" fmla="*/ 11 h 170"/>
                <a:gd name="T38" fmla="*/ 14 w 79"/>
                <a:gd name="T39" fmla="*/ 0 h 170"/>
                <a:gd name="T40" fmla="*/ 14 w 79"/>
                <a:gd name="T41" fmla="*/ 0 h 170"/>
                <a:gd name="T42" fmla="*/ 78 w 79"/>
                <a:gd name="T43" fmla="*/ 79 h 170"/>
                <a:gd name="T44" fmla="*/ 78 w 79"/>
                <a:gd name="T45" fmla="*/ 79 h 170"/>
                <a:gd name="T46" fmla="*/ 79 w 79"/>
                <a:gd name="T47" fmla="*/ 97 h 170"/>
                <a:gd name="T48" fmla="*/ 79 w 79"/>
                <a:gd name="T49" fmla="*/ 97 h 170"/>
                <a:gd name="T50" fmla="*/ 70 w 79"/>
                <a:gd name="T51" fmla="*/ 143 h 170"/>
                <a:gd name="T52" fmla="*/ 70 w 79"/>
                <a:gd name="T53" fmla="*/ 143 h 170"/>
                <a:gd name="T54" fmla="*/ 26 w 79"/>
                <a:gd name="T55" fmla="*/ 170 h 170"/>
                <a:gd name="T56" fmla="*/ 26 w 79"/>
                <a:gd name="T57" fmla="*/ 170 h 170"/>
                <a:gd name="T58" fmla="*/ 26 w 79"/>
                <a:gd name="T59" fmla="*/ 170 h 170"/>
                <a:gd name="T60" fmla="*/ 26 w 79"/>
                <a:gd name="T61" fmla="*/ 167 h 170"/>
                <a:gd name="T62" fmla="*/ 67 w 79"/>
                <a:gd name="T63" fmla="*/ 142 h 170"/>
                <a:gd name="T64" fmla="*/ 67 w 79"/>
                <a:gd name="T65" fmla="*/ 142 h 170"/>
                <a:gd name="T66" fmla="*/ 76 w 79"/>
                <a:gd name="T67" fmla="*/ 97 h 170"/>
                <a:gd name="T68" fmla="*/ 76 w 79"/>
                <a:gd name="T69" fmla="*/ 97 h 170"/>
                <a:gd name="T70" fmla="*/ 75 w 79"/>
                <a:gd name="T71" fmla="*/ 79 h 170"/>
                <a:gd name="T72" fmla="*/ 75 w 79"/>
                <a:gd name="T73" fmla="*/ 79 h 170"/>
                <a:gd name="T74" fmla="*/ 14 w 79"/>
                <a:gd name="T75" fmla="*/ 3 h 170"/>
                <a:gd name="T76" fmla="*/ 14 w 79"/>
                <a:gd name="T77" fmla="*/ 3 h 170"/>
                <a:gd name="T78" fmla="*/ 3 w 79"/>
                <a:gd name="T79" fmla="*/ 12 h 170"/>
                <a:gd name="T80" fmla="*/ 3 w 79"/>
                <a:gd name="T81" fmla="*/ 12 h 170"/>
                <a:gd name="T82" fmla="*/ 3 w 79"/>
                <a:gd name="T83" fmla="*/ 20 h 170"/>
                <a:gd name="T84" fmla="*/ 3 w 79"/>
                <a:gd name="T85" fmla="*/ 20 h 170"/>
                <a:gd name="T86" fmla="*/ 18 w 79"/>
                <a:gd name="T87" fmla="*/ 61 h 170"/>
                <a:gd name="T88" fmla="*/ 18 w 79"/>
                <a:gd name="T89" fmla="*/ 61 h 170"/>
                <a:gd name="T90" fmla="*/ 34 w 79"/>
                <a:gd name="T91" fmla="*/ 81 h 170"/>
                <a:gd name="T92" fmla="*/ 34 w 79"/>
                <a:gd name="T93" fmla="*/ 81 h 170"/>
                <a:gd name="T94" fmla="*/ 33 w 79"/>
                <a:gd name="T95" fmla="*/ 82 h 170"/>
                <a:gd name="T96" fmla="*/ 31 w 79"/>
                <a:gd name="T97" fmla="*/ 82 h 170"/>
                <a:gd name="T98" fmla="*/ 33 w 79"/>
                <a:gd name="T99" fmla="*/ 82 h 170"/>
                <a:gd name="T100" fmla="*/ 34 w 79"/>
                <a:gd name="T101" fmla="*/ 81 h 170"/>
                <a:gd name="T102" fmla="*/ 34 w 79"/>
                <a:gd name="T103" fmla="*/ 82 h 170"/>
                <a:gd name="T104" fmla="*/ 40 w 79"/>
                <a:gd name="T105" fmla="*/ 120 h 170"/>
                <a:gd name="T106" fmla="*/ 40 w 79"/>
                <a:gd name="T107" fmla="*/ 120 h 170"/>
                <a:gd name="T108" fmla="*/ 21 w 79"/>
                <a:gd name="T109" fmla="*/ 167 h 170"/>
                <a:gd name="T110" fmla="*/ 21 w 79"/>
                <a:gd name="T111" fmla="*/ 167 h 170"/>
                <a:gd name="T112" fmla="*/ 26 w 79"/>
                <a:gd name="T113"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70">
                  <a:moveTo>
                    <a:pt x="26" y="170"/>
                  </a:moveTo>
                  <a:cubicBezTo>
                    <a:pt x="23" y="170"/>
                    <a:pt x="20" y="170"/>
                    <a:pt x="17" y="169"/>
                  </a:cubicBezTo>
                  <a:cubicBezTo>
                    <a:pt x="17" y="169"/>
                    <a:pt x="17" y="169"/>
                    <a:pt x="17" y="169"/>
                  </a:cubicBezTo>
                  <a:cubicBezTo>
                    <a:pt x="16" y="169"/>
                    <a:pt x="15" y="169"/>
                    <a:pt x="15" y="168"/>
                  </a:cubicBezTo>
                  <a:cubicBezTo>
                    <a:pt x="15" y="168"/>
                    <a:pt x="15" y="168"/>
                    <a:pt x="15" y="168"/>
                  </a:cubicBezTo>
                  <a:cubicBezTo>
                    <a:pt x="15" y="167"/>
                    <a:pt x="16" y="167"/>
                    <a:pt x="16" y="167"/>
                  </a:cubicBezTo>
                  <a:cubicBezTo>
                    <a:pt x="16" y="167"/>
                    <a:pt x="16" y="167"/>
                    <a:pt x="16" y="167"/>
                  </a:cubicBezTo>
                  <a:cubicBezTo>
                    <a:pt x="16" y="166"/>
                    <a:pt x="17" y="166"/>
                    <a:pt x="19" y="164"/>
                  </a:cubicBezTo>
                  <a:cubicBezTo>
                    <a:pt x="19" y="164"/>
                    <a:pt x="19" y="164"/>
                    <a:pt x="19" y="164"/>
                  </a:cubicBezTo>
                  <a:cubicBezTo>
                    <a:pt x="21" y="163"/>
                    <a:pt x="24" y="161"/>
                    <a:pt x="27" y="157"/>
                  </a:cubicBezTo>
                  <a:cubicBezTo>
                    <a:pt x="27" y="157"/>
                    <a:pt x="27" y="157"/>
                    <a:pt x="27" y="157"/>
                  </a:cubicBezTo>
                  <a:cubicBezTo>
                    <a:pt x="32" y="150"/>
                    <a:pt x="37" y="138"/>
                    <a:pt x="37" y="120"/>
                  </a:cubicBezTo>
                  <a:cubicBezTo>
                    <a:pt x="37" y="120"/>
                    <a:pt x="37" y="120"/>
                    <a:pt x="37" y="120"/>
                  </a:cubicBezTo>
                  <a:cubicBezTo>
                    <a:pt x="37" y="110"/>
                    <a:pt x="35" y="97"/>
                    <a:pt x="31" y="83"/>
                  </a:cubicBezTo>
                  <a:cubicBezTo>
                    <a:pt x="31" y="83"/>
                    <a:pt x="31" y="83"/>
                    <a:pt x="31" y="83"/>
                  </a:cubicBezTo>
                  <a:cubicBezTo>
                    <a:pt x="28" y="79"/>
                    <a:pt x="0" y="48"/>
                    <a:pt x="0" y="20"/>
                  </a:cubicBezTo>
                  <a:cubicBezTo>
                    <a:pt x="0" y="20"/>
                    <a:pt x="0" y="20"/>
                    <a:pt x="0" y="20"/>
                  </a:cubicBezTo>
                  <a:cubicBezTo>
                    <a:pt x="0" y="17"/>
                    <a:pt x="0" y="14"/>
                    <a:pt x="1" y="11"/>
                  </a:cubicBezTo>
                  <a:cubicBezTo>
                    <a:pt x="1" y="11"/>
                    <a:pt x="1" y="11"/>
                    <a:pt x="1" y="11"/>
                  </a:cubicBezTo>
                  <a:cubicBezTo>
                    <a:pt x="2" y="4"/>
                    <a:pt x="8" y="0"/>
                    <a:pt x="14" y="0"/>
                  </a:cubicBezTo>
                  <a:cubicBezTo>
                    <a:pt x="14" y="0"/>
                    <a:pt x="14" y="0"/>
                    <a:pt x="14" y="0"/>
                  </a:cubicBezTo>
                  <a:cubicBezTo>
                    <a:pt x="36" y="0"/>
                    <a:pt x="73" y="36"/>
                    <a:pt x="78" y="79"/>
                  </a:cubicBezTo>
                  <a:cubicBezTo>
                    <a:pt x="78" y="79"/>
                    <a:pt x="78" y="79"/>
                    <a:pt x="78" y="79"/>
                  </a:cubicBezTo>
                  <a:cubicBezTo>
                    <a:pt x="78" y="79"/>
                    <a:pt x="79" y="86"/>
                    <a:pt x="79" y="97"/>
                  </a:cubicBezTo>
                  <a:cubicBezTo>
                    <a:pt x="79" y="97"/>
                    <a:pt x="79" y="97"/>
                    <a:pt x="79" y="97"/>
                  </a:cubicBezTo>
                  <a:cubicBezTo>
                    <a:pt x="79" y="110"/>
                    <a:pt x="78" y="128"/>
                    <a:pt x="70" y="143"/>
                  </a:cubicBezTo>
                  <a:cubicBezTo>
                    <a:pt x="70" y="143"/>
                    <a:pt x="70" y="143"/>
                    <a:pt x="70" y="143"/>
                  </a:cubicBezTo>
                  <a:cubicBezTo>
                    <a:pt x="63" y="158"/>
                    <a:pt x="49" y="170"/>
                    <a:pt x="26" y="170"/>
                  </a:cubicBezTo>
                  <a:cubicBezTo>
                    <a:pt x="26" y="170"/>
                    <a:pt x="26" y="170"/>
                    <a:pt x="26" y="170"/>
                  </a:cubicBezTo>
                  <a:cubicBezTo>
                    <a:pt x="26" y="170"/>
                    <a:pt x="26" y="170"/>
                    <a:pt x="26" y="170"/>
                  </a:cubicBezTo>
                  <a:close/>
                  <a:moveTo>
                    <a:pt x="26" y="167"/>
                  </a:moveTo>
                  <a:cubicBezTo>
                    <a:pt x="48" y="167"/>
                    <a:pt x="60" y="156"/>
                    <a:pt x="67" y="142"/>
                  </a:cubicBezTo>
                  <a:cubicBezTo>
                    <a:pt x="67" y="142"/>
                    <a:pt x="67" y="142"/>
                    <a:pt x="67" y="142"/>
                  </a:cubicBezTo>
                  <a:cubicBezTo>
                    <a:pt x="75" y="127"/>
                    <a:pt x="76" y="110"/>
                    <a:pt x="76" y="97"/>
                  </a:cubicBezTo>
                  <a:cubicBezTo>
                    <a:pt x="76" y="97"/>
                    <a:pt x="76" y="97"/>
                    <a:pt x="76" y="97"/>
                  </a:cubicBezTo>
                  <a:cubicBezTo>
                    <a:pt x="76" y="86"/>
                    <a:pt x="75" y="79"/>
                    <a:pt x="75" y="79"/>
                  </a:cubicBezTo>
                  <a:cubicBezTo>
                    <a:pt x="75" y="79"/>
                    <a:pt x="75" y="79"/>
                    <a:pt x="75" y="79"/>
                  </a:cubicBezTo>
                  <a:cubicBezTo>
                    <a:pt x="71" y="38"/>
                    <a:pt x="33" y="3"/>
                    <a:pt x="14" y="3"/>
                  </a:cubicBezTo>
                  <a:cubicBezTo>
                    <a:pt x="14" y="3"/>
                    <a:pt x="14" y="3"/>
                    <a:pt x="14" y="3"/>
                  </a:cubicBezTo>
                  <a:cubicBezTo>
                    <a:pt x="9" y="3"/>
                    <a:pt x="5" y="5"/>
                    <a:pt x="3" y="12"/>
                  </a:cubicBezTo>
                  <a:cubicBezTo>
                    <a:pt x="3" y="12"/>
                    <a:pt x="3" y="12"/>
                    <a:pt x="3" y="12"/>
                  </a:cubicBezTo>
                  <a:cubicBezTo>
                    <a:pt x="3" y="14"/>
                    <a:pt x="3" y="17"/>
                    <a:pt x="3" y="20"/>
                  </a:cubicBezTo>
                  <a:cubicBezTo>
                    <a:pt x="3" y="20"/>
                    <a:pt x="3" y="20"/>
                    <a:pt x="3" y="20"/>
                  </a:cubicBezTo>
                  <a:cubicBezTo>
                    <a:pt x="3" y="34"/>
                    <a:pt x="10" y="49"/>
                    <a:pt x="18" y="61"/>
                  </a:cubicBezTo>
                  <a:cubicBezTo>
                    <a:pt x="18" y="61"/>
                    <a:pt x="18" y="61"/>
                    <a:pt x="18" y="61"/>
                  </a:cubicBezTo>
                  <a:cubicBezTo>
                    <a:pt x="26" y="73"/>
                    <a:pt x="34" y="81"/>
                    <a:pt x="34" y="81"/>
                  </a:cubicBezTo>
                  <a:cubicBezTo>
                    <a:pt x="34" y="81"/>
                    <a:pt x="34" y="81"/>
                    <a:pt x="34" y="81"/>
                  </a:cubicBezTo>
                  <a:cubicBezTo>
                    <a:pt x="33" y="82"/>
                    <a:pt x="33" y="82"/>
                    <a:pt x="33" y="82"/>
                  </a:cubicBezTo>
                  <a:cubicBezTo>
                    <a:pt x="31" y="82"/>
                    <a:pt x="31" y="82"/>
                    <a:pt x="31" y="82"/>
                  </a:cubicBezTo>
                  <a:cubicBezTo>
                    <a:pt x="33" y="82"/>
                    <a:pt x="33" y="82"/>
                    <a:pt x="33" y="82"/>
                  </a:cubicBezTo>
                  <a:cubicBezTo>
                    <a:pt x="34" y="81"/>
                    <a:pt x="34" y="81"/>
                    <a:pt x="34" y="81"/>
                  </a:cubicBezTo>
                  <a:cubicBezTo>
                    <a:pt x="34" y="82"/>
                    <a:pt x="34" y="82"/>
                    <a:pt x="34" y="82"/>
                  </a:cubicBezTo>
                  <a:cubicBezTo>
                    <a:pt x="38" y="97"/>
                    <a:pt x="40" y="109"/>
                    <a:pt x="40" y="120"/>
                  </a:cubicBezTo>
                  <a:cubicBezTo>
                    <a:pt x="40" y="120"/>
                    <a:pt x="40" y="120"/>
                    <a:pt x="40" y="120"/>
                  </a:cubicBezTo>
                  <a:cubicBezTo>
                    <a:pt x="40" y="148"/>
                    <a:pt x="28" y="162"/>
                    <a:pt x="21" y="167"/>
                  </a:cubicBezTo>
                  <a:cubicBezTo>
                    <a:pt x="21" y="167"/>
                    <a:pt x="21" y="167"/>
                    <a:pt x="21" y="167"/>
                  </a:cubicBezTo>
                  <a:cubicBezTo>
                    <a:pt x="23" y="167"/>
                    <a:pt x="24" y="167"/>
                    <a:pt x="26" y="16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5" name="Freeform 114">
              <a:extLst>
                <a:ext uri="{FF2B5EF4-FFF2-40B4-BE49-F238E27FC236}">
                  <a16:creationId xmlns:a16="http://schemas.microsoft.com/office/drawing/2014/main" id="{2BBF2D8C-B91D-4213-B8A4-1B9FD93F4351}"/>
                </a:ext>
              </a:extLst>
            </p:cNvPr>
            <p:cNvSpPr/>
            <p:nvPr/>
          </p:nvSpPr>
          <p:spPr bwMode="auto">
            <a:xfrm>
              <a:off x="7155656" y="1660531"/>
              <a:ext cx="300038" cy="427038"/>
            </a:xfrm>
            <a:custGeom>
              <a:avLst/>
              <a:gdLst>
                <a:gd name="T0" fmla="*/ 52 w 52"/>
                <a:gd name="T1" fmla="*/ 25 h 74"/>
                <a:gd name="T2" fmla="*/ 0 w 52"/>
                <a:gd name="T3" fmla="*/ 59 h 74"/>
                <a:gd name="T4" fmla="*/ 24 w 52"/>
                <a:gd name="T5" fmla="*/ 27 h 74"/>
                <a:gd name="T6" fmla="*/ 52 w 52"/>
                <a:gd name="T7" fmla="*/ 25 h 74"/>
              </a:gdLst>
              <a:ahLst/>
              <a:cxnLst>
                <a:cxn ang="0">
                  <a:pos x="T0" y="T1"/>
                </a:cxn>
                <a:cxn ang="0">
                  <a:pos x="T2" y="T3"/>
                </a:cxn>
                <a:cxn ang="0">
                  <a:pos x="T4" y="T5"/>
                </a:cxn>
                <a:cxn ang="0">
                  <a:pos x="T6" y="T7"/>
                </a:cxn>
              </a:cxnLst>
              <a:rect l="0" t="0" r="r" b="b"/>
              <a:pathLst>
                <a:path w="52" h="74">
                  <a:moveTo>
                    <a:pt x="52" y="25"/>
                  </a:moveTo>
                  <a:cubicBezTo>
                    <a:pt x="52" y="25"/>
                    <a:pt x="35" y="74"/>
                    <a:pt x="0" y="59"/>
                  </a:cubicBezTo>
                  <a:cubicBezTo>
                    <a:pt x="0" y="59"/>
                    <a:pt x="17" y="55"/>
                    <a:pt x="24" y="27"/>
                  </a:cubicBezTo>
                  <a:cubicBezTo>
                    <a:pt x="30" y="0"/>
                    <a:pt x="52" y="25"/>
                    <a:pt x="52" y="25"/>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6" name="Freeform 115">
              <a:extLst>
                <a:ext uri="{FF2B5EF4-FFF2-40B4-BE49-F238E27FC236}">
                  <a16:creationId xmlns:a16="http://schemas.microsoft.com/office/drawing/2014/main" id="{E9D03F9D-0F8B-465A-88FC-45CAD687F11C}"/>
                </a:ext>
              </a:extLst>
            </p:cNvPr>
            <p:cNvSpPr>
              <a:spLocks noEditPoints="1"/>
            </p:cNvSpPr>
            <p:nvPr/>
          </p:nvSpPr>
          <p:spPr bwMode="auto">
            <a:xfrm>
              <a:off x="7144544" y="1735143"/>
              <a:ext cx="322263" cy="288925"/>
            </a:xfrm>
            <a:custGeom>
              <a:avLst/>
              <a:gdLst>
                <a:gd name="T0" fmla="*/ 1 w 56"/>
                <a:gd name="T1" fmla="*/ 47 h 50"/>
                <a:gd name="T2" fmla="*/ 0 w 56"/>
                <a:gd name="T3" fmla="*/ 45 h 50"/>
                <a:gd name="T4" fmla="*/ 0 w 56"/>
                <a:gd name="T5" fmla="*/ 45 h 50"/>
                <a:gd name="T6" fmla="*/ 1 w 56"/>
                <a:gd name="T7" fmla="*/ 44 h 50"/>
                <a:gd name="T8" fmla="*/ 1 w 56"/>
                <a:gd name="T9" fmla="*/ 44 h 50"/>
                <a:gd name="T10" fmla="*/ 4 w 56"/>
                <a:gd name="T11" fmla="*/ 43 h 50"/>
                <a:gd name="T12" fmla="*/ 4 w 56"/>
                <a:gd name="T13" fmla="*/ 43 h 50"/>
                <a:gd name="T14" fmla="*/ 10 w 56"/>
                <a:gd name="T15" fmla="*/ 39 h 50"/>
                <a:gd name="T16" fmla="*/ 10 w 56"/>
                <a:gd name="T17" fmla="*/ 39 h 50"/>
                <a:gd name="T18" fmla="*/ 24 w 56"/>
                <a:gd name="T19" fmla="*/ 14 h 50"/>
                <a:gd name="T20" fmla="*/ 24 w 56"/>
                <a:gd name="T21" fmla="*/ 14 h 50"/>
                <a:gd name="T22" fmla="*/ 37 w 56"/>
                <a:gd name="T23" fmla="*/ 0 h 50"/>
                <a:gd name="T24" fmla="*/ 37 w 56"/>
                <a:gd name="T25" fmla="*/ 0 h 50"/>
                <a:gd name="T26" fmla="*/ 55 w 56"/>
                <a:gd name="T27" fmla="*/ 11 h 50"/>
                <a:gd name="T28" fmla="*/ 55 w 56"/>
                <a:gd name="T29" fmla="*/ 11 h 50"/>
                <a:gd name="T30" fmla="*/ 54 w 56"/>
                <a:gd name="T31" fmla="*/ 12 h 50"/>
                <a:gd name="T32" fmla="*/ 55 w 56"/>
                <a:gd name="T33" fmla="*/ 11 h 50"/>
                <a:gd name="T34" fmla="*/ 56 w 56"/>
                <a:gd name="T35" fmla="*/ 12 h 50"/>
                <a:gd name="T36" fmla="*/ 56 w 56"/>
                <a:gd name="T37" fmla="*/ 12 h 50"/>
                <a:gd name="T38" fmla="*/ 15 w 56"/>
                <a:gd name="T39" fmla="*/ 50 h 50"/>
                <a:gd name="T40" fmla="*/ 15 w 56"/>
                <a:gd name="T41" fmla="*/ 50 h 50"/>
                <a:gd name="T42" fmla="*/ 1 w 56"/>
                <a:gd name="T43" fmla="*/ 47 h 50"/>
                <a:gd name="T44" fmla="*/ 15 w 56"/>
                <a:gd name="T45" fmla="*/ 47 h 50"/>
                <a:gd name="T46" fmla="*/ 43 w 56"/>
                <a:gd name="T47" fmla="*/ 29 h 50"/>
                <a:gd name="T48" fmla="*/ 43 w 56"/>
                <a:gd name="T49" fmla="*/ 29 h 50"/>
                <a:gd name="T50" fmla="*/ 52 w 56"/>
                <a:gd name="T51" fmla="*/ 12 h 50"/>
                <a:gd name="T52" fmla="*/ 52 w 56"/>
                <a:gd name="T53" fmla="*/ 12 h 50"/>
                <a:gd name="T54" fmla="*/ 48 w 56"/>
                <a:gd name="T55" fmla="*/ 8 h 50"/>
                <a:gd name="T56" fmla="*/ 48 w 56"/>
                <a:gd name="T57" fmla="*/ 8 h 50"/>
                <a:gd name="T58" fmla="*/ 37 w 56"/>
                <a:gd name="T59" fmla="*/ 3 h 50"/>
                <a:gd name="T60" fmla="*/ 37 w 56"/>
                <a:gd name="T61" fmla="*/ 3 h 50"/>
                <a:gd name="T62" fmla="*/ 27 w 56"/>
                <a:gd name="T63" fmla="*/ 15 h 50"/>
                <a:gd name="T64" fmla="*/ 27 w 56"/>
                <a:gd name="T65" fmla="*/ 15 h 50"/>
                <a:gd name="T66" fmla="*/ 6 w 56"/>
                <a:gd name="T67" fmla="*/ 46 h 50"/>
                <a:gd name="T68" fmla="*/ 6 w 56"/>
                <a:gd name="T69" fmla="*/ 46 h 50"/>
                <a:gd name="T70" fmla="*/ 15 w 56"/>
                <a:gd name="T71"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0">
                  <a:moveTo>
                    <a:pt x="1" y="47"/>
                  </a:moveTo>
                  <a:cubicBezTo>
                    <a:pt x="0" y="47"/>
                    <a:pt x="0" y="46"/>
                    <a:pt x="0" y="45"/>
                  </a:cubicBezTo>
                  <a:cubicBezTo>
                    <a:pt x="0" y="45"/>
                    <a:pt x="0" y="45"/>
                    <a:pt x="0" y="45"/>
                  </a:cubicBezTo>
                  <a:cubicBezTo>
                    <a:pt x="0" y="45"/>
                    <a:pt x="1" y="44"/>
                    <a:pt x="1" y="44"/>
                  </a:cubicBezTo>
                  <a:cubicBezTo>
                    <a:pt x="1" y="44"/>
                    <a:pt x="1" y="44"/>
                    <a:pt x="1" y="44"/>
                  </a:cubicBezTo>
                  <a:cubicBezTo>
                    <a:pt x="1" y="44"/>
                    <a:pt x="2" y="44"/>
                    <a:pt x="4" y="43"/>
                  </a:cubicBezTo>
                  <a:cubicBezTo>
                    <a:pt x="4" y="43"/>
                    <a:pt x="4" y="43"/>
                    <a:pt x="4" y="43"/>
                  </a:cubicBezTo>
                  <a:cubicBezTo>
                    <a:pt x="5" y="42"/>
                    <a:pt x="8" y="41"/>
                    <a:pt x="10" y="39"/>
                  </a:cubicBezTo>
                  <a:cubicBezTo>
                    <a:pt x="10" y="39"/>
                    <a:pt x="10" y="39"/>
                    <a:pt x="10" y="39"/>
                  </a:cubicBezTo>
                  <a:cubicBezTo>
                    <a:pt x="15" y="35"/>
                    <a:pt x="21" y="27"/>
                    <a:pt x="24" y="14"/>
                  </a:cubicBezTo>
                  <a:cubicBezTo>
                    <a:pt x="24" y="14"/>
                    <a:pt x="24" y="14"/>
                    <a:pt x="24" y="14"/>
                  </a:cubicBezTo>
                  <a:cubicBezTo>
                    <a:pt x="27" y="4"/>
                    <a:pt x="31" y="0"/>
                    <a:pt x="37" y="0"/>
                  </a:cubicBezTo>
                  <a:cubicBezTo>
                    <a:pt x="37" y="0"/>
                    <a:pt x="37" y="0"/>
                    <a:pt x="37" y="0"/>
                  </a:cubicBezTo>
                  <a:cubicBezTo>
                    <a:pt x="46" y="0"/>
                    <a:pt x="55" y="11"/>
                    <a:pt x="55" y="11"/>
                  </a:cubicBezTo>
                  <a:cubicBezTo>
                    <a:pt x="55" y="11"/>
                    <a:pt x="55" y="11"/>
                    <a:pt x="55" y="11"/>
                  </a:cubicBezTo>
                  <a:cubicBezTo>
                    <a:pt x="54" y="12"/>
                    <a:pt x="54" y="12"/>
                    <a:pt x="54" y="12"/>
                  </a:cubicBezTo>
                  <a:cubicBezTo>
                    <a:pt x="55" y="11"/>
                    <a:pt x="55" y="11"/>
                    <a:pt x="55" y="11"/>
                  </a:cubicBezTo>
                  <a:cubicBezTo>
                    <a:pt x="56" y="11"/>
                    <a:pt x="56" y="12"/>
                    <a:pt x="56" y="12"/>
                  </a:cubicBezTo>
                  <a:cubicBezTo>
                    <a:pt x="56" y="12"/>
                    <a:pt x="56" y="12"/>
                    <a:pt x="56" y="12"/>
                  </a:cubicBezTo>
                  <a:cubicBezTo>
                    <a:pt x="55" y="12"/>
                    <a:pt x="43" y="50"/>
                    <a:pt x="15" y="50"/>
                  </a:cubicBezTo>
                  <a:cubicBezTo>
                    <a:pt x="15" y="50"/>
                    <a:pt x="15" y="50"/>
                    <a:pt x="15" y="50"/>
                  </a:cubicBezTo>
                  <a:cubicBezTo>
                    <a:pt x="11" y="50"/>
                    <a:pt x="6" y="49"/>
                    <a:pt x="1" y="47"/>
                  </a:cubicBezTo>
                  <a:close/>
                  <a:moveTo>
                    <a:pt x="15" y="47"/>
                  </a:moveTo>
                  <a:cubicBezTo>
                    <a:pt x="27" y="47"/>
                    <a:pt x="37" y="38"/>
                    <a:pt x="43" y="29"/>
                  </a:cubicBezTo>
                  <a:cubicBezTo>
                    <a:pt x="43" y="29"/>
                    <a:pt x="43" y="29"/>
                    <a:pt x="43" y="29"/>
                  </a:cubicBezTo>
                  <a:cubicBezTo>
                    <a:pt x="48" y="22"/>
                    <a:pt x="52" y="15"/>
                    <a:pt x="52" y="12"/>
                  </a:cubicBezTo>
                  <a:cubicBezTo>
                    <a:pt x="52" y="12"/>
                    <a:pt x="52" y="12"/>
                    <a:pt x="52" y="12"/>
                  </a:cubicBezTo>
                  <a:cubicBezTo>
                    <a:pt x="52" y="11"/>
                    <a:pt x="50" y="10"/>
                    <a:pt x="48" y="8"/>
                  </a:cubicBezTo>
                  <a:cubicBezTo>
                    <a:pt x="48" y="8"/>
                    <a:pt x="48" y="8"/>
                    <a:pt x="48" y="8"/>
                  </a:cubicBezTo>
                  <a:cubicBezTo>
                    <a:pt x="44" y="5"/>
                    <a:pt x="40" y="3"/>
                    <a:pt x="37" y="3"/>
                  </a:cubicBezTo>
                  <a:cubicBezTo>
                    <a:pt x="37" y="3"/>
                    <a:pt x="37" y="3"/>
                    <a:pt x="37" y="3"/>
                  </a:cubicBezTo>
                  <a:cubicBezTo>
                    <a:pt x="33" y="3"/>
                    <a:pt x="30" y="5"/>
                    <a:pt x="27" y="15"/>
                  </a:cubicBezTo>
                  <a:cubicBezTo>
                    <a:pt x="27" y="15"/>
                    <a:pt x="27" y="15"/>
                    <a:pt x="27" y="15"/>
                  </a:cubicBezTo>
                  <a:cubicBezTo>
                    <a:pt x="22" y="35"/>
                    <a:pt x="12" y="43"/>
                    <a:pt x="6" y="46"/>
                  </a:cubicBezTo>
                  <a:cubicBezTo>
                    <a:pt x="6" y="46"/>
                    <a:pt x="6" y="46"/>
                    <a:pt x="6" y="46"/>
                  </a:cubicBezTo>
                  <a:cubicBezTo>
                    <a:pt x="9" y="47"/>
                    <a:pt x="12" y="47"/>
                    <a:pt x="15" y="4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7" name="Freeform 116">
              <a:extLst>
                <a:ext uri="{FF2B5EF4-FFF2-40B4-BE49-F238E27FC236}">
                  <a16:creationId xmlns:a16="http://schemas.microsoft.com/office/drawing/2014/main" id="{DE594922-EB1C-4B9D-BB1C-46ADBC086107}"/>
                </a:ext>
              </a:extLst>
            </p:cNvPr>
            <p:cNvSpPr/>
            <p:nvPr/>
          </p:nvSpPr>
          <p:spPr bwMode="auto">
            <a:xfrm>
              <a:off x="6658769" y="1217617"/>
              <a:ext cx="882650" cy="782639"/>
            </a:xfrm>
            <a:custGeom>
              <a:avLst/>
              <a:gdLst>
                <a:gd name="T0" fmla="*/ 129 w 153"/>
                <a:gd name="T1" fmla="*/ 116 h 136"/>
                <a:gd name="T2" fmla="*/ 47 w 153"/>
                <a:gd name="T3" fmla="*/ 115 h 136"/>
                <a:gd name="T4" fmla="*/ 0 w 153"/>
                <a:gd name="T5" fmla="*/ 58 h 136"/>
                <a:gd name="T6" fmla="*/ 8 w 153"/>
                <a:gd name="T7" fmla="*/ 43 h 136"/>
                <a:gd name="T8" fmla="*/ 47 w 153"/>
                <a:gd name="T9" fmla="*/ 0 h 136"/>
                <a:gd name="T10" fmla="*/ 139 w 153"/>
                <a:gd name="T11" fmla="*/ 50 h 136"/>
                <a:gd name="T12" fmla="*/ 139 w 153"/>
                <a:gd name="T13" fmla="*/ 100 h 136"/>
                <a:gd name="T14" fmla="*/ 151 w 153"/>
                <a:gd name="T15" fmla="*/ 104 h 136"/>
                <a:gd name="T16" fmla="*/ 137 w 153"/>
                <a:gd name="T17" fmla="*/ 121 h 136"/>
                <a:gd name="T18" fmla="*/ 129 w 153"/>
                <a:gd name="T19" fmla="*/ 1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6">
                  <a:moveTo>
                    <a:pt x="129" y="116"/>
                  </a:moveTo>
                  <a:cubicBezTo>
                    <a:pt x="129" y="116"/>
                    <a:pt x="94" y="136"/>
                    <a:pt x="47" y="115"/>
                  </a:cubicBezTo>
                  <a:cubicBezTo>
                    <a:pt x="1" y="93"/>
                    <a:pt x="0" y="58"/>
                    <a:pt x="0" y="58"/>
                  </a:cubicBezTo>
                  <a:cubicBezTo>
                    <a:pt x="8" y="43"/>
                    <a:pt x="8" y="43"/>
                    <a:pt x="8" y="43"/>
                  </a:cubicBezTo>
                  <a:cubicBezTo>
                    <a:pt x="47" y="0"/>
                    <a:pt x="47" y="0"/>
                    <a:pt x="47" y="0"/>
                  </a:cubicBezTo>
                  <a:cubicBezTo>
                    <a:pt x="139" y="50"/>
                    <a:pt x="139" y="50"/>
                    <a:pt x="139" y="50"/>
                  </a:cubicBezTo>
                  <a:cubicBezTo>
                    <a:pt x="139" y="100"/>
                    <a:pt x="139" y="100"/>
                    <a:pt x="139" y="100"/>
                  </a:cubicBezTo>
                  <a:cubicBezTo>
                    <a:pt x="139" y="100"/>
                    <a:pt x="149" y="97"/>
                    <a:pt x="151" y="104"/>
                  </a:cubicBezTo>
                  <a:cubicBezTo>
                    <a:pt x="153" y="111"/>
                    <a:pt x="145" y="121"/>
                    <a:pt x="137" y="121"/>
                  </a:cubicBezTo>
                  <a:cubicBezTo>
                    <a:pt x="129" y="122"/>
                    <a:pt x="129" y="116"/>
                    <a:pt x="129" y="116"/>
                  </a:cubicBez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8" name="Freeform 117">
              <a:extLst>
                <a:ext uri="{FF2B5EF4-FFF2-40B4-BE49-F238E27FC236}">
                  <a16:creationId xmlns:a16="http://schemas.microsoft.com/office/drawing/2014/main" id="{58751FCA-0B97-4AE7-B27F-17A5AD944B42}"/>
                </a:ext>
              </a:extLst>
            </p:cNvPr>
            <p:cNvSpPr>
              <a:spLocks noEditPoints="1"/>
            </p:cNvSpPr>
            <p:nvPr/>
          </p:nvSpPr>
          <p:spPr bwMode="auto">
            <a:xfrm>
              <a:off x="6654006" y="1206505"/>
              <a:ext cx="887413" cy="736601"/>
            </a:xfrm>
            <a:custGeom>
              <a:avLst/>
              <a:gdLst>
                <a:gd name="T0" fmla="*/ 0 w 154"/>
                <a:gd name="T1" fmla="*/ 60 h 128"/>
                <a:gd name="T2" fmla="*/ 0 w 154"/>
                <a:gd name="T3" fmla="*/ 60 h 128"/>
                <a:gd name="T4" fmla="*/ 8 w 154"/>
                <a:gd name="T5" fmla="*/ 44 h 128"/>
                <a:gd name="T6" fmla="*/ 49 w 154"/>
                <a:gd name="T7" fmla="*/ 1 h 128"/>
                <a:gd name="T8" fmla="*/ 141 w 154"/>
                <a:gd name="T9" fmla="*/ 51 h 128"/>
                <a:gd name="T10" fmla="*/ 142 w 154"/>
                <a:gd name="T11" fmla="*/ 52 h 128"/>
                <a:gd name="T12" fmla="*/ 144 w 154"/>
                <a:gd name="T13" fmla="*/ 100 h 128"/>
                <a:gd name="T14" fmla="*/ 153 w 154"/>
                <a:gd name="T15" fmla="*/ 106 h 128"/>
                <a:gd name="T16" fmla="*/ 154 w 154"/>
                <a:gd name="T17" fmla="*/ 109 h 128"/>
                <a:gd name="T18" fmla="*/ 138 w 154"/>
                <a:gd name="T19" fmla="*/ 125 h 128"/>
                <a:gd name="T20" fmla="*/ 137 w 154"/>
                <a:gd name="T21" fmla="*/ 125 h 128"/>
                <a:gd name="T22" fmla="*/ 130 w 154"/>
                <a:gd name="T23" fmla="*/ 122 h 128"/>
                <a:gd name="T24" fmla="*/ 129 w 154"/>
                <a:gd name="T25" fmla="*/ 120 h 128"/>
                <a:gd name="T26" fmla="*/ 92 w 154"/>
                <a:gd name="T27" fmla="*/ 128 h 128"/>
                <a:gd name="T28" fmla="*/ 48 w 154"/>
                <a:gd name="T29" fmla="*/ 118 h 128"/>
                <a:gd name="T30" fmla="*/ 9 w 154"/>
                <a:gd name="T31" fmla="*/ 80 h 128"/>
                <a:gd name="T32" fmla="*/ 49 w 154"/>
                <a:gd name="T33" fmla="*/ 115 h 128"/>
                <a:gd name="T34" fmla="*/ 92 w 154"/>
                <a:gd name="T35" fmla="*/ 125 h 128"/>
                <a:gd name="T36" fmla="*/ 119 w 154"/>
                <a:gd name="T37" fmla="*/ 121 h 128"/>
                <a:gd name="T38" fmla="*/ 130 w 154"/>
                <a:gd name="T39" fmla="*/ 117 h 128"/>
                <a:gd name="T40" fmla="*/ 131 w 154"/>
                <a:gd name="T41" fmla="*/ 117 h 128"/>
                <a:gd name="T42" fmla="*/ 132 w 154"/>
                <a:gd name="T43" fmla="*/ 118 h 128"/>
                <a:gd name="T44" fmla="*/ 137 w 154"/>
                <a:gd name="T45" fmla="*/ 122 h 128"/>
                <a:gd name="T46" fmla="*/ 138 w 154"/>
                <a:gd name="T47" fmla="*/ 122 h 128"/>
                <a:gd name="T48" fmla="*/ 151 w 154"/>
                <a:gd name="T49" fmla="*/ 109 h 128"/>
                <a:gd name="T50" fmla="*/ 151 w 154"/>
                <a:gd name="T51" fmla="*/ 107 h 128"/>
                <a:gd name="T52" fmla="*/ 144 w 154"/>
                <a:gd name="T53" fmla="*/ 103 h 128"/>
                <a:gd name="T54" fmla="*/ 140 w 154"/>
                <a:gd name="T55" fmla="*/ 103 h 128"/>
                <a:gd name="T56" fmla="*/ 139 w 154"/>
                <a:gd name="T57" fmla="*/ 103 h 128"/>
                <a:gd name="T58" fmla="*/ 138 w 154"/>
                <a:gd name="T59" fmla="*/ 102 h 128"/>
                <a:gd name="T60" fmla="*/ 139 w 154"/>
                <a:gd name="T61" fmla="*/ 53 h 128"/>
                <a:gd name="T62" fmla="*/ 10 w 154"/>
                <a:gd name="T63" fmla="*/ 46 h 128"/>
                <a:gd name="T64" fmla="*/ 3 w 154"/>
                <a:gd name="T65"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28">
                  <a:moveTo>
                    <a:pt x="48" y="118"/>
                  </a:moveTo>
                  <a:cubicBezTo>
                    <a:pt x="1" y="96"/>
                    <a:pt x="0" y="61"/>
                    <a:pt x="0" y="60"/>
                  </a:cubicBezTo>
                  <a:cubicBezTo>
                    <a:pt x="0" y="60"/>
                    <a:pt x="0" y="60"/>
                    <a:pt x="0" y="60"/>
                  </a:cubicBezTo>
                  <a:cubicBezTo>
                    <a:pt x="0" y="60"/>
                    <a:pt x="0" y="60"/>
                    <a:pt x="0" y="60"/>
                  </a:cubicBezTo>
                  <a:cubicBezTo>
                    <a:pt x="7" y="45"/>
                    <a:pt x="7" y="45"/>
                    <a:pt x="7" y="45"/>
                  </a:cubicBezTo>
                  <a:cubicBezTo>
                    <a:pt x="8" y="44"/>
                    <a:pt x="8" y="44"/>
                    <a:pt x="8" y="44"/>
                  </a:cubicBezTo>
                  <a:cubicBezTo>
                    <a:pt x="47" y="1"/>
                    <a:pt x="47" y="1"/>
                    <a:pt x="47" y="1"/>
                  </a:cubicBezTo>
                  <a:cubicBezTo>
                    <a:pt x="47" y="0"/>
                    <a:pt x="48" y="0"/>
                    <a:pt x="49" y="1"/>
                  </a:cubicBezTo>
                  <a:cubicBezTo>
                    <a:pt x="49" y="1"/>
                    <a:pt x="49" y="1"/>
                    <a:pt x="49" y="1"/>
                  </a:cubicBezTo>
                  <a:cubicBezTo>
                    <a:pt x="141" y="51"/>
                    <a:pt x="141" y="51"/>
                    <a:pt x="141" y="51"/>
                  </a:cubicBezTo>
                  <a:cubicBezTo>
                    <a:pt x="141" y="51"/>
                    <a:pt x="142" y="52"/>
                    <a:pt x="142" y="52"/>
                  </a:cubicBezTo>
                  <a:cubicBezTo>
                    <a:pt x="142" y="52"/>
                    <a:pt x="142" y="52"/>
                    <a:pt x="142" y="52"/>
                  </a:cubicBezTo>
                  <a:cubicBezTo>
                    <a:pt x="141" y="100"/>
                    <a:pt x="141" y="100"/>
                    <a:pt x="141" y="100"/>
                  </a:cubicBezTo>
                  <a:cubicBezTo>
                    <a:pt x="142" y="100"/>
                    <a:pt x="143" y="100"/>
                    <a:pt x="144" y="100"/>
                  </a:cubicBezTo>
                  <a:cubicBezTo>
                    <a:pt x="144" y="100"/>
                    <a:pt x="144" y="100"/>
                    <a:pt x="144" y="100"/>
                  </a:cubicBezTo>
                  <a:cubicBezTo>
                    <a:pt x="147" y="100"/>
                    <a:pt x="152" y="101"/>
                    <a:pt x="153" y="106"/>
                  </a:cubicBezTo>
                  <a:cubicBezTo>
                    <a:pt x="153" y="106"/>
                    <a:pt x="153" y="106"/>
                    <a:pt x="153" y="106"/>
                  </a:cubicBezTo>
                  <a:cubicBezTo>
                    <a:pt x="154" y="107"/>
                    <a:pt x="154" y="108"/>
                    <a:pt x="154" y="109"/>
                  </a:cubicBezTo>
                  <a:cubicBezTo>
                    <a:pt x="154" y="109"/>
                    <a:pt x="154" y="109"/>
                    <a:pt x="154" y="109"/>
                  </a:cubicBezTo>
                  <a:cubicBezTo>
                    <a:pt x="154" y="116"/>
                    <a:pt x="146" y="124"/>
                    <a:pt x="138" y="125"/>
                  </a:cubicBezTo>
                  <a:cubicBezTo>
                    <a:pt x="138" y="125"/>
                    <a:pt x="138" y="125"/>
                    <a:pt x="138" y="125"/>
                  </a:cubicBezTo>
                  <a:cubicBezTo>
                    <a:pt x="138" y="125"/>
                    <a:pt x="137" y="125"/>
                    <a:pt x="137" y="125"/>
                  </a:cubicBezTo>
                  <a:cubicBezTo>
                    <a:pt x="137" y="125"/>
                    <a:pt x="137" y="125"/>
                    <a:pt x="137" y="125"/>
                  </a:cubicBezTo>
                  <a:cubicBezTo>
                    <a:pt x="133" y="125"/>
                    <a:pt x="131" y="123"/>
                    <a:pt x="130" y="122"/>
                  </a:cubicBezTo>
                  <a:cubicBezTo>
                    <a:pt x="130" y="122"/>
                    <a:pt x="130" y="122"/>
                    <a:pt x="130" y="122"/>
                  </a:cubicBezTo>
                  <a:cubicBezTo>
                    <a:pt x="130" y="121"/>
                    <a:pt x="129" y="121"/>
                    <a:pt x="129" y="120"/>
                  </a:cubicBezTo>
                  <a:cubicBezTo>
                    <a:pt x="129" y="120"/>
                    <a:pt x="129" y="120"/>
                    <a:pt x="129" y="120"/>
                  </a:cubicBezTo>
                  <a:cubicBezTo>
                    <a:pt x="124" y="123"/>
                    <a:pt x="111" y="128"/>
                    <a:pt x="92" y="128"/>
                  </a:cubicBezTo>
                  <a:cubicBezTo>
                    <a:pt x="92" y="128"/>
                    <a:pt x="92" y="128"/>
                    <a:pt x="92" y="128"/>
                  </a:cubicBezTo>
                  <a:cubicBezTo>
                    <a:pt x="79" y="128"/>
                    <a:pt x="64" y="126"/>
                    <a:pt x="48" y="118"/>
                  </a:cubicBezTo>
                  <a:close/>
                  <a:moveTo>
                    <a:pt x="3" y="66"/>
                  </a:moveTo>
                  <a:cubicBezTo>
                    <a:pt x="4" y="69"/>
                    <a:pt x="6" y="74"/>
                    <a:pt x="9" y="80"/>
                  </a:cubicBezTo>
                  <a:cubicBezTo>
                    <a:pt x="9" y="80"/>
                    <a:pt x="9" y="80"/>
                    <a:pt x="9" y="80"/>
                  </a:cubicBezTo>
                  <a:cubicBezTo>
                    <a:pt x="15" y="91"/>
                    <a:pt x="26" y="104"/>
                    <a:pt x="49" y="115"/>
                  </a:cubicBezTo>
                  <a:cubicBezTo>
                    <a:pt x="49" y="115"/>
                    <a:pt x="49" y="115"/>
                    <a:pt x="49" y="115"/>
                  </a:cubicBezTo>
                  <a:cubicBezTo>
                    <a:pt x="65" y="123"/>
                    <a:pt x="79" y="125"/>
                    <a:pt x="92" y="125"/>
                  </a:cubicBezTo>
                  <a:cubicBezTo>
                    <a:pt x="92" y="125"/>
                    <a:pt x="92" y="125"/>
                    <a:pt x="92" y="125"/>
                  </a:cubicBezTo>
                  <a:cubicBezTo>
                    <a:pt x="103" y="125"/>
                    <a:pt x="113" y="123"/>
                    <a:pt x="119" y="121"/>
                  </a:cubicBezTo>
                  <a:cubicBezTo>
                    <a:pt x="119" y="121"/>
                    <a:pt x="119" y="121"/>
                    <a:pt x="119" y="121"/>
                  </a:cubicBezTo>
                  <a:cubicBezTo>
                    <a:pt x="126" y="119"/>
                    <a:pt x="130" y="117"/>
                    <a:pt x="130" y="117"/>
                  </a:cubicBezTo>
                  <a:cubicBezTo>
                    <a:pt x="130" y="117"/>
                    <a:pt x="130" y="117"/>
                    <a:pt x="130" y="117"/>
                  </a:cubicBezTo>
                  <a:cubicBezTo>
                    <a:pt x="130" y="116"/>
                    <a:pt x="131" y="116"/>
                    <a:pt x="131" y="117"/>
                  </a:cubicBezTo>
                  <a:cubicBezTo>
                    <a:pt x="131" y="117"/>
                    <a:pt x="131" y="117"/>
                    <a:pt x="131" y="117"/>
                  </a:cubicBezTo>
                  <a:cubicBezTo>
                    <a:pt x="132" y="117"/>
                    <a:pt x="132" y="118"/>
                    <a:pt x="132" y="118"/>
                  </a:cubicBezTo>
                  <a:cubicBezTo>
                    <a:pt x="132" y="118"/>
                    <a:pt x="132" y="118"/>
                    <a:pt x="132" y="118"/>
                  </a:cubicBezTo>
                  <a:cubicBezTo>
                    <a:pt x="132" y="118"/>
                    <a:pt x="131" y="122"/>
                    <a:pt x="137" y="122"/>
                  </a:cubicBezTo>
                  <a:cubicBezTo>
                    <a:pt x="137" y="122"/>
                    <a:pt x="137" y="122"/>
                    <a:pt x="137" y="122"/>
                  </a:cubicBezTo>
                  <a:cubicBezTo>
                    <a:pt x="137" y="122"/>
                    <a:pt x="138" y="122"/>
                    <a:pt x="138" y="122"/>
                  </a:cubicBezTo>
                  <a:cubicBezTo>
                    <a:pt x="138" y="122"/>
                    <a:pt x="138" y="122"/>
                    <a:pt x="138" y="122"/>
                  </a:cubicBezTo>
                  <a:cubicBezTo>
                    <a:pt x="144" y="121"/>
                    <a:pt x="151" y="114"/>
                    <a:pt x="151" y="109"/>
                  </a:cubicBezTo>
                  <a:cubicBezTo>
                    <a:pt x="151" y="109"/>
                    <a:pt x="151" y="109"/>
                    <a:pt x="151" y="109"/>
                  </a:cubicBezTo>
                  <a:cubicBezTo>
                    <a:pt x="151" y="108"/>
                    <a:pt x="151" y="107"/>
                    <a:pt x="151" y="107"/>
                  </a:cubicBezTo>
                  <a:cubicBezTo>
                    <a:pt x="151" y="107"/>
                    <a:pt x="151" y="107"/>
                    <a:pt x="151" y="107"/>
                  </a:cubicBezTo>
                  <a:cubicBezTo>
                    <a:pt x="150" y="103"/>
                    <a:pt x="147" y="103"/>
                    <a:pt x="144" y="103"/>
                  </a:cubicBezTo>
                  <a:cubicBezTo>
                    <a:pt x="144" y="103"/>
                    <a:pt x="144" y="103"/>
                    <a:pt x="144" y="103"/>
                  </a:cubicBezTo>
                  <a:cubicBezTo>
                    <a:pt x="142" y="103"/>
                    <a:pt x="140" y="103"/>
                    <a:pt x="140" y="103"/>
                  </a:cubicBezTo>
                  <a:cubicBezTo>
                    <a:pt x="140" y="103"/>
                    <a:pt x="140" y="103"/>
                    <a:pt x="140" y="103"/>
                  </a:cubicBezTo>
                  <a:cubicBezTo>
                    <a:pt x="140" y="103"/>
                    <a:pt x="139" y="103"/>
                    <a:pt x="139" y="103"/>
                  </a:cubicBezTo>
                  <a:cubicBezTo>
                    <a:pt x="139" y="103"/>
                    <a:pt x="139" y="103"/>
                    <a:pt x="139" y="103"/>
                  </a:cubicBezTo>
                  <a:cubicBezTo>
                    <a:pt x="139" y="103"/>
                    <a:pt x="138" y="102"/>
                    <a:pt x="138" y="102"/>
                  </a:cubicBezTo>
                  <a:cubicBezTo>
                    <a:pt x="138" y="102"/>
                    <a:pt x="138" y="102"/>
                    <a:pt x="138" y="102"/>
                  </a:cubicBezTo>
                  <a:cubicBezTo>
                    <a:pt x="139" y="53"/>
                    <a:pt x="139" y="53"/>
                    <a:pt x="139" y="53"/>
                  </a:cubicBezTo>
                  <a:cubicBezTo>
                    <a:pt x="48" y="4"/>
                    <a:pt x="48" y="4"/>
                    <a:pt x="48" y="4"/>
                  </a:cubicBezTo>
                  <a:cubicBezTo>
                    <a:pt x="10" y="46"/>
                    <a:pt x="10" y="46"/>
                    <a:pt x="10" y="46"/>
                  </a:cubicBezTo>
                  <a:cubicBezTo>
                    <a:pt x="3" y="61"/>
                    <a:pt x="3" y="61"/>
                    <a:pt x="3" y="61"/>
                  </a:cubicBezTo>
                  <a:cubicBezTo>
                    <a:pt x="3" y="61"/>
                    <a:pt x="3" y="63"/>
                    <a:pt x="3"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9" name="Freeform 118">
              <a:extLst>
                <a:ext uri="{FF2B5EF4-FFF2-40B4-BE49-F238E27FC236}">
                  <a16:creationId xmlns:a16="http://schemas.microsoft.com/office/drawing/2014/main" id="{9757C845-54F4-4031-B248-F7FC502C9DF9}"/>
                </a:ext>
              </a:extLst>
            </p:cNvPr>
            <p:cNvSpPr/>
            <p:nvPr/>
          </p:nvSpPr>
          <p:spPr bwMode="auto">
            <a:xfrm>
              <a:off x="6890544" y="1684343"/>
              <a:ext cx="195263" cy="114300"/>
            </a:xfrm>
            <a:custGeom>
              <a:avLst/>
              <a:gdLst>
                <a:gd name="T0" fmla="*/ 0 w 34"/>
                <a:gd name="T1" fmla="*/ 2 h 20"/>
                <a:gd name="T2" fmla="*/ 0 w 34"/>
                <a:gd name="T3" fmla="*/ 2 h 20"/>
                <a:gd name="T4" fmla="*/ 1 w 34"/>
                <a:gd name="T5" fmla="*/ 0 h 20"/>
                <a:gd name="T6" fmla="*/ 1 w 34"/>
                <a:gd name="T7" fmla="*/ 0 h 20"/>
                <a:gd name="T8" fmla="*/ 3 w 34"/>
                <a:gd name="T9" fmla="*/ 1 h 20"/>
                <a:gd name="T10" fmla="*/ 3 w 34"/>
                <a:gd name="T11" fmla="*/ 1 h 20"/>
                <a:gd name="T12" fmla="*/ 23 w 34"/>
                <a:gd name="T13" fmla="*/ 17 h 20"/>
                <a:gd name="T14" fmla="*/ 23 w 34"/>
                <a:gd name="T15" fmla="*/ 17 h 20"/>
                <a:gd name="T16" fmla="*/ 32 w 34"/>
                <a:gd name="T17" fmla="*/ 16 h 20"/>
                <a:gd name="T18" fmla="*/ 32 w 34"/>
                <a:gd name="T19" fmla="*/ 16 h 20"/>
                <a:gd name="T20" fmla="*/ 34 w 34"/>
                <a:gd name="T21" fmla="*/ 17 h 20"/>
                <a:gd name="T22" fmla="*/ 34 w 34"/>
                <a:gd name="T23" fmla="*/ 17 h 20"/>
                <a:gd name="T24" fmla="*/ 33 w 34"/>
                <a:gd name="T25" fmla="*/ 19 h 20"/>
                <a:gd name="T26" fmla="*/ 33 w 34"/>
                <a:gd name="T27" fmla="*/ 19 h 20"/>
                <a:gd name="T28" fmla="*/ 23 w 34"/>
                <a:gd name="T29" fmla="*/ 20 h 20"/>
                <a:gd name="T30" fmla="*/ 23 w 34"/>
                <a:gd name="T31" fmla="*/ 20 h 20"/>
                <a:gd name="T32" fmla="*/ 0 w 34"/>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0">
                  <a:moveTo>
                    <a:pt x="0" y="2"/>
                  </a:moveTo>
                  <a:cubicBezTo>
                    <a:pt x="0" y="2"/>
                    <a:pt x="0" y="2"/>
                    <a:pt x="0" y="2"/>
                  </a:cubicBezTo>
                  <a:cubicBezTo>
                    <a:pt x="0" y="1"/>
                    <a:pt x="0" y="0"/>
                    <a:pt x="1" y="0"/>
                  </a:cubicBezTo>
                  <a:cubicBezTo>
                    <a:pt x="1" y="0"/>
                    <a:pt x="1" y="0"/>
                    <a:pt x="1" y="0"/>
                  </a:cubicBezTo>
                  <a:cubicBezTo>
                    <a:pt x="2" y="0"/>
                    <a:pt x="3" y="0"/>
                    <a:pt x="3" y="1"/>
                  </a:cubicBezTo>
                  <a:cubicBezTo>
                    <a:pt x="3" y="1"/>
                    <a:pt x="3" y="1"/>
                    <a:pt x="3" y="1"/>
                  </a:cubicBezTo>
                  <a:cubicBezTo>
                    <a:pt x="3" y="1"/>
                    <a:pt x="7" y="17"/>
                    <a:pt x="23" y="17"/>
                  </a:cubicBezTo>
                  <a:cubicBezTo>
                    <a:pt x="23" y="17"/>
                    <a:pt x="23" y="17"/>
                    <a:pt x="23" y="17"/>
                  </a:cubicBezTo>
                  <a:cubicBezTo>
                    <a:pt x="26" y="17"/>
                    <a:pt x="29" y="17"/>
                    <a:pt x="32" y="16"/>
                  </a:cubicBezTo>
                  <a:cubicBezTo>
                    <a:pt x="32" y="16"/>
                    <a:pt x="32" y="16"/>
                    <a:pt x="32" y="16"/>
                  </a:cubicBezTo>
                  <a:cubicBezTo>
                    <a:pt x="33" y="16"/>
                    <a:pt x="34" y="16"/>
                    <a:pt x="34" y="17"/>
                  </a:cubicBezTo>
                  <a:cubicBezTo>
                    <a:pt x="34" y="17"/>
                    <a:pt x="34" y="17"/>
                    <a:pt x="34" y="17"/>
                  </a:cubicBezTo>
                  <a:cubicBezTo>
                    <a:pt x="34" y="18"/>
                    <a:pt x="34" y="19"/>
                    <a:pt x="33" y="19"/>
                  </a:cubicBezTo>
                  <a:cubicBezTo>
                    <a:pt x="33" y="19"/>
                    <a:pt x="33" y="19"/>
                    <a:pt x="33" y="19"/>
                  </a:cubicBezTo>
                  <a:cubicBezTo>
                    <a:pt x="29" y="20"/>
                    <a:pt x="26" y="20"/>
                    <a:pt x="23" y="20"/>
                  </a:cubicBezTo>
                  <a:cubicBezTo>
                    <a:pt x="23" y="20"/>
                    <a:pt x="23" y="20"/>
                    <a:pt x="23" y="20"/>
                  </a:cubicBezTo>
                  <a:cubicBezTo>
                    <a:pt x="4" y="20"/>
                    <a:pt x="0" y="2"/>
                    <a:pt x="0" y="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0" name="Freeform 119">
              <a:extLst>
                <a:ext uri="{FF2B5EF4-FFF2-40B4-BE49-F238E27FC236}">
                  <a16:creationId xmlns:a16="http://schemas.microsoft.com/office/drawing/2014/main" id="{1FE17548-D39A-4D11-B739-402091C07CCA}"/>
                </a:ext>
              </a:extLst>
            </p:cNvPr>
            <p:cNvSpPr/>
            <p:nvPr/>
          </p:nvSpPr>
          <p:spPr bwMode="auto">
            <a:xfrm>
              <a:off x="6542881" y="1222380"/>
              <a:ext cx="295275" cy="466726"/>
            </a:xfrm>
            <a:custGeom>
              <a:avLst/>
              <a:gdLst>
                <a:gd name="T0" fmla="*/ 44 w 51"/>
                <a:gd name="T1" fmla="*/ 25 h 81"/>
                <a:gd name="T2" fmla="*/ 16 w 51"/>
                <a:gd name="T3" fmla="*/ 81 h 81"/>
                <a:gd name="T4" fmla="*/ 51 w 51"/>
                <a:gd name="T5" fmla="*/ 0 h 81"/>
              </a:gdLst>
              <a:ahLst/>
              <a:cxnLst>
                <a:cxn ang="0">
                  <a:pos x="T0" y="T1"/>
                </a:cxn>
                <a:cxn ang="0">
                  <a:pos x="T2" y="T3"/>
                </a:cxn>
                <a:cxn ang="0">
                  <a:pos x="T4" y="T5"/>
                </a:cxn>
              </a:cxnLst>
              <a:rect l="0" t="0" r="r" b="b"/>
              <a:pathLst>
                <a:path w="51" h="81">
                  <a:moveTo>
                    <a:pt x="44" y="25"/>
                  </a:moveTo>
                  <a:cubicBezTo>
                    <a:pt x="44" y="25"/>
                    <a:pt x="18" y="47"/>
                    <a:pt x="16" y="81"/>
                  </a:cubicBezTo>
                  <a:cubicBezTo>
                    <a:pt x="16" y="81"/>
                    <a:pt x="0" y="43"/>
                    <a:pt x="51" y="0"/>
                  </a:cubicBezTo>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1" name="Freeform 120">
              <a:extLst>
                <a:ext uri="{FF2B5EF4-FFF2-40B4-BE49-F238E27FC236}">
                  <a16:creationId xmlns:a16="http://schemas.microsoft.com/office/drawing/2014/main" id="{377EA7DD-592A-44A5-8EC2-5CA2A3ED6572}"/>
                </a:ext>
              </a:extLst>
            </p:cNvPr>
            <p:cNvSpPr/>
            <p:nvPr/>
          </p:nvSpPr>
          <p:spPr bwMode="auto">
            <a:xfrm>
              <a:off x="6612731" y="1211267"/>
              <a:ext cx="236538" cy="490538"/>
            </a:xfrm>
            <a:custGeom>
              <a:avLst/>
              <a:gdLst>
                <a:gd name="T0" fmla="*/ 3 w 41"/>
                <a:gd name="T1" fmla="*/ 84 h 85"/>
                <a:gd name="T2" fmla="*/ 0 w 41"/>
                <a:gd name="T3" fmla="*/ 68 h 85"/>
                <a:gd name="T4" fmla="*/ 0 w 41"/>
                <a:gd name="T5" fmla="*/ 68 h 85"/>
                <a:gd name="T6" fmla="*/ 38 w 41"/>
                <a:gd name="T7" fmla="*/ 1 h 85"/>
                <a:gd name="T8" fmla="*/ 38 w 41"/>
                <a:gd name="T9" fmla="*/ 1 h 85"/>
                <a:gd name="T10" fmla="*/ 40 w 41"/>
                <a:gd name="T11" fmla="*/ 1 h 85"/>
                <a:gd name="T12" fmla="*/ 40 w 41"/>
                <a:gd name="T13" fmla="*/ 1 h 85"/>
                <a:gd name="T14" fmla="*/ 40 w 41"/>
                <a:gd name="T15" fmla="*/ 3 h 85"/>
                <a:gd name="T16" fmla="*/ 40 w 41"/>
                <a:gd name="T17" fmla="*/ 3 h 85"/>
                <a:gd name="T18" fmla="*/ 3 w 41"/>
                <a:gd name="T19" fmla="*/ 68 h 85"/>
                <a:gd name="T20" fmla="*/ 3 w 41"/>
                <a:gd name="T21" fmla="*/ 68 h 85"/>
                <a:gd name="T22" fmla="*/ 4 w 41"/>
                <a:gd name="T23" fmla="*/ 75 h 85"/>
                <a:gd name="T24" fmla="*/ 4 w 41"/>
                <a:gd name="T25" fmla="*/ 75 h 85"/>
                <a:gd name="T26" fmla="*/ 31 w 41"/>
                <a:gd name="T27" fmla="*/ 26 h 85"/>
                <a:gd name="T28" fmla="*/ 31 w 41"/>
                <a:gd name="T29" fmla="*/ 26 h 85"/>
                <a:gd name="T30" fmla="*/ 33 w 41"/>
                <a:gd name="T31" fmla="*/ 26 h 85"/>
                <a:gd name="T32" fmla="*/ 33 w 41"/>
                <a:gd name="T33" fmla="*/ 26 h 85"/>
                <a:gd name="T34" fmla="*/ 33 w 41"/>
                <a:gd name="T35" fmla="*/ 28 h 85"/>
                <a:gd name="T36" fmla="*/ 33 w 41"/>
                <a:gd name="T37" fmla="*/ 28 h 85"/>
                <a:gd name="T38" fmla="*/ 20 w 41"/>
                <a:gd name="T39" fmla="*/ 43 h 85"/>
                <a:gd name="T40" fmla="*/ 20 w 41"/>
                <a:gd name="T41" fmla="*/ 43 h 85"/>
                <a:gd name="T42" fmla="*/ 6 w 41"/>
                <a:gd name="T43" fmla="*/ 83 h 85"/>
                <a:gd name="T44" fmla="*/ 6 w 41"/>
                <a:gd name="T45" fmla="*/ 83 h 85"/>
                <a:gd name="T46" fmla="*/ 4 w 41"/>
                <a:gd name="T47" fmla="*/ 85 h 85"/>
                <a:gd name="T48" fmla="*/ 4 w 41"/>
                <a:gd name="T49" fmla="*/ 85 h 85"/>
                <a:gd name="T50" fmla="*/ 4 w 41"/>
                <a:gd name="T51" fmla="*/ 85 h 85"/>
                <a:gd name="T52" fmla="*/ 4 w 41"/>
                <a:gd name="T53" fmla="*/ 85 h 85"/>
                <a:gd name="T54" fmla="*/ 3 w 41"/>
                <a:gd name="T55"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85">
                  <a:moveTo>
                    <a:pt x="3" y="84"/>
                  </a:moveTo>
                  <a:cubicBezTo>
                    <a:pt x="3" y="84"/>
                    <a:pt x="0" y="78"/>
                    <a:pt x="0" y="68"/>
                  </a:cubicBezTo>
                  <a:cubicBezTo>
                    <a:pt x="0" y="68"/>
                    <a:pt x="0" y="68"/>
                    <a:pt x="0" y="68"/>
                  </a:cubicBezTo>
                  <a:cubicBezTo>
                    <a:pt x="0" y="53"/>
                    <a:pt x="7" y="28"/>
                    <a:pt x="38" y="1"/>
                  </a:cubicBezTo>
                  <a:cubicBezTo>
                    <a:pt x="38" y="1"/>
                    <a:pt x="38" y="1"/>
                    <a:pt x="38" y="1"/>
                  </a:cubicBezTo>
                  <a:cubicBezTo>
                    <a:pt x="39" y="0"/>
                    <a:pt x="40" y="0"/>
                    <a:pt x="40" y="1"/>
                  </a:cubicBezTo>
                  <a:cubicBezTo>
                    <a:pt x="40" y="1"/>
                    <a:pt x="40" y="1"/>
                    <a:pt x="40" y="1"/>
                  </a:cubicBezTo>
                  <a:cubicBezTo>
                    <a:pt x="41" y="2"/>
                    <a:pt x="41" y="3"/>
                    <a:pt x="40" y="3"/>
                  </a:cubicBezTo>
                  <a:cubicBezTo>
                    <a:pt x="40" y="3"/>
                    <a:pt x="40" y="3"/>
                    <a:pt x="40" y="3"/>
                  </a:cubicBezTo>
                  <a:cubicBezTo>
                    <a:pt x="9" y="30"/>
                    <a:pt x="3" y="54"/>
                    <a:pt x="3" y="68"/>
                  </a:cubicBezTo>
                  <a:cubicBezTo>
                    <a:pt x="3" y="68"/>
                    <a:pt x="3" y="68"/>
                    <a:pt x="3" y="68"/>
                  </a:cubicBezTo>
                  <a:cubicBezTo>
                    <a:pt x="3" y="71"/>
                    <a:pt x="4" y="73"/>
                    <a:pt x="4" y="75"/>
                  </a:cubicBezTo>
                  <a:cubicBezTo>
                    <a:pt x="4" y="75"/>
                    <a:pt x="4" y="75"/>
                    <a:pt x="4" y="75"/>
                  </a:cubicBezTo>
                  <a:cubicBezTo>
                    <a:pt x="9" y="45"/>
                    <a:pt x="31" y="26"/>
                    <a:pt x="31" y="26"/>
                  </a:cubicBezTo>
                  <a:cubicBezTo>
                    <a:pt x="31" y="26"/>
                    <a:pt x="31" y="26"/>
                    <a:pt x="31" y="26"/>
                  </a:cubicBezTo>
                  <a:cubicBezTo>
                    <a:pt x="32" y="25"/>
                    <a:pt x="33" y="25"/>
                    <a:pt x="33" y="26"/>
                  </a:cubicBezTo>
                  <a:cubicBezTo>
                    <a:pt x="33" y="26"/>
                    <a:pt x="33" y="26"/>
                    <a:pt x="33" y="26"/>
                  </a:cubicBezTo>
                  <a:cubicBezTo>
                    <a:pt x="34" y="27"/>
                    <a:pt x="34" y="28"/>
                    <a:pt x="33" y="28"/>
                  </a:cubicBezTo>
                  <a:cubicBezTo>
                    <a:pt x="33" y="28"/>
                    <a:pt x="33" y="28"/>
                    <a:pt x="33" y="28"/>
                  </a:cubicBezTo>
                  <a:cubicBezTo>
                    <a:pt x="33" y="28"/>
                    <a:pt x="27" y="34"/>
                    <a:pt x="20" y="43"/>
                  </a:cubicBezTo>
                  <a:cubicBezTo>
                    <a:pt x="20" y="43"/>
                    <a:pt x="20" y="43"/>
                    <a:pt x="20" y="43"/>
                  </a:cubicBezTo>
                  <a:cubicBezTo>
                    <a:pt x="14" y="53"/>
                    <a:pt x="7" y="67"/>
                    <a:pt x="6" y="83"/>
                  </a:cubicBezTo>
                  <a:cubicBezTo>
                    <a:pt x="6" y="83"/>
                    <a:pt x="6" y="83"/>
                    <a:pt x="6" y="83"/>
                  </a:cubicBezTo>
                  <a:cubicBezTo>
                    <a:pt x="6" y="84"/>
                    <a:pt x="5" y="85"/>
                    <a:pt x="4" y="85"/>
                  </a:cubicBezTo>
                  <a:cubicBezTo>
                    <a:pt x="4" y="85"/>
                    <a:pt x="4" y="85"/>
                    <a:pt x="4" y="85"/>
                  </a:cubicBezTo>
                  <a:cubicBezTo>
                    <a:pt x="4" y="85"/>
                    <a:pt x="4" y="85"/>
                    <a:pt x="4" y="85"/>
                  </a:cubicBezTo>
                  <a:cubicBezTo>
                    <a:pt x="4" y="85"/>
                    <a:pt x="4" y="85"/>
                    <a:pt x="4" y="85"/>
                  </a:cubicBezTo>
                  <a:cubicBezTo>
                    <a:pt x="4" y="85"/>
                    <a:pt x="3" y="84"/>
                    <a:pt x="3" y="8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2" name="Freeform 121">
              <a:extLst>
                <a:ext uri="{FF2B5EF4-FFF2-40B4-BE49-F238E27FC236}">
                  <a16:creationId xmlns:a16="http://schemas.microsoft.com/office/drawing/2014/main" id="{C76F611E-2E2E-4EF8-B37C-802535A99AB3}"/>
                </a:ext>
              </a:extLst>
            </p:cNvPr>
            <p:cNvSpPr/>
            <p:nvPr/>
          </p:nvSpPr>
          <p:spPr bwMode="auto">
            <a:xfrm>
              <a:off x="7184231" y="1724031"/>
              <a:ext cx="85725" cy="80963"/>
            </a:xfrm>
            <a:custGeom>
              <a:avLst/>
              <a:gdLst>
                <a:gd name="T0" fmla="*/ 14 w 15"/>
                <a:gd name="T1" fmla="*/ 9 h 14"/>
                <a:gd name="T2" fmla="*/ 6 w 15"/>
                <a:gd name="T3" fmla="*/ 14 h 14"/>
                <a:gd name="T4" fmla="*/ 1 w 15"/>
                <a:gd name="T5" fmla="*/ 6 h 14"/>
                <a:gd name="T6" fmla="*/ 9 w 15"/>
                <a:gd name="T7" fmla="*/ 1 h 14"/>
                <a:gd name="T8" fmla="*/ 14 w 15"/>
                <a:gd name="T9" fmla="*/ 9 h 14"/>
              </a:gdLst>
              <a:ahLst/>
              <a:cxnLst>
                <a:cxn ang="0">
                  <a:pos x="T0" y="T1"/>
                </a:cxn>
                <a:cxn ang="0">
                  <a:pos x="T2" y="T3"/>
                </a:cxn>
                <a:cxn ang="0">
                  <a:pos x="T4" y="T5"/>
                </a:cxn>
                <a:cxn ang="0">
                  <a:pos x="T6" y="T7"/>
                </a:cxn>
                <a:cxn ang="0">
                  <a:pos x="T8" y="T9"/>
                </a:cxn>
              </a:cxnLst>
              <a:rect l="0" t="0" r="r" b="b"/>
              <a:pathLst>
                <a:path w="15" h="14">
                  <a:moveTo>
                    <a:pt x="14" y="9"/>
                  </a:moveTo>
                  <a:cubicBezTo>
                    <a:pt x="13" y="12"/>
                    <a:pt x="10" y="14"/>
                    <a:pt x="6" y="14"/>
                  </a:cubicBezTo>
                  <a:cubicBezTo>
                    <a:pt x="3" y="13"/>
                    <a:pt x="0" y="9"/>
                    <a:pt x="1" y="6"/>
                  </a:cubicBezTo>
                  <a:cubicBezTo>
                    <a:pt x="2" y="2"/>
                    <a:pt x="5" y="0"/>
                    <a:pt x="9" y="1"/>
                  </a:cubicBezTo>
                  <a:cubicBezTo>
                    <a:pt x="12"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3" name="Freeform 122">
              <a:extLst>
                <a:ext uri="{FF2B5EF4-FFF2-40B4-BE49-F238E27FC236}">
                  <a16:creationId xmlns:a16="http://schemas.microsoft.com/office/drawing/2014/main" id="{3311DD7F-3B06-4710-B55B-2E7C3A223263}"/>
                </a:ext>
              </a:extLst>
            </p:cNvPr>
            <p:cNvSpPr/>
            <p:nvPr/>
          </p:nvSpPr>
          <p:spPr bwMode="auto">
            <a:xfrm>
              <a:off x="6803231" y="1528768"/>
              <a:ext cx="87313" cy="85725"/>
            </a:xfrm>
            <a:custGeom>
              <a:avLst/>
              <a:gdLst>
                <a:gd name="T0" fmla="*/ 14 w 15"/>
                <a:gd name="T1" fmla="*/ 9 h 15"/>
                <a:gd name="T2" fmla="*/ 6 w 15"/>
                <a:gd name="T3" fmla="*/ 14 h 15"/>
                <a:gd name="T4" fmla="*/ 1 w 15"/>
                <a:gd name="T5" fmla="*/ 6 h 15"/>
                <a:gd name="T6" fmla="*/ 9 w 15"/>
                <a:gd name="T7" fmla="*/ 1 h 15"/>
                <a:gd name="T8" fmla="*/ 14 w 15"/>
                <a:gd name="T9" fmla="*/ 9 h 15"/>
              </a:gdLst>
              <a:ahLst/>
              <a:cxnLst>
                <a:cxn ang="0">
                  <a:pos x="T0" y="T1"/>
                </a:cxn>
                <a:cxn ang="0">
                  <a:pos x="T2" y="T3"/>
                </a:cxn>
                <a:cxn ang="0">
                  <a:pos x="T4" y="T5"/>
                </a:cxn>
                <a:cxn ang="0">
                  <a:pos x="T6" y="T7"/>
                </a:cxn>
                <a:cxn ang="0">
                  <a:pos x="T8" y="T9"/>
                </a:cxn>
              </a:cxnLst>
              <a:rect l="0" t="0" r="r" b="b"/>
              <a:pathLst>
                <a:path w="15" h="15">
                  <a:moveTo>
                    <a:pt x="14" y="9"/>
                  </a:moveTo>
                  <a:cubicBezTo>
                    <a:pt x="13" y="13"/>
                    <a:pt x="10" y="15"/>
                    <a:pt x="6" y="14"/>
                  </a:cubicBezTo>
                  <a:cubicBezTo>
                    <a:pt x="3" y="13"/>
                    <a:pt x="0" y="10"/>
                    <a:pt x="1" y="6"/>
                  </a:cubicBezTo>
                  <a:cubicBezTo>
                    <a:pt x="2" y="3"/>
                    <a:pt x="6" y="0"/>
                    <a:pt x="9" y="1"/>
                  </a:cubicBezTo>
                  <a:cubicBezTo>
                    <a:pt x="13"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4" name="Freeform 123">
              <a:extLst>
                <a:ext uri="{FF2B5EF4-FFF2-40B4-BE49-F238E27FC236}">
                  <a16:creationId xmlns:a16="http://schemas.microsoft.com/office/drawing/2014/main" id="{C99E0DE6-7740-4CE1-8EE1-13C3A60BD617}"/>
                </a:ext>
              </a:extLst>
            </p:cNvPr>
            <p:cNvSpPr/>
            <p:nvPr/>
          </p:nvSpPr>
          <p:spPr bwMode="auto">
            <a:xfrm>
              <a:off x="6693694" y="1546230"/>
              <a:ext cx="138113" cy="149225"/>
            </a:xfrm>
            <a:custGeom>
              <a:avLst/>
              <a:gdLst>
                <a:gd name="T0" fmla="*/ 20 w 24"/>
                <a:gd name="T1" fmla="*/ 24 h 26"/>
                <a:gd name="T2" fmla="*/ 5 w 24"/>
                <a:gd name="T3" fmla="*/ 18 h 26"/>
                <a:gd name="T4" fmla="*/ 3 w 24"/>
                <a:gd name="T5" fmla="*/ 3 h 26"/>
                <a:gd name="T6" fmla="*/ 18 w 24"/>
                <a:gd name="T7" fmla="*/ 8 h 26"/>
                <a:gd name="T8" fmla="*/ 20 w 24"/>
                <a:gd name="T9" fmla="*/ 24 h 26"/>
              </a:gdLst>
              <a:ahLst/>
              <a:cxnLst>
                <a:cxn ang="0">
                  <a:pos x="T0" y="T1"/>
                </a:cxn>
                <a:cxn ang="0">
                  <a:pos x="T2" y="T3"/>
                </a:cxn>
                <a:cxn ang="0">
                  <a:pos x="T4" y="T5"/>
                </a:cxn>
                <a:cxn ang="0">
                  <a:pos x="T6" y="T7"/>
                </a:cxn>
                <a:cxn ang="0">
                  <a:pos x="T8" y="T9"/>
                </a:cxn>
              </a:cxnLst>
              <a:rect l="0" t="0" r="r" b="b"/>
              <a:pathLst>
                <a:path w="24" h="26">
                  <a:moveTo>
                    <a:pt x="20" y="24"/>
                  </a:moveTo>
                  <a:cubicBezTo>
                    <a:pt x="17" y="26"/>
                    <a:pt x="10" y="24"/>
                    <a:pt x="5" y="18"/>
                  </a:cubicBezTo>
                  <a:cubicBezTo>
                    <a:pt x="1" y="13"/>
                    <a:pt x="0" y="6"/>
                    <a:pt x="3" y="3"/>
                  </a:cubicBezTo>
                  <a:cubicBezTo>
                    <a:pt x="6" y="0"/>
                    <a:pt x="13" y="2"/>
                    <a:pt x="18" y="8"/>
                  </a:cubicBezTo>
                  <a:cubicBezTo>
                    <a:pt x="23" y="14"/>
                    <a:pt x="24" y="21"/>
                    <a:pt x="20" y="24"/>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5" name="Freeform 124">
              <a:extLst>
                <a:ext uri="{FF2B5EF4-FFF2-40B4-BE49-F238E27FC236}">
                  <a16:creationId xmlns:a16="http://schemas.microsoft.com/office/drawing/2014/main" id="{EE631594-E1E7-4270-B4FB-9A3CE07FC032}"/>
                </a:ext>
              </a:extLst>
            </p:cNvPr>
            <p:cNvSpPr/>
            <p:nvPr/>
          </p:nvSpPr>
          <p:spPr bwMode="auto">
            <a:xfrm>
              <a:off x="6785769" y="1020767"/>
              <a:ext cx="225425" cy="398463"/>
            </a:xfrm>
            <a:custGeom>
              <a:avLst/>
              <a:gdLst>
                <a:gd name="T0" fmla="*/ 32 w 39"/>
                <a:gd name="T1" fmla="*/ 17 h 69"/>
                <a:gd name="T2" fmla="*/ 24 w 39"/>
                <a:gd name="T3" fmla="*/ 3 h 69"/>
                <a:gd name="T4" fmla="*/ 0 w 39"/>
                <a:gd name="T5" fmla="*/ 69 h 69"/>
                <a:gd name="T6" fmla="*/ 22 w 39"/>
                <a:gd name="T7" fmla="*/ 45 h 69"/>
                <a:gd name="T8" fmla="*/ 32 w 39"/>
                <a:gd name="T9" fmla="*/ 17 h 69"/>
              </a:gdLst>
              <a:ahLst/>
              <a:cxnLst>
                <a:cxn ang="0">
                  <a:pos x="T0" y="T1"/>
                </a:cxn>
                <a:cxn ang="0">
                  <a:pos x="T2" y="T3"/>
                </a:cxn>
                <a:cxn ang="0">
                  <a:pos x="T4" y="T5"/>
                </a:cxn>
                <a:cxn ang="0">
                  <a:pos x="T6" y="T7"/>
                </a:cxn>
                <a:cxn ang="0">
                  <a:pos x="T8" y="T9"/>
                </a:cxn>
              </a:cxnLst>
              <a:rect l="0" t="0" r="r" b="b"/>
              <a:pathLst>
                <a:path w="39" h="69">
                  <a:moveTo>
                    <a:pt x="32" y="17"/>
                  </a:moveTo>
                  <a:cubicBezTo>
                    <a:pt x="32" y="17"/>
                    <a:pt x="39" y="0"/>
                    <a:pt x="24" y="3"/>
                  </a:cubicBezTo>
                  <a:cubicBezTo>
                    <a:pt x="10" y="5"/>
                    <a:pt x="0" y="57"/>
                    <a:pt x="0" y="69"/>
                  </a:cubicBezTo>
                  <a:cubicBezTo>
                    <a:pt x="0" y="69"/>
                    <a:pt x="15" y="53"/>
                    <a:pt x="22" y="45"/>
                  </a:cubicBezTo>
                  <a:cubicBezTo>
                    <a:pt x="29" y="38"/>
                    <a:pt x="32" y="17"/>
                    <a:pt x="32" y="17"/>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6" name="Freeform 125">
              <a:extLst>
                <a:ext uri="{FF2B5EF4-FFF2-40B4-BE49-F238E27FC236}">
                  <a16:creationId xmlns:a16="http://schemas.microsoft.com/office/drawing/2014/main" id="{62DF2FDA-582E-4129-AFF5-FF77F380DF91}"/>
                </a:ext>
              </a:extLst>
            </p:cNvPr>
            <p:cNvSpPr>
              <a:spLocks noEditPoints="1"/>
            </p:cNvSpPr>
            <p:nvPr/>
          </p:nvSpPr>
          <p:spPr bwMode="auto">
            <a:xfrm>
              <a:off x="6774656" y="1027117"/>
              <a:ext cx="212725" cy="396876"/>
            </a:xfrm>
            <a:custGeom>
              <a:avLst/>
              <a:gdLst>
                <a:gd name="T0" fmla="*/ 1 w 37"/>
                <a:gd name="T1" fmla="*/ 69 h 69"/>
                <a:gd name="T2" fmla="*/ 0 w 37"/>
                <a:gd name="T3" fmla="*/ 68 h 69"/>
                <a:gd name="T4" fmla="*/ 0 w 37"/>
                <a:gd name="T5" fmla="*/ 68 h 69"/>
                <a:gd name="T6" fmla="*/ 0 w 37"/>
                <a:gd name="T7" fmla="*/ 67 h 69"/>
                <a:gd name="T8" fmla="*/ 0 w 37"/>
                <a:gd name="T9" fmla="*/ 67 h 69"/>
                <a:gd name="T10" fmla="*/ 7 w 37"/>
                <a:gd name="T11" fmla="*/ 30 h 69"/>
                <a:gd name="T12" fmla="*/ 7 w 37"/>
                <a:gd name="T13" fmla="*/ 30 h 69"/>
                <a:gd name="T14" fmla="*/ 26 w 37"/>
                <a:gd name="T15" fmla="*/ 0 h 69"/>
                <a:gd name="T16" fmla="*/ 26 w 37"/>
                <a:gd name="T17" fmla="*/ 0 h 69"/>
                <a:gd name="T18" fmla="*/ 29 w 37"/>
                <a:gd name="T19" fmla="*/ 0 h 69"/>
                <a:gd name="T20" fmla="*/ 29 w 37"/>
                <a:gd name="T21" fmla="*/ 0 h 69"/>
                <a:gd name="T22" fmla="*/ 36 w 37"/>
                <a:gd name="T23" fmla="*/ 3 h 69"/>
                <a:gd name="T24" fmla="*/ 36 w 37"/>
                <a:gd name="T25" fmla="*/ 3 h 69"/>
                <a:gd name="T26" fmla="*/ 37 w 37"/>
                <a:gd name="T27" fmla="*/ 8 h 69"/>
                <a:gd name="T28" fmla="*/ 37 w 37"/>
                <a:gd name="T29" fmla="*/ 8 h 69"/>
                <a:gd name="T30" fmla="*/ 36 w 37"/>
                <a:gd name="T31" fmla="*/ 16 h 69"/>
                <a:gd name="T32" fmla="*/ 36 w 37"/>
                <a:gd name="T33" fmla="*/ 16 h 69"/>
                <a:gd name="T34" fmla="*/ 25 w 37"/>
                <a:gd name="T35" fmla="*/ 46 h 69"/>
                <a:gd name="T36" fmla="*/ 25 w 37"/>
                <a:gd name="T37" fmla="*/ 46 h 69"/>
                <a:gd name="T38" fmla="*/ 3 w 37"/>
                <a:gd name="T39" fmla="*/ 69 h 69"/>
                <a:gd name="T40" fmla="*/ 3 w 37"/>
                <a:gd name="T41" fmla="*/ 69 h 69"/>
                <a:gd name="T42" fmla="*/ 2 w 37"/>
                <a:gd name="T43" fmla="*/ 69 h 69"/>
                <a:gd name="T44" fmla="*/ 2 w 37"/>
                <a:gd name="T45" fmla="*/ 69 h 69"/>
                <a:gd name="T46" fmla="*/ 1 w 37"/>
                <a:gd name="T47" fmla="*/ 69 h 69"/>
                <a:gd name="T48" fmla="*/ 27 w 37"/>
                <a:gd name="T49" fmla="*/ 3 h 69"/>
                <a:gd name="T50" fmla="*/ 10 w 37"/>
                <a:gd name="T51" fmla="*/ 31 h 69"/>
                <a:gd name="T52" fmla="*/ 10 w 37"/>
                <a:gd name="T53" fmla="*/ 31 h 69"/>
                <a:gd name="T54" fmla="*/ 3 w 37"/>
                <a:gd name="T55" fmla="*/ 64 h 69"/>
                <a:gd name="T56" fmla="*/ 3 w 37"/>
                <a:gd name="T57" fmla="*/ 64 h 69"/>
                <a:gd name="T58" fmla="*/ 23 w 37"/>
                <a:gd name="T59" fmla="*/ 43 h 69"/>
                <a:gd name="T60" fmla="*/ 23 w 37"/>
                <a:gd name="T61" fmla="*/ 43 h 69"/>
                <a:gd name="T62" fmla="*/ 30 w 37"/>
                <a:gd name="T63" fmla="*/ 27 h 69"/>
                <a:gd name="T64" fmla="*/ 30 w 37"/>
                <a:gd name="T65" fmla="*/ 27 h 69"/>
                <a:gd name="T66" fmla="*/ 33 w 37"/>
                <a:gd name="T67" fmla="*/ 16 h 69"/>
                <a:gd name="T68" fmla="*/ 33 w 37"/>
                <a:gd name="T69" fmla="*/ 16 h 69"/>
                <a:gd name="T70" fmla="*/ 33 w 37"/>
                <a:gd name="T71" fmla="*/ 15 h 69"/>
                <a:gd name="T72" fmla="*/ 34 w 37"/>
                <a:gd name="T73" fmla="*/ 8 h 69"/>
                <a:gd name="T74" fmla="*/ 34 w 37"/>
                <a:gd name="T75" fmla="*/ 8 h 69"/>
                <a:gd name="T76" fmla="*/ 29 w 37"/>
                <a:gd name="T77" fmla="*/ 3 h 69"/>
                <a:gd name="T78" fmla="*/ 29 w 37"/>
                <a:gd name="T79" fmla="*/ 3 h 69"/>
                <a:gd name="T80" fmla="*/ 27 w 37"/>
                <a:gd name="T81"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69">
                  <a:moveTo>
                    <a:pt x="1" y="69"/>
                  </a:moveTo>
                  <a:cubicBezTo>
                    <a:pt x="1" y="69"/>
                    <a:pt x="0" y="69"/>
                    <a:pt x="0" y="68"/>
                  </a:cubicBezTo>
                  <a:cubicBezTo>
                    <a:pt x="0" y="68"/>
                    <a:pt x="0" y="68"/>
                    <a:pt x="0" y="68"/>
                  </a:cubicBezTo>
                  <a:cubicBezTo>
                    <a:pt x="0" y="68"/>
                    <a:pt x="0" y="68"/>
                    <a:pt x="0" y="67"/>
                  </a:cubicBezTo>
                  <a:cubicBezTo>
                    <a:pt x="0" y="67"/>
                    <a:pt x="0" y="67"/>
                    <a:pt x="0" y="67"/>
                  </a:cubicBezTo>
                  <a:cubicBezTo>
                    <a:pt x="0" y="61"/>
                    <a:pt x="3" y="45"/>
                    <a:pt x="7" y="30"/>
                  </a:cubicBezTo>
                  <a:cubicBezTo>
                    <a:pt x="7" y="30"/>
                    <a:pt x="7" y="30"/>
                    <a:pt x="7" y="30"/>
                  </a:cubicBezTo>
                  <a:cubicBezTo>
                    <a:pt x="12" y="15"/>
                    <a:pt x="18" y="2"/>
                    <a:pt x="26" y="0"/>
                  </a:cubicBezTo>
                  <a:cubicBezTo>
                    <a:pt x="26" y="0"/>
                    <a:pt x="26" y="0"/>
                    <a:pt x="26" y="0"/>
                  </a:cubicBezTo>
                  <a:cubicBezTo>
                    <a:pt x="27" y="0"/>
                    <a:pt x="28" y="0"/>
                    <a:pt x="29" y="0"/>
                  </a:cubicBezTo>
                  <a:cubicBezTo>
                    <a:pt x="29" y="0"/>
                    <a:pt x="29" y="0"/>
                    <a:pt x="29" y="0"/>
                  </a:cubicBezTo>
                  <a:cubicBezTo>
                    <a:pt x="32" y="0"/>
                    <a:pt x="34" y="1"/>
                    <a:pt x="36" y="3"/>
                  </a:cubicBezTo>
                  <a:cubicBezTo>
                    <a:pt x="36" y="3"/>
                    <a:pt x="36" y="3"/>
                    <a:pt x="36" y="3"/>
                  </a:cubicBezTo>
                  <a:cubicBezTo>
                    <a:pt x="37" y="4"/>
                    <a:pt x="37" y="6"/>
                    <a:pt x="37" y="8"/>
                  </a:cubicBezTo>
                  <a:cubicBezTo>
                    <a:pt x="37" y="8"/>
                    <a:pt x="37" y="8"/>
                    <a:pt x="37" y="8"/>
                  </a:cubicBezTo>
                  <a:cubicBezTo>
                    <a:pt x="37" y="12"/>
                    <a:pt x="36" y="16"/>
                    <a:pt x="36" y="16"/>
                  </a:cubicBezTo>
                  <a:cubicBezTo>
                    <a:pt x="36" y="16"/>
                    <a:pt x="36" y="16"/>
                    <a:pt x="36" y="16"/>
                  </a:cubicBezTo>
                  <a:cubicBezTo>
                    <a:pt x="35" y="19"/>
                    <a:pt x="32" y="38"/>
                    <a:pt x="25" y="46"/>
                  </a:cubicBezTo>
                  <a:cubicBezTo>
                    <a:pt x="25" y="46"/>
                    <a:pt x="25" y="46"/>
                    <a:pt x="25" y="46"/>
                  </a:cubicBezTo>
                  <a:cubicBezTo>
                    <a:pt x="18" y="53"/>
                    <a:pt x="3" y="69"/>
                    <a:pt x="3" y="69"/>
                  </a:cubicBezTo>
                  <a:cubicBezTo>
                    <a:pt x="3" y="69"/>
                    <a:pt x="3" y="69"/>
                    <a:pt x="3" y="69"/>
                  </a:cubicBezTo>
                  <a:cubicBezTo>
                    <a:pt x="3" y="69"/>
                    <a:pt x="2" y="69"/>
                    <a:pt x="2" y="69"/>
                  </a:cubicBezTo>
                  <a:cubicBezTo>
                    <a:pt x="2" y="69"/>
                    <a:pt x="2" y="69"/>
                    <a:pt x="2" y="69"/>
                  </a:cubicBezTo>
                  <a:cubicBezTo>
                    <a:pt x="2" y="69"/>
                    <a:pt x="1" y="69"/>
                    <a:pt x="1" y="69"/>
                  </a:cubicBezTo>
                  <a:close/>
                  <a:moveTo>
                    <a:pt x="27" y="3"/>
                  </a:moveTo>
                  <a:cubicBezTo>
                    <a:pt x="21" y="4"/>
                    <a:pt x="14" y="16"/>
                    <a:pt x="10" y="31"/>
                  </a:cubicBezTo>
                  <a:cubicBezTo>
                    <a:pt x="10" y="31"/>
                    <a:pt x="10" y="31"/>
                    <a:pt x="10" y="31"/>
                  </a:cubicBezTo>
                  <a:cubicBezTo>
                    <a:pt x="7" y="43"/>
                    <a:pt x="4" y="56"/>
                    <a:pt x="3" y="64"/>
                  </a:cubicBezTo>
                  <a:cubicBezTo>
                    <a:pt x="3" y="64"/>
                    <a:pt x="3" y="64"/>
                    <a:pt x="3" y="64"/>
                  </a:cubicBezTo>
                  <a:cubicBezTo>
                    <a:pt x="8" y="59"/>
                    <a:pt x="18" y="49"/>
                    <a:pt x="23" y="43"/>
                  </a:cubicBezTo>
                  <a:cubicBezTo>
                    <a:pt x="23" y="43"/>
                    <a:pt x="23" y="43"/>
                    <a:pt x="23" y="43"/>
                  </a:cubicBezTo>
                  <a:cubicBezTo>
                    <a:pt x="26" y="40"/>
                    <a:pt x="29" y="33"/>
                    <a:pt x="30" y="27"/>
                  </a:cubicBezTo>
                  <a:cubicBezTo>
                    <a:pt x="30" y="27"/>
                    <a:pt x="30" y="27"/>
                    <a:pt x="30" y="27"/>
                  </a:cubicBezTo>
                  <a:cubicBezTo>
                    <a:pt x="32" y="21"/>
                    <a:pt x="33" y="16"/>
                    <a:pt x="33" y="16"/>
                  </a:cubicBezTo>
                  <a:cubicBezTo>
                    <a:pt x="33" y="16"/>
                    <a:pt x="33" y="16"/>
                    <a:pt x="33" y="16"/>
                  </a:cubicBezTo>
                  <a:cubicBezTo>
                    <a:pt x="33" y="15"/>
                    <a:pt x="33" y="15"/>
                    <a:pt x="33" y="15"/>
                  </a:cubicBezTo>
                  <a:cubicBezTo>
                    <a:pt x="33" y="15"/>
                    <a:pt x="34" y="12"/>
                    <a:pt x="34" y="8"/>
                  </a:cubicBezTo>
                  <a:cubicBezTo>
                    <a:pt x="34" y="8"/>
                    <a:pt x="34" y="8"/>
                    <a:pt x="34" y="8"/>
                  </a:cubicBezTo>
                  <a:cubicBezTo>
                    <a:pt x="34" y="5"/>
                    <a:pt x="34" y="3"/>
                    <a:pt x="29" y="3"/>
                  </a:cubicBezTo>
                  <a:cubicBezTo>
                    <a:pt x="29" y="3"/>
                    <a:pt x="29" y="3"/>
                    <a:pt x="29" y="3"/>
                  </a:cubicBezTo>
                  <a:cubicBezTo>
                    <a:pt x="28" y="3"/>
                    <a:pt x="28" y="3"/>
                    <a:pt x="27"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7" name="Freeform 126">
              <a:extLst>
                <a:ext uri="{FF2B5EF4-FFF2-40B4-BE49-F238E27FC236}">
                  <a16:creationId xmlns:a16="http://schemas.microsoft.com/office/drawing/2014/main" id="{9270FA0B-0A50-4167-9797-AFBA5CB9C1D5}"/>
                </a:ext>
              </a:extLst>
            </p:cNvPr>
            <p:cNvSpPr/>
            <p:nvPr/>
          </p:nvSpPr>
          <p:spPr bwMode="auto">
            <a:xfrm>
              <a:off x="6704806" y="1101730"/>
              <a:ext cx="450850" cy="490538"/>
            </a:xfrm>
            <a:custGeom>
              <a:avLst/>
              <a:gdLst>
                <a:gd name="T0" fmla="*/ 48 w 78"/>
                <a:gd name="T1" fmla="*/ 0 h 85"/>
                <a:gd name="T2" fmla="*/ 78 w 78"/>
                <a:gd name="T3" fmla="*/ 85 h 85"/>
                <a:gd name="T4" fmla="*/ 48 w 78"/>
                <a:gd name="T5" fmla="*/ 0 h 85"/>
              </a:gdLst>
              <a:ahLst/>
              <a:cxnLst>
                <a:cxn ang="0">
                  <a:pos x="T0" y="T1"/>
                </a:cxn>
                <a:cxn ang="0">
                  <a:pos x="T2" y="T3"/>
                </a:cxn>
                <a:cxn ang="0">
                  <a:pos x="T4" y="T5"/>
                </a:cxn>
              </a:cxnLst>
              <a:rect l="0" t="0" r="r" b="b"/>
              <a:pathLst>
                <a:path w="78" h="85">
                  <a:moveTo>
                    <a:pt x="48" y="0"/>
                  </a:moveTo>
                  <a:cubicBezTo>
                    <a:pt x="48" y="0"/>
                    <a:pt x="0" y="33"/>
                    <a:pt x="78" y="85"/>
                  </a:cubicBezTo>
                  <a:cubicBezTo>
                    <a:pt x="78" y="85"/>
                    <a:pt x="46" y="43"/>
                    <a:pt x="48"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8" name="Freeform 127">
              <a:extLst>
                <a:ext uri="{FF2B5EF4-FFF2-40B4-BE49-F238E27FC236}">
                  <a16:creationId xmlns:a16="http://schemas.microsoft.com/office/drawing/2014/main" id="{FBB7D497-D713-4B97-902D-502999021F3C}"/>
                </a:ext>
              </a:extLst>
            </p:cNvPr>
            <p:cNvSpPr>
              <a:spLocks noEditPoints="1"/>
            </p:cNvSpPr>
            <p:nvPr/>
          </p:nvSpPr>
          <p:spPr bwMode="auto">
            <a:xfrm>
              <a:off x="6890544" y="1096967"/>
              <a:ext cx="269875" cy="500063"/>
            </a:xfrm>
            <a:custGeom>
              <a:avLst/>
              <a:gdLst>
                <a:gd name="T0" fmla="*/ 45 w 47"/>
                <a:gd name="T1" fmla="*/ 87 h 87"/>
                <a:gd name="T2" fmla="*/ 0 w 47"/>
                <a:gd name="T3" fmla="*/ 29 h 87"/>
                <a:gd name="T4" fmla="*/ 0 w 47"/>
                <a:gd name="T5" fmla="*/ 29 h 87"/>
                <a:gd name="T6" fmla="*/ 15 w 47"/>
                <a:gd name="T7" fmla="*/ 0 h 87"/>
                <a:gd name="T8" fmla="*/ 15 w 47"/>
                <a:gd name="T9" fmla="*/ 0 h 87"/>
                <a:gd name="T10" fmla="*/ 17 w 47"/>
                <a:gd name="T11" fmla="*/ 0 h 87"/>
                <a:gd name="T12" fmla="*/ 17 w 47"/>
                <a:gd name="T13" fmla="*/ 0 h 87"/>
                <a:gd name="T14" fmla="*/ 18 w 47"/>
                <a:gd name="T15" fmla="*/ 1 h 87"/>
                <a:gd name="T16" fmla="*/ 18 w 47"/>
                <a:gd name="T17" fmla="*/ 1 h 87"/>
                <a:gd name="T18" fmla="*/ 17 w 47"/>
                <a:gd name="T19" fmla="*/ 5 h 87"/>
                <a:gd name="T20" fmla="*/ 17 w 47"/>
                <a:gd name="T21" fmla="*/ 5 h 87"/>
                <a:gd name="T22" fmla="*/ 32 w 47"/>
                <a:gd name="T23" fmla="*/ 60 h 87"/>
                <a:gd name="T24" fmla="*/ 32 w 47"/>
                <a:gd name="T25" fmla="*/ 60 h 87"/>
                <a:gd name="T26" fmla="*/ 47 w 47"/>
                <a:gd name="T27" fmla="*/ 85 h 87"/>
                <a:gd name="T28" fmla="*/ 47 w 47"/>
                <a:gd name="T29" fmla="*/ 85 h 87"/>
                <a:gd name="T30" fmla="*/ 47 w 47"/>
                <a:gd name="T31" fmla="*/ 87 h 87"/>
                <a:gd name="T32" fmla="*/ 47 w 47"/>
                <a:gd name="T33" fmla="*/ 87 h 87"/>
                <a:gd name="T34" fmla="*/ 46 w 47"/>
                <a:gd name="T35" fmla="*/ 87 h 87"/>
                <a:gd name="T36" fmla="*/ 46 w 47"/>
                <a:gd name="T37" fmla="*/ 87 h 87"/>
                <a:gd name="T38" fmla="*/ 45 w 47"/>
                <a:gd name="T39" fmla="*/ 87 h 87"/>
                <a:gd name="T40" fmla="*/ 10 w 47"/>
                <a:gd name="T41" fmla="*/ 9 h 87"/>
                <a:gd name="T42" fmla="*/ 3 w 47"/>
                <a:gd name="T43" fmla="*/ 29 h 87"/>
                <a:gd name="T44" fmla="*/ 3 w 47"/>
                <a:gd name="T45" fmla="*/ 29 h 87"/>
                <a:gd name="T46" fmla="*/ 40 w 47"/>
                <a:gd name="T47" fmla="*/ 80 h 87"/>
                <a:gd name="T48" fmla="*/ 40 w 47"/>
                <a:gd name="T49" fmla="*/ 80 h 87"/>
                <a:gd name="T50" fmla="*/ 14 w 47"/>
                <a:gd name="T51" fmla="*/ 5 h 87"/>
                <a:gd name="T52" fmla="*/ 14 w 47"/>
                <a:gd name="T53" fmla="*/ 5 h 87"/>
                <a:gd name="T54" fmla="*/ 14 w 47"/>
                <a:gd name="T55" fmla="*/ 4 h 87"/>
                <a:gd name="T56" fmla="*/ 14 w 47"/>
                <a:gd name="T57" fmla="*/ 4 h 87"/>
                <a:gd name="T58" fmla="*/ 10 w 47"/>
                <a:gd name="T59"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87">
                  <a:moveTo>
                    <a:pt x="45" y="87"/>
                  </a:moveTo>
                  <a:cubicBezTo>
                    <a:pt x="10" y="64"/>
                    <a:pt x="0" y="44"/>
                    <a:pt x="0" y="29"/>
                  </a:cubicBezTo>
                  <a:cubicBezTo>
                    <a:pt x="0" y="29"/>
                    <a:pt x="0" y="29"/>
                    <a:pt x="0" y="29"/>
                  </a:cubicBezTo>
                  <a:cubicBezTo>
                    <a:pt x="0" y="10"/>
                    <a:pt x="15" y="0"/>
                    <a:pt x="15" y="0"/>
                  </a:cubicBezTo>
                  <a:cubicBezTo>
                    <a:pt x="15" y="0"/>
                    <a:pt x="15" y="0"/>
                    <a:pt x="15" y="0"/>
                  </a:cubicBezTo>
                  <a:cubicBezTo>
                    <a:pt x="16" y="0"/>
                    <a:pt x="16" y="0"/>
                    <a:pt x="17" y="0"/>
                  </a:cubicBezTo>
                  <a:cubicBezTo>
                    <a:pt x="17" y="0"/>
                    <a:pt x="17" y="0"/>
                    <a:pt x="17" y="0"/>
                  </a:cubicBezTo>
                  <a:cubicBezTo>
                    <a:pt x="17" y="0"/>
                    <a:pt x="18" y="1"/>
                    <a:pt x="18" y="1"/>
                  </a:cubicBezTo>
                  <a:cubicBezTo>
                    <a:pt x="18" y="1"/>
                    <a:pt x="18" y="1"/>
                    <a:pt x="18" y="1"/>
                  </a:cubicBezTo>
                  <a:cubicBezTo>
                    <a:pt x="17" y="3"/>
                    <a:pt x="17" y="4"/>
                    <a:pt x="17" y="5"/>
                  </a:cubicBezTo>
                  <a:cubicBezTo>
                    <a:pt x="17" y="5"/>
                    <a:pt x="17" y="5"/>
                    <a:pt x="17" y="5"/>
                  </a:cubicBezTo>
                  <a:cubicBezTo>
                    <a:pt x="17" y="26"/>
                    <a:pt x="25" y="46"/>
                    <a:pt x="32" y="60"/>
                  </a:cubicBezTo>
                  <a:cubicBezTo>
                    <a:pt x="32" y="60"/>
                    <a:pt x="32" y="60"/>
                    <a:pt x="32" y="60"/>
                  </a:cubicBezTo>
                  <a:cubicBezTo>
                    <a:pt x="39" y="75"/>
                    <a:pt x="47" y="85"/>
                    <a:pt x="47" y="85"/>
                  </a:cubicBezTo>
                  <a:cubicBezTo>
                    <a:pt x="47" y="85"/>
                    <a:pt x="47" y="85"/>
                    <a:pt x="47" y="85"/>
                  </a:cubicBezTo>
                  <a:cubicBezTo>
                    <a:pt x="47" y="85"/>
                    <a:pt x="47" y="86"/>
                    <a:pt x="47" y="87"/>
                  </a:cubicBezTo>
                  <a:cubicBezTo>
                    <a:pt x="47" y="87"/>
                    <a:pt x="47" y="87"/>
                    <a:pt x="47" y="87"/>
                  </a:cubicBezTo>
                  <a:cubicBezTo>
                    <a:pt x="46" y="87"/>
                    <a:pt x="46" y="87"/>
                    <a:pt x="46" y="87"/>
                  </a:cubicBezTo>
                  <a:cubicBezTo>
                    <a:pt x="46" y="87"/>
                    <a:pt x="46" y="87"/>
                    <a:pt x="46" y="87"/>
                  </a:cubicBezTo>
                  <a:cubicBezTo>
                    <a:pt x="45" y="87"/>
                    <a:pt x="45" y="87"/>
                    <a:pt x="45" y="87"/>
                  </a:cubicBezTo>
                  <a:close/>
                  <a:moveTo>
                    <a:pt x="10" y="9"/>
                  </a:moveTo>
                  <a:cubicBezTo>
                    <a:pt x="6" y="14"/>
                    <a:pt x="3" y="21"/>
                    <a:pt x="3" y="29"/>
                  </a:cubicBezTo>
                  <a:cubicBezTo>
                    <a:pt x="3" y="29"/>
                    <a:pt x="3" y="29"/>
                    <a:pt x="3" y="29"/>
                  </a:cubicBezTo>
                  <a:cubicBezTo>
                    <a:pt x="3" y="42"/>
                    <a:pt x="11" y="59"/>
                    <a:pt x="40" y="80"/>
                  </a:cubicBezTo>
                  <a:cubicBezTo>
                    <a:pt x="40" y="80"/>
                    <a:pt x="40" y="80"/>
                    <a:pt x="40" y="80"/>
                  </a:cubicBezTo>
                  <a:cubicBezTo>
                    <a:pt x="31" y="67"/>
                    <a:pt x="14" y="37"/>
                    <a:pt x="14" y="5"/>
                  </a:cubicBezTo>
                  <a:cubicBezTo>
                    <a:pt x="14" y="5"/>
                    <a:pt x="14" y="5"/>
                    <a:pt x="14" y="5"/>
                  </a:cubicBezTo>
                  <a:cubicBezTo>
                    <a:pt x="14" y="5"/>
                    <a:pt x="14" y="5"/>
                    <a:pt x="14" y="4"/>
                  </a:cubicBezTo>
                  <a:cubicBezTo>
                    <a:pt x="14" y="4"/>
                    <a:pt x="14" y="4"/>
                    <a:pt x="14" y="4"/>
                  </a:cubicBezTo>
                  <a:cubicBezTo>
                    <a:pt x="13" y="6"/>
                    <a:pt x="12" y="7"/>
                    <a:pt x="10"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9" name="Freeform 128">
              <a:extLst>
                <a:ext uri="{FF2B5EF4-FFF2-40B4-BE49-F238E27FC236}">
                  <a16:creationId xmlns:a16="http://schemas.microsoft.com/office/drawing/2014/main" id="{F339C1E7-F255-4F8B-BEA8-53F690605185}"/>
                </a:ext>
              </a:extLst>
            </p:cNvPr>
            <p:cNvSpPr/>
            <p:nvPr/>
          </p:nvSpPr>
          <p:spPr bwMode="auto">
            <a:xfrm>
              <a:off x="6919119" y="969967"/>
              <a:ext cx="755650" cy="1030289"/>
            </a:xfrm>
            <a:custGeom>
              <a:avLst/>
              <a:gdLst>
                <a:gd name="T0" fmla="*/ 78 w 131"/>
                <a:gd name="T1" fmla="*/ 149 h 179"/>
                <a:gd name="T2" fmla="*/ 61 w 131"/>
                <a:gd name="T3" fmla="*/ 177 h 179"/>
                <a:gd name="T4" fmla="*/ 78 w 131"/>
                <a:gd name="T5" fmla="*/ 168 h 179"/>
                <a:gd name="T6" fmla="*/ 101 w 131"/>
                <a:gd name="T7" fmla="*/ 136 h 179"/>
                <a:gd name="T8" fmla="*/ 43 w 131"/>
                <a:gd name="T9" fmla="*/ 16 h 179"/>
                <a:gd name="T10" fmla="*/ 11 w 131"/>
                <a:gd name="T11" fmla="*/ 23 h 179"/>
                <a:gd name="T12" fmla="*/ 73 w 131"/>
                <a:gd name="T13" fmla="*/ 108 h 179"/>
                <a:gd name="T14" fmla="*/ 78 w 131"/>
                <a:gd name="T15" fmla="*/ 14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9">
                  <a:moveTo>
                    <a:pt x="78" y="149"/>
                  </a:moveTo>
                  <a:cubicBezTo>
                    <a:pt x="70" y="169"/>
                    <a:pt x="56" y="179"/>
                    <a:pt x="61" y="177"/>
                  </a:cubicBezTo>
                  <a:cubicBezTo>
                    <a:pt x="70" y="175"/>
                    <a:pt x="78" y="168"/>
                    <a:pt x="78" y="168"/>
                  </a:cubicBezTo>
                  <a:cubicBezTo>
                    <a:pt x="89" y="159"/>
                    <a:pt x="97" y="149"/>
                    <a:pt x="101" y="136"/>
                  </a:cubicBezTo>
                  <a:cubicBezTo>
                    <a:pt x="131" y="51"/>
                    <a:pt x="43" y="16"/>
                    <a:pt x="43" y="16"/>
                  </a:cubicBezTo>
                  <a:cubicBezTo>
                    <a:pt x="43" y="16"/>
                    <a:pt x="11" y="0"/>
                    <a:pt x="11" y="23"/>
                  </a:cubicBezTo>
                  <a:cubicBezTo>
                    <a:pt x="11" y="23"/>
                    <a:pt x="0" y="71"/>
                    <a:pt x="73" y="108"/>
                  </a:cubicBezTo>
                  <a:cubicBezTo>
                    <a:pt x="86" y="115"/>
                    <a:pt x="84" y="132"/>
                    <a:pt x="78" y="149"/>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0" name="Freeform 129">
              <a:extLst>
                <a:ext uri="{FF2B5EF4-FFF2-40B4-BE49-F238E27FC236}">
                  <a16:creationId xmlns:a16="http://schemas.microsoft.com/office/drawing/2014/main" id="{61B6132D-E1D2-4E7E-BAD5-45C82AAE824F}"/>
                </a:ext>
              </a:extLst>
            </p:cNvPr>
            <p:cNvSpPr>
              <a:spLocks noEditPoints="1"/>
            </p:cNvSpPr>
            <p:nvPr/>
          </p:nvSpPr>
          <p:spPr bwMode="auto">
            <a:xfrm>
              <a:off x="6969919" y="1020767"/>
              <a:ext cx="577850" cy="979489"/>
            </a:xfrm>
            <a:custGeom>
              <a:avLst/>
              <a:gdLst>
                <a:gd name="T0" fmla="*/ 50 w 100"/>
                <a:gd name="T1" fmla="*/ 168 h 170"/>
                <a:gd name="T2" fmla="*/ 52 w 100"/>
                <a:gd name="T3" fmla="*/ 165 h 170"/>
                <a:gd name="T4" fmla="*/ 56 w 100"/>
                <a:gd name="T5" fmla="*/ 159 h 170"/>
                <a:gd name="T6" fmla="*/ 67 w 100"/>
                <a:gd name="T7" fmla="*/ 139 h 170"/>
                <a:gd name="T8" fmla="*/ 72 w 100"/>
                <a:gd name="T9" fmla="*/ 117 h 170"/>
                <a:gd name="T10" fmla="*/ 63 w 100"/>
                <a:gd name="T11" fmla="*/ 101 h 170"/>
                <a:gd name="T12" fmla="*/ 0 w 100"/>
                <a:gd name="T13" fmla="*/ 21 h 170"/>
                <a:gd name="T14" fmla="*/ 1 w 100"/>
                <a:gd name="T15" fmla="*/ 14 h 170"/>
                <a:gd name="T16" fmla="*/ 1 w 100"/>
                <a:gd name="T17" fmla="*/ 14 h 170"/>
                <a:gd name="T18" fmla="*/ 5 w 100"/>
                <a:gd name="T19" fmla="*/ 3 h 170"/>
                <a:gd name="T20" fmla="*/ 14 w 100"/>
                <a:gd name="T21" fmla="*/ 0 h 170"/>
                <a:gd name="T22" fmla="*/ 35 w 100"/>
                <a:gd name="T23" fmla="*/ 6 h 170"/>
                <a:gd name="T24" fmla="*/ 100 w 100"/>
                <a:gd name="T25" fmla="*/ 93 h 170"/>
                <a:gd name="T26" fmla="*/ 94 w 100"/>
                <a:gd name="T27" fmla="*/ 127 h 170"/>
                <a:gd name="T28" fmla="*/ 70 w 100"/>
                <a:gd name="T29" fmla="*/ 160 h 170"/>
                <a:gd name="T30" fmla="*/ 52 w 100"/>
                <a:gd name="T31" fmla="*/ 170 h 170"/>
                <a:gd name="T32" fmla="*/ 51 w 100"/>
                <a:gd name="T33" fmla="*/ 170 h 170"/>
                <a:gd name="T34" fmla="*/ 50 w 100"/>
                <a:gd name="T35" fmla="*/ 170 h 170"/>
                <a:gd name="T36" fmla="*/ 68 w 100"/>
                <a:gd name="T37" fmla="*/ 158 h 170"/>
                <a:gd name="T38" fmla="*/ 91 w 100"/>
                <a:gd name="T39" fmla="*/ 126 h 170"/>
                <a:gd name="T40" fmla="*/ 97 w 100"/>
                <a:gd name="T41" fmla="*/ 93 h 170"/>
                <a:gd name="T42" fmla="*/ 65 w 100"/>
                <a:gd name="T43" fmla="*/ 28 h 170"/>
                <a:gd name="T44" fmla="*/ 33 w 100"/>
                <a:gd name="T45" fmla="*/ 8 h 170"/>
                <a:gd name="T46" fmla="*/ 27 w 100"/>
                <a:gd name="T47" fmla="*/ 6 h 170"/>
                <a:gd name="T48" fmla="*/ 14 w 100"/>
                <a:gd name="T49" fmla="*/ 3 h 170"/>
                <a:gd name="T50" fmla="*/ 4 w 100"/>
                <a:gd name="T51" fmla="*/ 14 h 170"/>
                <a:gd name="T52" fmla="*/ 4 w 100"/>
                <a:gd name="T53" fmla="*/ 14 h 170"/>
                <a:gd name="T54" fmla="*/ 3 w 100"/>
                <a:gd name="T55" fmla="*/ 15 h 170"/>
                <a:gd name="T56" fmla="*/ 3 w 100"/>
                <a:gd name="T57" fmla="*/ 21 h 170"/>
                <a:gd name="T58" fmla="*/ 65 w 100"/>
                <a:gd name="T59" fmla="*/ 98 h 170"/>
                <a:gd name="T60" fmla="*/ 75 w 100"/>
                <a:gd name="T61" fmla="*/ 117 h 170"/>
                <a:gd name="T62" fmla="*/ 70 w 100"/>
                <a:gd name="T63"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0">
                  <a:moveTo>
                    <a:pt x="50" y="170"/>
                  </a:moveTo>
                  <a:cubicBezTo>
                    <a:pt x="50" y="169"/>
                    <a:pt x="50" y="169"/>
                    <a:pt x="50" y="168"/>
                  </a:cubicBezTo>
                  <a:cubicBezTo>
                    <a:pt x="50" y="168"/>
                    <a:pt x="50" y="168"/>
                    <a:pt x="50" y="168"/>
                  </a:cubicBezTo>
                  <a:cubicBezTo>
                    <a:pt x="50" y="167"/>
                    <a:pt x="51" y="166"/>
                    <a:pt x="52" y="165"/>
                  </a:cubicBezTo>
                  <a:cubicBezTo>
                    <a:pt x="52" y="165"/>
                    <a:pt x="52" y="165"/>
                    <a:pt x="52" y="165"/>
                  </a:cubicBezTo>
                  <a:cubicBezTo>
                    <a:pt x="53" y="163"/>
                    <a:pt x="54" y="161"/>
                    <a:pt x="56" y="159"/>
                  </a:cubicBezTo>
                  <a:cubicBezTo>
                    <a:pt x="56" y="159"/>
                    <a:pt x="56" y="159"/>
                    <a:pt x="56" y="159"/>
                  </a:cubicBezTo>
                  <a:cubicBezTo>
                    <a:pt x="60" y="154"/>
                    <a:pt x="64" y="148"/>
                    <a:pt x="67" y="139"/>
                  </a:cubicBezTo>
                  <a:cubicBezTo>
                    <a:pt x="67" y="139"/>
                    <a:pt x="67" y="139"/>
                    <a:pt x="67" y="139"/>
                  </a:cubicBezTo>
                  <a:cubicBezTo>
                    <a:pt x="70" y="132"/>
                    <a:pt x="72" y="124"/>
                    <a:pt x="72" y="117"/>
                  </a:cubicBezTo>
                  <a:cubicBezTo>
                    <a:pt x="72" y="117"/>
                    <a:pt x="72" y="117"/>
                    <a:pt x="72" y="117"/>
                  </a:cubicBezTo>
                  <a:cubicBezTo>
                    <a:pt x="72" y="110"/>
                    <a:pt x="70" y="104"/>
                    <a:pt x="63" y="101"/>
                  </a:cubicBezTo>
                  <a:cubicBezTo>
                    <a:pt x="63" y="101"/>
                    <a:pt x="63" y="101"/>
                    <a:pt x="63" y="101"/>
                  </a:cubicBezTo>
                  <a:cubicBezTo>
                    <a:pt x="7" y="71"/>
                    <a:pt x="0" y="36"/>
                    <a:pt x="0" y="21"/>
                  </a:cubicBezTo>
                  <a:cubicBezTo>
                    <a:pt x="0" y="21"/>
                    <a:pt x="0" y="21"/>
                    <a:pt x="0" y="21"/>
                  </a:cubicBezTo>
                  <a:cubicBezTo>
                    <a:pt x="0" y="17"/>
                    <a:pt x="0" y="15"/>
                    <a:pt x="1" y="14"/>
                  </a:cubicBezTo>
                  <a:cubicBezTo>
                    <a:pt x="1" y="14"/>
                    <a:pt x="1" y="14"/>
                    <a:pt x="1" y="14"/>
                  </a:cubicBezTo>
                  <a:cubicBezTo>
                    <a:pt x="1" y="14"/>
                    <a:pt x="1" y="14"/>
                    <a:pt x="1" y="14"/>
                  </a:cubicBezTo>
                  <a:cubicBezTo>
                    <a:pt x="1" y="14"/>
                    <a:pt x="1" y="14"/>
                    <a:pt x="1" y="14"/>
                  </a:cubicBezTo>
                  <a:cubicBezTo>
                    <a:pt x="1" y="9"/>
                    <a:pt x="2" y="5"/>
                    <a:pt x="5" y="3"/>
                  </a:cubicBezTo>
                  <a:cubicBezTo>
                    <a:pt x="5" y="3"/>
                    <a:pt x="5" y="3"/>
                    <a:pt x="5" y="3"/>
                  </a:cubicBezTo>
                  <a:cubicBezTo>
                    <a:pt x="7" y="1"/>
                    <a:pt x="11" y="0"/>
                    <a:pt x="14" y="0"/>
                  </a:cubicBezTo>
                  <a:cubicBezTo>
                    <a:pt x="14" y="0"/>
                    <a:pt x="14" y="0"/>
                    <a:pt x="14" y="0"/>
                  </a:cubicBezTo>
                  <a:cubicBezTo>
                    <a:pt x="24" y="0"/>
                    <a:pt x="35" y="6"/>
                    <a:pt x="35" y="6"/>
                  </a:cubicBezTo>
                  <a:cubicBezTo>
                    <a:pt x="35" y="6"/>
                    <a:pt x="35" y="6"/>
                    <a:pt x="35" y="6"/>
                  </a:cubicBezTo>
                  <a:cubicBezTo>
                    <a:pt x="35" y="6"/>
                    <a:pt x="100" y="31"/>
                    <a:pt x="100" y="93"/>
                  </a:cubicBezTo>
                  <a:cubicBezTo>
                    <a:pt x="100" y="93"/>
                    <a:pt x="100" y="93"/>
                    <a:pt x="100" y="93"/>
                  </a:cubicBezTo>
                  <a:cubicBezTo>
                    <a:pt x="100" y="104"/>
                    <a:pt x="98" y="115"/>
                    <a:pt x="94" y="127"/>
                  </a:cubicBezTo>
                  <a:cubicBezTo>
                    <a:pt x="94" y="127"/>
                    <a:pt x="94" y="127"/>
                    <a:pt x="94" y="127"/>
                  </a:cubicBezTo>
                  <a:cubicBezTo>
                    <a:pt x="89" y="141"/>
                    <a:pt x="81" y="151"/>
                    <a:pt x="70" y="160"/>
                  </a:cubicBezTo>
                  <a:cubicBezTo>
                    <a:pt x="70" y="160"/>
                    <a:pt x="70" y="160"/>
                    <a:pt x="70" y="160"/>
                  </a:cubicBezTo>
                  <a:cubicBezTo>
                    <a:pt x="70" y="160"/>
                    <a:pt x="62" y="167"/>
                    <a:pt x="52" y="170"/>
                  </a:cubicBezTo>
                  <a:cubicBezTo>
                    <a:pt x="52" y="170"/>
                    <a:pt x="52" y="170"/>
                    <a:pt x="52" y="170"/>
                  </a:cubicBezTo>
                  <a:cubicBezTo>
                    <a:pt x="52" y="170"/>
                    <a:pt x="52" y="170"/>
                    <a:pt x="51" y="170"/>
                  </a:cubicBezTo>
                  <a:cubicBezTo>
                    <a:pt x="51" y="170"/>
                    <a:pt x="51" y="170"/>
                    <a:pt x="51" y="170"/>
                  </a:cubicBezTo>
                  <a:cubicBezTo>
                    <a:pt x="51" y="170"/>
                    <a:pt x="51" y="170"/>
                    <a:pt x="50" y="170"/>
                  </a:cubicBezTo>
                  <a:close/>
                  <a:moveTo>
                    <a:pt x="55" y="166"/>
                  </a:moveTo>
                  <a:cubicBezTo>
                    <a:pt x="62" y="163"/>
                    <a:pt x="68" y="158"/>
                    <a:pt x="68" y="158"/>
                  </a:cubicBezTo>
                  <a:cubicBezTo>
                    <a:pt x="68" y="158"/>
                    <a:pt x="68" y="158"/>
                    <a:pt x="68" y="158"/>
                  </a:cubicBezTo>
                  <a:cubicBezTo>
                    <a:pt x="79" y="149"/>
                    <a:pt x="86" y="139"/>
                    <a:pt x="91" y="126"/>
                  </a:cubicBezTo>
                  <a:cubicBezTo>
                    <a:pt x="91" y="126"/>
                    <a:pt x="91" y="126"/>
                    <a:pt x="91" y="126"/>
                  </a:cubicBezTo>
                  <a:cubicBezTo>
                    <a:pt x="95" y="114"/>
                    <a:pt x="97" y="103"/>
                    <a:pt x="97" y="93"/>
                  </a:cubicBezTo>
                  <a:cubicBezTo>
                    <a:pt x="97" y="93"/>
                    <a:pt x="97" y="93"/>
                    <a:pt x="97" y="93"/>
                  </a:cubicBezTo>
                  <a:cubicBezTo>
                    <a:pt x="97" y="63"/>
                    <a:pt x="81" y="42"/>
                    <a:pt x="65" y="28"/>
                  </a:cubicBezTo>
                  <a:cubicBezTo>
                    <a:pt x="65" y="28"/>
                    <a:pt x="65" y="28"/>
                    <a:pt x="65" y="28"/>
                  </a:cubicBezTo>
                  <a:cubicBezTo>
                    <a:pt x="49" y="15"/>
                    <a:pt x="33" y="8"/>
                    <a:pt x="33" y="8"/>
                  </a:cubicBezTo>
                  <a:cubicBezTo>
                    <a:pt x="33" y="8"/>
                    <a:pt x="33" y="8"/>
                    <a:pt x="33" y="8"/>
                  </a:cubicBezTo>
                  <a:cubicBezTo>
                    <a:pt x="33" y="8"/>
                    <a:pt x="31" y="7"/>
                    <a:pt x="27" y="6"/>
                  </a:cubicBezTo>
                  <a:cubicBezTo>
                    <a:pt x="27" y="6"/>
                    <a:pt x="27" y="6"/>
                    <a:pt x="27" y="6"/>
                  </a:cubicBezTo>
                  <a:cubicBezTo>
                    <a:pt x="23" y="4"/>
                    <a:pt x="18" y="3"/>
                    <a:pt x="14" y="3"/>
                  </a:cubicBezTo>
                  <a:cubicBezTo>
                    <a:pt x="14" y="3"/>
                    <a:pt x="14" y="3"/>
                    <a:pt x="14" y="3"/>
                  </a:cubicBezTo>
                  <a:cubicBezTo>
                    <a:pt x="8" y="3"/>
                    <a:pt x="4" y="5"/>
                    <a:pt x="4" y="14"/>
                  </a:cubicBezTo>
                  <a:cubicBezTo>
                    <a:pt x="4" y="14"/>
                    <a:pt x="4" y="14"/>
                    <a:pt x="4" y="14"/>
                  </a:cubicBezTo>
                  <a:cubicBezTo>
                    <a:pt x="4" y="14"/>
                    <a:pt x="4" y="14"/>
                    <a:pt x="4" y="14"/>
                  </a:cubicBezTo>
                  <a:cubicBezTo>
                    <a:pt x="4" y="14"/>
                    <a:pt x="4" y="14"/>
                    <a:pt x="4" y="14"/>
                  </a:cubicBezTo>
                  <a:cubicBezTo>
                    <a:pt x="3" y="15"/>
                    <a:pt x="3" y="15"/>
                    <a:pt x="3" y="15"/>
                  </a:cubicBezTo>
                  <a:cubicBezTo>
                    <a:pt x="4" y="15"/>
                    <a:pt x="3" y="17"/>
                    <a:pt x="3" y="21"/>
                  </a:cubicBezTo>
                  <a:cubicBezTo>
                    <a:pt x="3" y="21"/>
                    <a:pt x="3" y="21"/>
                    <a:pt x="3" y="21"/>
                  </a:cubicBezTo>
                  <a:cubicBezTo>
                    <a:pt x="3" y="35"/>
                    <a:pt x="9" y="69"/>
                    <a:pt x="65" y="98"/>
                  </a:cubicBezTo>
                  <a:cubicBezTo>
                    <a:pt x="65" y="98"/>
                    <a:pt x="65" y="98"/>
                    <a:pt x="65" y="98"/>
                  </a:cubicBezTo>
                  <a:cubicBezTo>
                    <a:pt x="72" y="102"/>
                    <a:pt x="75" y="109"/>
                    <a:pt x="75" y="117"/>
                  </a:cubicBezTo>
                  <a:cubicBezTo>
                    <a:pt x="75" y="117"/>
                    <a:pt x="75" y="117"/>
                    <a:pt x="75" y="117"/>
                  </a:cubicBezTo>
                  <a:cubicBezTo>
                    <a:pt x="75" y="124"/>
                    <a:pt x="73" y="132"/>
                    <a:pt x="70" y="140"/>
                  </a:cubicBezTo>
                  <a:cubicBezTo>
                    <a:pt x="70" y="140"/>
                    <a:pt x="70" y="140"/>
                    <a:pt x="70" y="140"/>
                  </a:cubicBezTo>
                  <a:cubicBezTo>
                    <a:pt x="65" y="153"/>
                    <a:pt x="58" y="162"/>
                    <a:pt x="55" y="1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1" name="Freeform 130">
              <a:extLst>
                <a:ext uri="{FF2B5EF4-FFF2-40B4-BE49-F238E27FC236}">
                  <a16:creationId xmlns:a16="http://schemas.microsoft.com/office/drawing/2014/main" id="{9F8075BE-4D2C-4DDD-BD6C-7B73B21FE791}"/>
                </a:ext>
              </a:extLst>
            </p:cNvPr>
            <p:cNvSpPr/>
            <p:nvPr/>
          </p:nvSpPr>
          <p:spPr bwMode="auto">
            <a:xfrm>
              <a:off x="7350919" y="1574805"/>
              <a:ext cx="109538" cy="57150"/>
            </a:xfrm>
            <a:custGeom>
              <a:avLst/>
              <a:gdLst>
                <a:gd name="T0" fmla="*/ 18 w 19"/>
                <a:gd name="T1" fmla="*/ 2 h 10"/>
                <a:gd name="T2" fmla="*/ 10 w 19"/>
                <a:gd name="T3" fmla="*/ 8 h 10"/>
                <a:gd name="T4" fmla="*/ 0 w 19"/>
                <a:gd name="T5" fmla="*/ 8 h 10"/>
                <a:gd name="T6" fmla="*/ 8 w 19"/>
                <a:gd name="T7" fmla="*/ 1 h 10"/>
                <a:gd name="T8" fmla="*/ 18 w 19"/>
                <a:gd name="T9" fmla="*/ 2 h 10"/>
              </a:gdLst>
              <a:ahLst/>
              <a:cxnLst>
                <a:cxn ang="0">
                  <a:pos x="T0" y="T1"/>
                </a:cxn>
                <a:cxn ang="0">
                  <a:pos x="T2" y="T3"/>
                </a:cxn>
                <a:cxn ang="0">
                  <a:pos x="T4" y="T5"/>
                </a:cxn>
                <a:cxn ang="0">
                  <a:pos x="T6" y="T7"/>
                </a:cxn>
                <a:cxn ang="0">
                  <a:pos x="T8" y="T9"/>
                </a:cxn>
              </a:cxnLst>
              <a:rect l="0" t="0" r="r" b="b"/>
              <a:pathLst>
                <a:path w="19" h="10">
                  <a:moveTo>
                    <a:pt x="18" y="2"/>
                  </a:moveTo>
                  <a:cubicBezTo>
                    <a:pt x="19" y="4"/>
                    <a:pt x="15" y="7"/>
                    <a:pt x="10" y="8"/>
                  </a:cubicBezTo>
                  <a:cubicBezTo>
                    <a:pt x="6" y="10"/>
                    <a:pt x="1" y="10"/>
                    <a:pt x="0" y="8"/>
                  </a:cubicBezTo>
                  <a:cubicBezTo>
                    <a:pt x="0" y="6"/>
                    <a:pt x="3" y="3"/>
                    <a:pt x="8" y="1"/>
                  </a:cubicBezTo>
                  <a:cubicBezTo>
                    <a:pt x="13" y="0"/>
                    <a:pt x="17" y="0"/>
                    <a:pt x="18" y="2"/>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2" name="Freeform 131">
              <a:extLst>
                <a:ext uri="{FF2B5EF4-FFF2-40B4-BE49-F238E27FC236}">
                  <a16:creationId xmlns:a16="http://schemas.microsoft.com/office/drawing/2014/main" id="{AF3437B5-A32B-4EFA-97D8-BC6E8D67B229}"/>
                </a:ext>
              </a:extLst>
            </p:cNvPr>
            <p:cNvSpPr>
              <a:spLocks noEditPoints="1"/>
            </p:cNvSpPr>
            <p:nvPr/>
          </p:nvSpPr>
          <p:spPr bwMode="auto">
            <a:xfrm>
              <a:off x="7346156" y="1568455"/>
              <a:ext cx="114300" cy="69850"/>
            </a:xfrm>
            <a:custGeom>
              <a:avLst/>
              <a:gdLst>
                <a:gd name="T0" fmla="*/ 0 w 20"/>
                <a:gd name="T1" fmla="*/ 10 h 12"/>
                <a:gd name="T2" fmla="*/ 0 w 20"/>
                <a:gd name="T3" fmla="*/ 9 h 12"/>
                <a:gd name="T4" fmla="*/ 0 w 20"/>
                <a:gd name="T5" fmla="*/ 9 h 12"/>
                <a:gd name="T6" fmla="*/ 8 w 20"/>
                <a:gd name="T7" fmla="*/ 1 h 12"/>
                <a:gd name="T8" fmla="*/ 8 w 20"/>
                <a:gd name="T9" fmla="*/ 1 h 12"/>
                <a:gd name="T10" fmla="*/ 15 w 20"/>
                <a:gd name="T11" fmla="*/ 0 h 12"/>
                <a:gd name="T12" fmla="*/ 15 w 20"/>
                <a:gd name="T13" fmla="*/ 0 h 12"/>
                <a:gd name="T14" fmla="*/ 20 w 20"/>
                <a:gd name="T15" fmla="*/ 2 h 12"/>
                <a:gd name="T16" fmla="*/ 20 w 20"/>
                <a:gd name="T17" fmla="*/ 2 h 12"/>
                <a:gd name="T18" fmla="*/ 19 w 20"/>
                <a:gd name="T19" fmla="*/ 3 h 12"/>
                <a:gd name="T20" fmla="*/ 20 w 20"/>
                <a:gd name="T21" fmla="*/ 2 h 12"/>
                <a:gd name="T22" fmla="*/ 20 w 20"/>
                <a:gd name="T23" fmla="*/ 3 h 12"/>
                <a:gd name="T24" fmla="*/ 20 w 20"/>
                <a:gd name="T25" fmla="*/ 3 h 12"/>
                <a:gd name="T26" fmla="*/ 12 w 20"/>
                <a:gd name="T27" fmla="*/ 11 h 12"/>
                <a:gd name="T28" fmla="*/ 12 w 20"/>
                <a:gd name="T29" fmla="*/ 11 h 12"/>
                <a:gd name="T30" fmla="*/ 5 w 20"/>
                <a:gd name="T31" fmla="*/ 12 h 12"/>
                <a:gd name="T32" fmla="*/ 5 w 20"/>
                <a:gd name="T33" fmla="*/ 12 h 12"/>
                <a:gd name="T34" fmla="*/ 0 w 20"/>
                <a:gd name="T35" fmla="*/ 10 h 12"/>
                <a:gd name="T36" fmla="*/ 3 w 20"/>
                <a:gd name="T37" fmla="*/ 9 h 12"/>
                <a:gd name="T38" fmla="*/ 5 w 20"/>
                <a:gd name="T39" fmla="*/ 9 h 12"/>
                <a:gd name="T40" fmla="*/ 5 w 20"/>
                <a:gd name="T41" fmla="*/ 9 h 12"/>
                <a:gd name="T42" fmla="*/ 11 w 20"/>
                <a:gd name="T43" fmla="*/ 8 h 12"/>
                <a:gd name="T44" fmla="*/ 11 w 20"/>
                <a:gd name="T45" fmla="*/ 8 h 12"/>
                <a:gd name="T46" fmla="*/ 17 w 20"/>
                <a:gd name="T47" fmla="*/ 3 h 12"/>
                <a:gd name="T48" fmla="*/ 17 w 20"/>
                <a:gd name="T49" fmla="*/ 3 h 12"/>
                <a:gd name="T50" fmla="*/ 17 w 20"/>
                <a:gd name="T51" fmla="*/ 3 h 12"/>
                <a:gd name="T52" fmla="*/ 15 w 20"/>
                <a:gd name="T53" fmla="*/ 3 h 12"/>
                <a:gd name="T54" fmla="*/ 15 w 20"/>
                <a:gd name="T55" fmla="*/ 3 h 12"/>
                <a:gd name="T56" fmla="*/ 9 w 20"/>
                <a:gd name="T57" fmla="*/ 4 h 12"/>
                <a:gd name="T58" fmla="*/ 9 w 20"/>
                <a:gd name="T59" fmla="*/ 4 h 12"/>
                <a:gd name="T60" fmla="*/ 3 w 20"/>
                <a:gd name="T61" fmla="*/ 9 h 12"/>
                <a:gd name="T62" fmla="*/ 3 w 20"/>
                <a:gd name="T63" fmla="*/ 9 h 12"/>
                <a:gd name="T64" fmla="*/ 3 w 20"/>
                <a:gd name="T65" fmla="*/ 9 h 12"/>
                <a:gd name="T66" fmla="*/ 3 w 20"/>
                <a:gd name="T67" fmla="*/ 9 h 12"/>
                <a:gd name="T68" fmla="*/ 3 w 20"/>
                <a:gd name="T69" fmla="*/ 9 h 12"/>
                <a:gd name="T70" fmla="*/ 3 w 20"/>
                <a:gd name="T71" fmla="*/ 9 h 12"/>
                <a:gd name="T72" fmla="*/ 3 w 20"/>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2">
                  <a:moveTo>
                    <a:pt x="0" y="10"/>
                  </a:moveTo>
                  <a:cubicBezTo>
                    <a:pt x="0" y="9"/>
                    <a:pt x="0" y="9"/>
                    <a:pt x="0" y="9"/>
                  </a:cubicBezTo>
                  <a:cubicBezTo>
                    <a:pt x="0" y="9"/>
                    <a:pt x="0" y="9"/>
                    <a:pt x="0" y="9"/>
                  </a:cubicBezTo>
                  <a:cubicBezTo>
                    <a:pt x="0" y="5"/>
                    <a:pt x="4" y="3"/>
                    <a:pt x="8" y="1"/>
                  </a:cubicBezTo>
                  <a:cubicBezTo>
                    <a:pt x="8" y="1"/>
                    <a:pt x="8" y="1"/>
                    <a:pt x="8" y="1"/>
                  </a:cubicBezTo>
                  <a:cubicBezTo>
                    <a:pt x="11" y="0"/>
                    <a:pt x="13" y="0"/>
                    <a:pt x="15" y="0"/>
                  </a:cubicBezTo>
                  <a:cubicBezTo>
                    <a:pt x="15" y="0"/>
                    <a:pt x="15" y="0"/>
                    <a:pt x="15" y="0"/>
                  </a:cubicBezTo>
                  <a:cubicBezTo>
                    <a:pt x="17" y="0"/>
                    <a:pt x="19" y="0"/>
                    <a:pt x="20" y="2"/>
                  </a:cubicBezTo>
                  <a:cubicBezTo>
                    <a:pt x="20" y="2"/>
                    <a:pt x="20" y="2"/>
                    <a:pt x="20" y="2"/>
                  </a:cubicBezTo>
                  <a:cubicBezTo>
                    <a:pt x="19" y="3"/>
                    <a:pt x="19" y="3"/>
                    <a:pt x="19" y="3"/>
                  </a:cubicBezTo>
                  <a:cubicBezTo>
                    <a:pt x="20" y="2"/>
                    <a:pt x="20" y="2"/>
                    <a:pt x="20" y="2"/>
                  </a:cubicBezTo>
                  <a:cubicBezTo>
                    <a:pt x="20" y="2"/>
                    <a:pt x="20" y="3"/>
                    <a:pt x="20" y="3"/>
                  </a:cubicBezTo>
                  <a:cubicBezTo>
                    <a:pt x="20" y="3"/>
                    <a:pt x="20" y="3"/>
                    <a:pt x="20" y="3"/>
                  </a:cubicBezTo>
                  <a:cubicBezTo>
                    <a:pt x="20" y="7"/>
                    <a:pt x="17" y="9"/>
                    <a:pt x="12" y="11"/>
                  </a:cubicBezTo>
                  <a:cubicBezTo>
                    <a:pt x="12" y="11"/>
                    <a:pt x="12" y="11"/>
                    <a:pt x="12" y="11"/>
                  </a:cubicBezTo>
                  <a:cubicBezTo>
                    <a:pt x="10" y="12"/>
                    <a:pt x="7" y="12"/>
                    <a:pt x="5" y="12"/>
                  </a:cubicBezTo>
                  <a:cubicBezTo>
                    <a:pt x="5" y="12"/>
                    <a:pt x="5" y="12"/>
                    <a:pt x="5" y="12"/>
                  </a:cubicBezTo>
                  <a:cubicBezTo>
                    <a:pt x="3" y="12"/>
                    <a:pt x="1" y="12"/>
                    <a:pt x="0" y="10"/>
                  </a:cubicBezTo>
                  <a:close/>
                  <a:moveTo>
                    <a:pt x="3" y="9"/>
                  </a:moveTo>
                  <a:cubicBezTo>
                    <a:pt x="4" y="9"/>
                    <a:pt x="4" y="9"/>
                    <a:pt x="5" y="9"/>
                  </a:cubicBezTo>
                  <a:cubicBezTo>
                    <a:pt x="5" y="9"/>
                    <a:pt x="5" y="9"/>
                    <a:pt x="5" y="9"/>
                  </a:cubicBezTo>
                  <a:cubicBezTo>
                    <a:pt x="7" y="9"/>
                    <a:pt x="9" y="9"/>
                    <a:pt x="11" y="8"/>
                  </a:cubicBezTo>
                  <a:cubicBezTo>
                    <a:pt x="11" y="8"/>
                    <a:pt x="11" y="8"/>
                    <a:pt x="11" y="8"/>
                  </a:cubicBezTo>
                  <a:cubicBezTo>
                    <a:pt x="15" y="7"/>
                    <a:pt x="18" y="4"/>
                    <a:pt x="17" y="3"/>
                  </a:cubicBezTo>
                  <a:cubicBezTo>
                    <a:pt x="17" y="3"/>
                    <a:pt x="17" y="3"/>
                    <a:pt x="17" y="3"/>
                  </a:cubicBezTo>
                  <a:cubicBezTo>
                    <a:pt x="17" y="3"/>
                    <a:pt x="17" y="3"/>
                    <a:pt x="17" y="3"/>
                  </a:cubicBezTo>
                  <a:cubicBezTo>
                    <a:pt x="17" y="3"/>
                    <a:pt x="17" y="3"/>
                    <a:pt x="15" y="3"/>
                  </a:cubicBezTo>
                  <a:cubicBezTo>
                    <a:pt x="15" y="3"/>
                    <a:pt x="15" y="3"/>
                    <a:pt x="15" y="3"/>
                  </a:cubicBezTo>
                  <a:cubicBezTo>
                    <a:pt x="14" y="3"/>
                    <a:pt x="12" y="3"/>
                    <a:pt x="9" y="4"/>
                  </a:cubicBezTo>
                  <a:cubicBezTo>
                    <a:pt x="9" y="4"/>
                    <a:pt x="9" y="4"/>
                    <a:pt x="9" y="4"/>
                  </a:cubicBezTo>
                  <a:cubicBezTo>
                    <a:pt x="5" y="5"/>
                    <a:pt x="3" y="8"/>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solidFill>
                  <a:prstClr val="black"/>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 name="TextBox 4"/>
          <p:cNvSpPr txBox="1"/>
          <p:nvPr/>
        </p:nvSpPr>
        <p:spPr>
          <a:xfrm>
            <a:off x="357554" y="1493231"/>
            <a:ext cx="6048671" cy="3785652"/>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Cho ba điểm A, B, C nằm trên đường tròn tâm O và các điểm M, N, P như hình vẽ. Hãy chỉ ra ba cặp tam giác vuông bằng nhau trong hình.</a:t>
            </a:r>
          </a:p>
        </p:txBody>
      </p:sp>
      <p:pic>
        <p:nvPicPr>
          <p:cNvPr id="75" name="Picture 74"/>
          <p:cNvPicPr>
            <a:picLocks noChangeAspect="1"/>
          </p:cNvPicPr>
          <p:nvPr/>
        </p:nvPicPr>
        <p:blipFill>
          <a:blip r:embed="rId4"/>
          <a:stretch>
            <a:fillRect/>
          </a:stretch>
        </p:blipFill>
        <p:spPr>
          <a:xfrm>
            <a:off x="6928619" y="1041083"/>
            <a:ext cx="4966146" cy="4603862"/>
          </a:xfrm>
          <a:prstGeom prst="rect">
            <a:avLst/>
          </a:prstGeom>
        </p:spPr>
      </p:pic>
    </p:spTree>
    <p:extLst>
      <p:ext uri="{BB962C8B-B14F-4D97-AF65-F5344CB8AC3E}">
        <p14:creationId xmlns:p14="http://schemas.microsoft.com/office/powerpoint/2010/main" val="3787569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559496" y="165691"/>
            <a:ext cx="2608729" cy="707886"/>
          </a:xfrm>
          <a:prstGeom prst="rect">
            <a:avLst/>
          </a:prstGeom>
          <a:noFill/>
        </p:spPr>
        <p:txBody>
          <a:bodyPr wrap="square" rtlCol="0">
            <a:spAutoFit/>
          </a:bodyPr>
          <a:lstStyle/>
          <a:p>
            <a:r>
              <a:rPr lang="en-US" altLang="zh-CN" sz="4000" b="1">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làm</a:t>
            </a:r>
            <a:endParaRPr lang="zh-CN" altLang="en-US" sz="4000" b="1" dirty="0">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5" name="图片 4">
            <a:extLst>
              <a:ext uri="{FF2B5EF4-FFF2-40B4-BE49-F238E27FC236}">
                <a16:creationId xmlns:a16="http://schemas.microsoft.com/office/drawing/2014/main" id="{57442393-ED3C-4B6F-8091-D7565EBE7B06}"/>
              </a:ext>
            </a:extLst>
          </p:cNvPr>
          <p:cNvPicPr>
            <a:picLocks noChangeAspect="1"/>
          </p:cNvPicPr>
          <p:nvPr/>
        </p:nvPicPr>
        <p:blipFill>
          <a:blip r:embed="rId4"/>
          <a:stretch>
            <a:fillRect/>
          </a:stretch>
        </p:blipFill>
        <p:spPr>
          <a:xfrm>
            <a:off x="11739872" y="2049"/>
            <a:ext cx="497556" cy="167119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717363425"/>
              </p:ext>
            </p:extLst>
          </p:nvPr>
        </p:nvGraphicFramePr>
        <p:xfrm>
          <a:off x="609600" y="2106613"/>
          <a:ext cx="646113" cy="381000"/>
        </p:xfrm>
        <a:graphic>
          <a:graphicData uri="http://schemas.openxmlformats.org/presentationml/2006/ole">
            <mc:AlternateContent xmlns:mc="http://schemas.openxmlformats.org/markup-compatibility/2006">
              <mc:Choice xmlns:v="urn:schemas-microsoft-com:vml" Requires="v">
                <p:oleObj name="Equation" r:id="rId5" imgW="634680" imgH="380880" progId="Equation.DSMT4">
                  <p:embed/>
                </p:oleObj>
              </mc:Choice>
              <mc:Fallback>
                <p:oleObj name="Equation" r:id="rId5" imgW="634680" imgH="380880" progId="Equation.DSMT4">
                  <p:embed/>
                  <p:pic>
                    <p:nvPicPr>
                      <p:cNvPr id="0" name=""/>
                      <p:cNvPicPr>
                        <a:picLocks noChangeAspect="1" noChangeArrowheads="1"/>
                      </p:cNvPicPr>
                      <p:nvPr/>
                    </p:nvPicPr>
                    <p:blipFill>
                      <a:blip r:embed="rId6"/>
                      <a:srcRect/>
                      <a:stretch>
                        <a:fillRect/>
                      </a:stretch>
                    </p:blipFill>
                    <p:spPr bwMode="auto">
                      <a:xfrm>
                        <a:off x="609600" y="2106613"/>
                        <a:ext cx="646113" cy="38100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72187516"/>
              </p:ext>
            </p:extLst>
          </p:nvPr>
        </p:nvGraphicFramePr>
        <p:xfrm>
          <a:off x="606000" y="2892425"/>
          <a:ext cx="1663700" cy="388938"/>
        </p:xfrm>
        <a:graphic>
          <a:graphicData uri="http://schemas.openxmlformats.org/presentationml/2006/ole">
            <mc:AlternateContent xmlns:mc="http://schemas.openxmlformats.org/markup-compatibility/2006">
              <mc:Choice xmlns:v="urn:schemas-microsoft-com:vml" Requires="v">
                <p:oleObj name="Equation" r:id="rId7" imgW="1663560" imgH="380880" progId="Equation.DSMT4">
                  <p:embed/>
                </p:oleObj>
              </mc:Choice>
              <mc:Fallback>
                <p:oleObj name="Equation" r:id="rId7" imgW="1663560" imgH="380880" progId="Equation.DSMT4">
                  <p:embed/>
                  <p:pic>
                    <p:nvPicPr>
                      <p:cNvPr id="0" name=""/>
                      <p:cNvPicPr>
                        <a:picLocks noChangeAspect="1" noChangeArrowheads="1"/>
                      </p:cNvPicPr>
                      <p:nvPr/>
                    </p:nvPicPr>
                    <p:blipFill>
                      <a:blip r:embed="rId8"/>
                      <a:srcRect/>
                      <a:stretch>
                        <a:fillRect/>
                      </a:stretch>
                    </p:blipFill>
                    <p:spPr bwMode="auto">
                      <a:xfrm>
                        <a:off x="606000" y="2892425"/>
                        <a:ext cx="1663700" cy="388938"/>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57265341"/>
              </p:ext>
            </p:extLst>
          </p:nvPr>
        </p:nvGraphicFramePr>
        <p:xfrm>
          <a:off x="912813" y="3622675"/>
          <a:ext cx="3340100" cy="381000"/>
        </p:xfrm>
        <a:graphic>
          <a:graphicData uri="http://schemas.openxmlformats.org/presentationml/2006/ole">
            <mc:AlternateContent xmlns:mc="http://schemas.openxmlformats.org/markup-compatibility/2006">
              <mc:Choice xmlns:v="urn:schemas-microsoft-com:vml" Requires="v">
                <p:oleObj name="Equation" r:id="rId9" imgW="3340080" imgH="380880" progId="Equation.DSMT4">
                  <p:embed/>
                </p:oleObj>
              </mc:Choice>
              <mc:Fallback>
                <p:oleObj name="Equation" r:id="rId9" imgW="3340080" imgH="380880" progId="Equation.DSMT4">
                  <p:embed/>
                  <p:pic>
                    <p:nvPicPr>
                      <p:cNvPr id="0" name=""/>
                      <p:cNvPicPr>
                        <a:picLocks noChangeAspect="1" noChangeArrowheads="1"/>
                      </p:cNvPicPr>
                      <p:nvPr/>
                    </p:nvPicPr>
                    <p:blipFill>
                      <a:blip r:embed="rId10"/>
                      <a:srcRect/>
                      <a:stretch>
                        <a:fillRect/>
                      </a:stretch>
                    </p:blipFill>
                    <p:spPr bwMode="auto">
                      <a:xfrm>
                        <a:off x="912813" y="3622675"/>
                        <a:ext cx="3340100" cy="381000"/>
                      </a:xfrm>
                      <a:prstGeom prst="rect">
                        <a:avLst/>
                      </a:prstGeom>
                      <a:noFill/>
                    </p:spPr>
                  </p:pic>
                </p:oleObj>
              </mc:Fallback>
            </mc:AlternateContent>
          </a:graphicData>
        </a:graphic>
      </p:graphicFrame>
      <p:sp>
        <p:nvSpPr>
          <p:cNvPr id="12" name="Rectangle 15"/>
          <p:cNvSpPr>
            <a:spLocks noChangeArrowheads="1"/>
          </p:cNvSpPr>
          <p:nvPr/>
        </p:nvSpPr>
        <p:spPr bwMode="auto">
          <a:xfrm>
            <a:off x="1281000" y="1973463"/>
            <a:ext cx="2749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cạnh chung</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Rectangle 17"/>
          <p:cNvSpPr>
            <a:spLocks noChangeArrowheads="1"/>
          </p:cNvSpPr>
          <p:nvPr/>
        </p:nvSpPr>
        <p:spPr bwMode="auto">
          <a:xfrm>
            <a:off x="2316000" y="2743161"/>
            <a:ext cx="42370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 bằng bán kính)</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19"/>
          <p:cNvSpPr>
            <a:spLocks noChangeArrowheads="1"/>
          </p:cNvSpPr>
          <p:nvPr/>
        </p:nvSpPr>
        <p:spPr bwMode="auto">
          <a:xfrm>
            <a:off x="544635" y="4252933"/>
            <a:ext cx="5993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 huyền – cạnh</a:t>
            </a:r>
            <a:r>
              <a:rPr kumimoji="0" lang="fr-FR" altLang="en-US" sz="3600" b="0" i="0" u="none" strike="noStrike" cap="none" normalizeH="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góc vuông</a:t>
            </a: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319667" y="1129513"/>
            <a:ext cx="9623147" cy="646331"/>
            <a:chOff x="358284" y="1676137"/>
            <a:chExt cx="9623147" cy="646331"/>
          </a:xfrm>
        </p:grpSpPr>
        <p:grpSp>
          <p:nvGrpSpPr>
            <p:cNvPr id="17" name="Group 16"/>
            <p:cNvGrpSpPr/>
            <p:nvPr/>
          </p:nvGrpSpPr>
          <p:grpSpPr>
            <a:xfrm>
              <a:off x="1278455" y="1805511"/>
              <a:ext cx="7731318" cy="382588"/>
              <a:chOff x="1278455" y="1805511"/>
              <a:chExt cx="7731318" cy="382588"/>
            </a:xfrm>
          </p:grpSpPr>
          <p:graphicFrame>
            <p:nvGraphicFramePr>
              <p:cNvPr id="19" name="Object 18"/>
              <p:cNvGraphicFramePr>
                <a:graphicFrameLocks noChangeAspect="1"/>
              </p:cNvGraphicFramePr>
              <p:nvPr>
                <p:extLst>
                  <p:ext uri="{D42A27DB-BD31-4B8C-83A1-F6EECF244321}">
                    <p14:modId xmlns:p14="http://schemas.microsoft.com/office/powerpoint/2010/main" val="3227115114"/>
                  </p:ext>
                </p:extLst>
              </p:nvPr>
            </p:nvGraphicFramePr>
            <p:xfrm>
              <a:off x="1278455" y="1807099"/>
              <a:ext cx="1071562" cy="381000"/>
            </p:xfrm>
            <a:graphic>
              <a:graphicData uri="http://schemas.openxmlformats.org/presentationml/2006/ole">
                <mc:AlternateContent xmlns:mc="http://schemas.openxmlformats.org/markup-compatibility/2006">
                  <mc:Choice xmlns:v="urn:schemas-microsoft-com:vml" Requires="v">
                    <p:oleObj name="Equation" r:id="rId11" imgW="1180800" imgH="380880" progId="Equation.DSMT4">
                      <p:embed/>
                    </p:oleObj>
                  </mc:Choice>
                  <mc:Fallback>
                    <p:oleObj name="Equation" r:id="rId11" imgW="1180800" imgH="380880" progId="Equation.DSMT4">
                      <p:embed/>
                      <p:pic>
                        <p:nvPicPr>
                          <p:cNvPr id="0" name=""/>
                          <p:cNvPicPr>
                            <a:picLocks noChangeAspect="1" noChangeArrowheads="1"/>
                          </p:cNvPicPr>
                          <p:nvPr/>
                        </p:nvPicPr>
                        <p:blipFill>
                          <a:blip r:embed="rId12"/>
                          <a:srcRect/>
                          <a:stretch>
                            <a:fillRect/>
                          </a:stretch>
                        </p:blipFill>
                        <p:spPr bwMode="auto">
                          <a:xfrm>
                            <a:off x="1278455" y="1807099"/>
                            <a:ext cx="1071562" cy="381000"/>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24460568"/>
                  </p:ext>
                </p:extLst>
              </p:nvPr>
            </p:nvGraphicFramePr>
            <p:xfrm>
              <a:off x="4379617" y="1805511"/>
              <a:ext cx="330200" cy="382588"/>
            </p:xfrm>
            <a:graphic>
              <a:graphicData uri="http://schemas.openxmlformats.org/presentationml/2006/ole">
                <mc:AlternateContent xmlns:mc="http://schemas.openxmlformats.org/markup-compatibility/2006">
                  <mc:Choice xmlns:v="urn:schemas-microsoft-com:vml" Requires="v">
                    <p:oleObj name="Equation" r:id="rId13" imgW="330120" imgH="368280" progId="Equation.DSMT4">
                      <p:embed/>
                    </p:oleObj>
                  </mc:Choice>
                  <mc:Fallback>
                    <p:oleObj name="Equation" r:id="rId13" imgW="330120" imgH="368280" progId="Equation.DSMT4">
                      <p:embed/>
                      <p:pic>
                        <p:nvPicPr>
                          <p:cNvPr id="0" name=""/>
                          <p:cNvPicPr>
                            <a:picLocks noChangeAspect="1" noChangeArrowheads="1"/>
                          </p:cNvPicPr>
                          <p:nvPr/>
                        </p:nvPicPr>
                        <p:blipFill>
                          <a:blip r:embed="rId14"/>
                          <a:srcRect/>
                          <a:stretch>
                            <a:fillRect/>
                          </a:stretch>
                        </p:blipFill>
                        <p:spPr bwMode="auto">
                          <a:xfrm>
                            <a:off x="4379617" y="1805511"/>
                            <a:ext cx="330200" cy="382588"/>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621252"/>
                  </p:ext>
                </p:extLst>
              </p:nvPr>
            </p:nvGraphicFramePr>
            <p:xfrm>
              <a:off x="5568129" y="1807099"/>
              <a:ext cx="1106488" cy="381000"/>
            </p:xfrm>
            <a:graphic>
              <a:graphicData uri="http://schemas.openxmlformats.org/presentationml/2006/ole">
                <mc:AlternateContent xmlns:mc="http://schemas.openxmlformats.org/markup-compatibility/2006">
                  <mc:Choice xmlns:v="urn:schemas-microsoft-com:vml" Requires="v">
                    <p:oleObj name="Equation" r:id="rId15" imgW="1206360" imgH="380880" progId="Equation.DSMT4">
                      <p:embed/>
                    </p:oleObj>
                  </mc:Choice>
                  <mc:Fallback>
                    <p:oleObj name="Equation" r:id="rId15" imgW="1206360" imgH="380880" progId="Equation.DSMT4">
                      <p:embed/>
                      <p:pic>
                        <p:nvPicPr>
                          <p:cNvPr id="0" name=""/>
                          <p:cNvPicPr>
                            <a:picLocks noChangeAspect="1" noChangeArrowheads="1"/>
                          </p:cNvPicPr>
                          <p:nvPr/>
                        </p:nvPicPr>
                        <p:blipFill>
                          <a:blip r:embed="rId16"/>
                          <a:srcRect/>
                          <a:stretch>
                            <a:fillRect/>
                          </a:stretch>
                        </p:blipFill>
                        <p:spPr bwMode="auto">
                          <a:xfrm>
                            <a:off x="5568129" y="1807099"/>
                            <a:ext cx="1106488" cy="381000"/>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474297892"/>
                  </p:ext>
                </p:extLst>
              </p:nvPr>
            </p:nvGraphicFramePr>
            <p:xfrm>
              <a:off x="8679573" y="1808686"/>
              <a:ext cx="330200" cy="379413"/>
            </p:xfrm>
            <a:graphic>
              <a:graphicData uri="http://schemas.openxmlformats.org/presentationml/2006/ole">
                <mc:AlternateContent xmlns:mc="http://schemas.openxmlformats.org/markup-compatibility/2006">
                  <mc:Choice xmlns:v="urn:schemas-microsoft-com:vml" Requires="v">
                    <p:oleObj name="Equation" r:id="rId17" imgW="330120" imgH="368280" progId="Equation.DSMT4">
                      <p:embed/>
                    </p:oleObj>
                  </mc:Choice>
                  <mc:Fallback>
                    <p:oleObj name="Equation" r:id="rId17" imgW="330120" imgH="368280" progId="Equation.DSMT4">
                      <p:embed/>
                      <p:pic>
                        <p:nvPicPr>
                          <p:cNvPr id="0" name=""/>
                          <p:cNvPicPr>
                            <a:picLocks noChangeAspect="1" noChangeArrowheads="1"/>
                          </p:cNvPicPr>
                          <p:nvPr/>
                        </p:nvPicPr>
                        <p:blipFill>
                          <a:blip r:embed="rId18"/>
                          <a:srcRect/>
                          <a:stretch>
                            <a:fillRect/>
                          </a:stretch>
                        </p:blipFill>
                        <p:spPr bwMode="auto">
                          <a:xfrm>
                            <a:off x="8679573" y="1808686"/>
                            <a:ext cx="330200" cy="379413"/>
                          </a:xfrm>
                          <a:prstGeom prst="rect">
                            <a:avLst/>
                          </a:prstGeom>
                          <a:noFill/>
                        </p:spPr>
                      </p:pic>
                    </p:oleObj>
                  </mc:Fallback>
                </mc:AlternateContent>
              </a:graphicData>
            </a:graphic>
          </p:graphicFrame>
        </p:grpSp>
        <p:sp>
          <p:nvSpPr>
            <p:cNvPr id="18" name="TextBox 17"/>
            <p:cNvSpPr txBox="1"/>
            <p:nvPr/>
          </p:nvSpPr>
          <p:spPr>
            <a:xfrm>
              <a:off x="358284" y="1676137"/>
              <a:ext cx="962314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Xét            (vuông tại   ) và            (vuông tại   ) có:</a:t>
              </a:r>
            </a:p>
          </p:txBody>
        </p:sp>
      </p:grpSp>
      <p:pic>
        <p:nvPicPr>
          <p:cNvPr id="26" name="Picture 25"/>
          <p:cNvPicPr>
            <a:picLocks noChangeAspect="1"/>
          </p:cNvPicPr>
          <p:nvPr/>
        </p:nvPicPr>
        <p:blipFill>
          <a:blip r:embed="rId19"/>
          <a:stretch>
            <a:fillRect/>
          </a:stretch>
        </p:blipFill>
        <p:spPr>
          <a:xfrm>
            <a:off x="7616329" y="2069196"/>
            <a:ext cx="4457554" cy="4132370"/>
          </a:xfrm>
          <a:prstGeom prst="rect">
            <a:avLst/>
          </a:prstGeom>
        </p:spPr>
      </p:pic>
      <p:sp>
        <p:nvSpPr>
          <p:cNvPr id="28" name="文本框 3">
            <a:extLst>
              <a:ext uri="{FF2B5EF4-FFF2-40B4-BE49-F238E27FC236}">
                <a16:creationId xmlns:a16="http://schemas.microsoft.com/office/drawing/2014/main" id="{E3295AA9-DF64-410A-8B3E-AF9B52E0F292}"/>
              </a:ext>
            </a:extLst>
          </p:cNvPr>
          <p:cNvSpPr txBox="1"/>
          <p:nvPr/>
        </p:nvSpPr>
        <p:spPr>
          <a:xfrm>
            <a:off x="5008720" y="57825"/>
            <a:ext cx="2608729" cy="707886"/>
          </a:xfrm>
          <a:prstGeom prst="rect">
            <a:avLst/>
          </a:prstGeom>
          <a:noFill/>
        </p:spPr>
        <p:txBody>
          <a:bodyPr wrap="square" rtlCol="0">
            <a:spAutoFit/>
          </a:bodyPr>
          <a:lstStyle/>
          <a:p>
            <a:r>
              <a:rPr lang="en-US" altLang="zh-CN" sz="4000" b="1">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Cặp 1</a:t>
            </a:r>
            <a:endParaRPr lang="zh-CN" altLang="en-US" sz="4000" b="1" dirty="0">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71027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559496" y="165691"/>
            <a:ext cx="2608729" cy="707886"/>
          </a:xfrm>
          <a:prstGeom prst="rect">
            <a:avLst/>
          </a:prstGeom>
          <a:noFill/>
        </p:spPr>
        <p:txBody>
          <a:bodyPr wrap="square" rtlCol="0">
            <a:spAutoFit/>
          </a:bodyPr>
          <a:lstStyle/>
          <a:p>
            <a:r>
              <a:rPr lang="en-US" altLang="zh-CN" sz="4000" b="1">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làm</a:t>
            </a:r>
            <a:endParaRPr lang="zh-CN" altLang="en-US" sz="4000" b="1" dirty="0">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5" name="图片 4">
            <a:extLst>
              <a:ext uri="{FF2B5EF4-FFF2-40B4-BE49-F238E27FC236}">
                <a16:creationId xmlns:a16="http://schemas.microsoft.com/office/drawing/2014/main" id="{57442393-ED3C-4B6F-8091-D7565EBE7B06}"/>
              </a:ext>
            </a:extLst>
          </p:cNvPr>
          <p:cNvPicPr>
            <a:picLocks noChangeAspect="1"/>
          </p:cNvPicPr>
          <p:nvPr/>
        </p:nvPicPr>
        <p:blipFill>
          <a:blip r:embed="rId4"/>
          <a:stretch>
            <a:fillRect/>
          </a:stretch>
        </p:blipFill>
        <p:spPr>
          <a:xfrm>
            <a:off x="11739872" y="2049"/>
            <a:ext cx="497556" cy="167119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152138192"/>
              </p:ext>
            </p:extLst>
          </p:nvPr>
        </p:nvGraphicFramePr>
        <p:xfrm>
          <a:off x="577850" y="2106613"/>
          <a:ext cx="711200" cy="381000"/>
        </p:xfrm>
        <a:graphic>
          <a:graphicData uri="http://schemas.openxmlformats.org/presentationml/2006/ole">
            <mc:AlternateContent xmlns:mc="http://schemas.openxmlformats.org/markup-compatibility/2006">
              <mc:Choice xmlns:v="urn:schemas-microsoft-com:vml" Requires="v">
                <p:oleObj name="Equation" r:id="rId5" imgW="698400" imgH="380880" progId="Equation.DSMT4">
                  <p:embed/>
                </p:oleObj>
              </mc:Choice>
              <mc:Fallback>
                <p:oleObj name="Equation" r:id="rId5" imgW="698400" imgH="380880" progId="Equation.DSMT4">
                  <p:embed/>
                  <p:pic>
                    <p:nvPicPr>
                      <p:cNvPr id="0" name=""/>
                      <p:cNvPicPr>
                        <a:picLocks noChangeAspect="1" noChangeArrowheads="1"/>
                      </p:cNvPicPr>
                      <p:nvPr/>
                    </p:nvPicPr>
                    <p:blipFill>
                      <a:blip r:embed="rId6"/>
                      <a:srcRect/>
                      <a:stretch>
                        <a:fillRect/>
                      </a:stretch>
                    </p:blipFill>
                    <p:spPr bwMode="auto">
                      <a:xfrm>
                        <a:off x="577850" y="2106613"/>
                        <a:ext cx="711200" cy="38100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822663"/>
              </p:ext>
            </p:extLst>
          </p:nvPr>
        </p:nvGraphicFramePr>
        <p:xfrm>
          <a:off x="606000" y="2892425"/>
          <a:ext cx="1714500" cy="388938"/>
        </p:xfrm>
        <a:graphic>
          <a:graphicData uri="http://schemas.openxmlformats.org/presentationml/2006/ole">
            <mc:AlternateContent xmlns:mc="http://schemas.openxmlformats.org/markup-compatibility/2006">
              <mc:Choice xmlns:v="urn:schemas-microsoft-com:vml" Requires="v">
                <p:oleObj name="Equation" r:id="rId7" imgW="1714320" imgH="380880" progId="Equation.DSMT4">
                  <p:embed/>
                </p:oleObj>
              </mc:Choice>
              <mc:Fallback>
                <p:oleObj name="Equation" r:id="rId7" imgW="1714320" imgH="380880" progId="Equation.DSMT4">
                  <p:embed/>
                  <p:pic>
                    <p:nvPicPr>
                      <p:cNvPr id="0" name=""/>
                      <p:cNvPicPr>
                        <a:picLocks noChangeAspect="1" noChangeArrowheads="1"/>
                      </p:cNvPicPr>
                      <p:nvPr/>
                    </p:nvPicPr>
                    <p:blipFill>
                      <a:blip r:embed="rId8"/>
                      <a:srcRect/>
                      <a:stretch>
                        <a:fillRect/>
                      </a:stretch>
                    </p:blipFill>
                    <p:spPr bwMode="auto">
                      <a:xfrm>
                        <a:off x="606000" y="2892425"/>
                        <a:ext cx="1714500" cy="388938"/>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68455529"/>
              </p:ext>
            </p:extLst>
          </p:nvPr>
        </p:nvGraphicFramePr>
        <p:xfrm>
          <a:off x="811213" y="3622675"/>
          <a:ext cx="3543300" cy="381000"/>
        </p:xfrm>
        <a:graphic>
          <a:graphicData uri="http://schemas.openxmlformats.org/presentationml/2006/ole">
            <mc:AlternateContent xmlns:mc="http://schemas.openxmlformats.org/markup-compatibility/2006">
              <mc:Choice xmlns:v="urn:schemas-microsoft-com:vml" Requires="v">
                <p:oleObj name="Equation" r:id="rId9" imgW="3543120" imgH="380880" progId="Equation.DSMT4">
                  <p:embed/>
                </p:oleObj>
              </mc:Choice>
              <mc:Fallback>
                <p:oleObj name="Equation" r:id="rId9" imgW="3543120" imgH="380880" progId="Equation.DSMT4">
                  <p:embed/>
                  <p:pic>
                    <p:nvPicPr>
                      <p:cNvPr id="0" name=""/>
                      <p:cNvPicPr>
                        <a:picLocks noChangeAspect="1" noChangeArrowheads="1"/>
                      </p:cNvPicPr>
                      <p:nvPr/>
                    </p:nvPicPr>
                    <p:blipFill>
                      <a:blip r:embed="rId10"/>
                      <a:srcRect/>
                      <a:stretch>
                        <a:fillRect/>
                      </a:stretch>
                    </p:blipFill>
                    <p:spPr bwMode="auto">
                      <a:xfrm>
                        <a:off x="811213" y="3622675"/>
                        <a:ext cx="3543300" cy="381000"/>
                      </a:xfrm>
                      <a:prstGeom prst="rect">
                        <a:avLst/>
                      </a:prstGeom>
                      <a:noFill/>
                    </p:spPr>
                  </p:pic>
                </p:oleObj>
              </mc:Fallback>
            </mc:AlternateContent>
          </a:graphicData>
        </a:graphic>
      </p:graphicFrame>
      <p:sp>
        <p:nvSpPr>
          <p:cNvPr id="12" name="Rectangle 15"/>
          <p:cNvSpPr>
            <a:spLocks noChangeArrowheads="1"/>
          </p:cNvSpPr>
          <p:nvPr/>
        </p:nvSpPr>
        <p:spPr bwMode="auto">
          <a:xfrm>
            <a:off x="1281000" y="1973463"/>
            <a:ext cx="2749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cạnh chung</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Rectangle 17"/>
          <p:cNvSpPr>
            <a:spLocks noChangeArrowheads="1"/>
          </p:cNvSpPr>
          <p:nvPr/>
        </p:nvSpPr>
        <p:spPr bwMode="auto">
          <a:xfrm>
            <a:off x="2361000" y="2743161"/>
            <a:ext cx="42370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 bằng bán kính)</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19"/>
          <p:cNvSpPr>
            <a:spLocks noChangeArrowheads="1"/>
          </p:cNvSpPr>
          <p:nvPr/>
        </p:nvSpPr>
        <p:spPr bwMode="auto">
          <a:xfrm>
            <a:off x="544635" y="4252933"/>
            <a:ext cx="5993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 huyền – cạnh</a:t>
            </a:r>
            <a:r>
              <a:rPr kumimoji="0" lang="fr-FR" altLang="en-US" sz="3600" b="0" i="0" u="none" strike="noStrike" cap="none" normalizeH="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góc vuông</a:t>
            </a: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297853" y="1117669"/>
            <a:ext cx="9623147" cy="646331"/>
            <a:chOff x="336470" y="1664293"/>
            <a:chExt cx="9623147" cy="646331"/>
          </a:xfrm>
        </p:grpSpPr>
        <p:grpSp>
          <p:nvGrpSpPr>
            <p:cNvPr id="17" name="Group 16"/>
            <p:cNvGrpSpPr/>
            <p:nvPr/>
          </p:nvGrpSpPr>
          <p:grpSpPr>
            <a:xfrm>
              <a:off x="1243530" y="1799162"/>
              <a:ext cx="7804150" cy="396875"/>
              <a:chOff x="1243530" y="1799162"/>
              <a:chExt cx="7804150" cy="396875"/>
            </a:xfrm>
          </p:grpSpPr>
          <p:graphicFrame>
            <p:nvGraphicFramePr>
              <p:cNvPr id="19" name="Object 18"/>
              <p:cNvGraphicFramePr>
                <a:graphicFrameLocks noChangeAspect="1"/>
              </p:cNvGraphicFramePr>
              <p:nvPr>
                <p:extLst>
                  <p:ext uri="{D42A27DB-BD31-4B8C-83A1-F6EECF244321}">
                    <p14:modId xmlns:p14="http://schemas.microsoft.com/office/powerpoint/2010/main" val="73357239"/>
                  </p:ext>
                </p:extLst>
              </p:nvPr>
            </p:nvGraphicFramePr>
            <p:xfrm>
              <a:off x="1243530" y="1807099"/>
              <a:ext cx="1141412" cy="381000"/>
            </p:xfrm>
            <a:graphic>
              <a:graphicData uri="http://schemas.openxmlformats.org/presentationml/2006/ole">
                <mc:AlternateContent xmlns:mc="http://schemas.openxmlformats.org/markup-compatibility/2006">
                  <mc:Choice xmlns:v="urn:schemas-microsoft-com:vml" Requires="v">
                    <p:oleObj name="Equation" r:id="rId11" imgW="1257120" imgH="380880" progId="Equation.DSMT4">
                      <p:embed/>
                    </p:oleObj>
                  </mc:Choice>
                  <mc:Fallback>
                    <p:oleObj name="Equation" r:id="rId11" imgW="1257120" imgH="380880" progId="Equation.DSMT4">
                      <p:embed/>
                      <p:pic>
                        <p:nvPicPr>
                          <p:cNvPr id="0" name=""/>
                          <p:cNvPicPr>
                            <a:picLocks noChangeAspect="1" noChangeArrowheads="1"/>
                          </p:cNvPicPr>
                          <p:nvPr/>
                        </p:nvPicPr>
                        <p:blipFill>
                          <a:blip r:embed="rId12"/>
                          <a:srcRect/>
                          <a:stretch>
                            <a:fillRect/>
                          </a:stretch>
                        </p:blipFill>
                        <p:spPr bwMode="auto">
                          <a:xfrm>
                            <a:off x="1243530" y="1807099"/>
                            <a:ext cx="1141412" cy="381000"/>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32359409"/>
                  </p:ext>
                </p:extLst>
              </p:nvPr>
            </p:nvGraphicFramePr>
            <p:xfrm>
              <a:off x="4340742" y="1799162"/>
              <a:ext cx="406400" cy="396875"/>
            </p:xfrm>
            <a:graphic>
              <a:graphicData uri="http://schemas.openxmlformats.org/presentationml/2006/ole">
                <mc:AlternateContent xmlns:mc="http://schemas.openxmlformats.org/markup-compatibility/2006">
                  <mc:Choice xmlns:v="urn:schemas-microsoft-com:vml" Requires="v">
                    <p:oleObj name="Equation" r:id="rId13" imgW="406080" imgH="380880" progId="Equation.DSMT4">
                      <p:embed/>
                    </p:oleObj>
                  </mc:Choice>
                  <mc:Fallback>
                    <p:oleObj name="Equation" r:id="rId13" imgW="406080" imgH="380880" progId="Equation.DSMT4">
                      <p:embed/>
                      <p:pic>
                        <p:nvPicPr>
                          <p:cNvPr id="0" name=""/>
                          <p:cNvPicPr>
                            <a:picLocks noChangeAspect="1" noChangeArrowheads="1"/>
                          </p:cNvPicPr>
                          <p:nvPr/>
                        </p:nvPicPr>
                        <p:blipFill>
                          <a:blip r:embed="rId14"/>
                          <a:srcRect/>
                          <a:stretch>
                            <a:fillRect/>
                          </a:stretch>
                        </p:blipFill>
                        <p:spPr bwMode="auto">
                          <a:xfrm>
                            <a:off x="4340742" y="1799162"/>
                            <a:ext cx="406400" cy="396875"/>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05835299"/>
                  </p:ext>
                </p:extLst>
              </p:nvPr>
            </p:nvGraphicFramePr>
            <p:xfrm>
              <a:off x="5528192" y="1807099"/>
              <a:ext cx="1187450" cy="381000"/>
            </p:xfrm>
            <a:graphic>
              <a:graphicData uri="http://schemas.openxmlformats.org/presentationml/2006/ole">
                <mc:AlternateContent xmlns:mc="http://schemas.openxmlformats.org/markup-compatibility/2006">
                  <mc:Choice xmlns:v="urn:schemas-microsoft-com:vml" Requires="v">
                    <p:oleObj name="Equation" r:id="rId15" imgW="1295280" imgH="380880" progId="Equation.DSMT4">
                      <p:embed/>
                    </p:oleObj>
                  </mc:Choice>
                  <mc:Fallback>
                    <p:oleObj name="Equation" r:id="rId15" imgW="1295280" imgH="380880" progId="Equation.DSMT4">
                      <p:embed/>
                      <p:pic>
                        <p:nvPicPr>
                          <p:cNvPr id="0" name=""/>
                          <p:cNvPicPr>
                            <a:picLocks noChangeAspect="1" noChangeArrowheads="1"/>
                          </p:cNvPicPr>
                          <p:nvPr/>
                        </p:nvPicPr>
                        <p:blipFill>
                          <a:blip r:embed="rId16"/>
                          <a:srcRect/>
                          <a:stretch>
                            <a:fillRect/>
                          </a:stretch>
                        </p:blipFill>
                        <p:spPr bwMode="auto">
                          <a:xfrm>
                            <a:off x="5528192" y="1807099"/>
                            <a:ext cx="1187450" cy="381000"/>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111907442"/>
                  </p:ext>
                </p:extLst>
              </p:nvPr>
            </p:nvGraphicFramePr>
            <p:xfrm>
              <a:off x="8641280" y="1802337"/>
              <a:ext cx="406400" cy="393700"/>
            </p:xfrm>
            <a:graphic>
              <a:graphicData uri="http://schemas.openxmlformats.org/presentationml/2006/ole">
                <mc:AlternateContent xmlns:mc="http://schemas.openxmlformats.org/markup-compatibility/2006">
                  <mc:Choice xmlns:v="urn:schemas-microsoft-com:vml" Requires="v">
                    <p:oleObj name="Equation" r:id="rId17" imgW="406080" imgH="380880" progId="Equation.DSMT4">
                      <p:embed/>
                    </p:oleObj>
                  </mc:Choice>
                  <mc:Fallback>
                    <p:oleObj name="Equation" r:id="rId17" imgW="406080" imgH="380880" progId="Equation.DSMT4">
                      <p:embed/>
                      <p:pic>
                        <p:nvPicPr>
                          <p:cNvPr id="0" name=""/>
                          <p:cNvPicPr>
                            <a:picLocks noChangeAspect="1" noChangeArrowheads="1"/>
                          </p:cNvPicPr>
                          <p:nvPr/>
                        </p:nvPicPr>
                        <p:blipFill>
                          <a:blip r:embed="rId18"/>
                          <a:srcRect/>
                          <a:stretch>
                            <a:fillRect/>
                          </a:stretch>
                        </p:blipFill>
                        <p:spPr bwMode="auto">
                          <a:xfrm>
                            <a:off x="8641280" y="1802337"/>
                            <a:ext cx="406400" cy="393700"/>
                          </a:xfrm>
                          <a:prstGeom prst="rect">
                            <a:avLst/>
                          </a:prstGeom>
                          <a:noFill/>
                        </p:spPr>
                      </p:pic>
                    </p:oleObj>
                  </mc:Fallback>
                </mc:AlternateContent>
              </a:graphicData>
            </a:graphic>
          </p:graphicFrame>
        </p:grpSp>
        <p:sp>
          <p:nvSpPr>
            <p:cNvPr id="18" name="TextBox 17"/>
            <p:cNvSpPr txBox="1"/>
            <p:nvPr/>
          </p:nvSpPr>
          <p:spPr>
            <a:xfrm>
              <a:off x="336470" y="1664293"/>
              <a:ext cx="962314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Xét            (vuông tại   ) và            (vuông tại   ) có:</a:t>
              </a:r>
            </a:p>
          </p:txBody>
        </p:sp>
      </p:grpSp>
      <p:sp>
        <p:nvSpPr>
          <p:cNvPr id="28" name="文本框 3">
            <a:extLst>
              <a:ext uri="{FF2B5EF4-FFF2-40B4-BE49-F238E27FC236}">
                <a16:creationId xmlns:a16="http://schemas.microsoft.com/office/drawing/2014/main" id="{E3295AA9-DF64-410A-8B3E-AF9B52E0F292}"/>
              </a:ext>
            </a:extLst>
          </p:cNvPr>
          <p:cNvSpPr txBox="1"/>
          <p:nvPr/>
        </p:nvSpPr>
        <p:spPr>
          <a:xfrm>
            <a:off x="5008720" y="57825"/>
            <a:ext cx="2608729" cy="707886"/>
          </a:xfrm>
          <a:prstGeom prst="rect">
            <a:avLst/>
          </a:prstGeom>
          <a:noFill/>
        </p:spPr>
        <p:txBody>
          <a:bodyPr wrap="square" rtlCol="0">
            <a:spAutoFit/>
          </a:bodyPr>
          <a:lstStyle/>
          <a:p>
            <a:r>
              <a:rPr lang="en-US" altLang="zh-CN" sz="4000" b="1">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Cặp 2</a:t>
            </a:r>
            <a:endParaRPr lang="zh-CN" altLang="en-US" sz="4000" b="1" dirty="0">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Picture 22"/>
          <p:cNvPicPr>
            <a:picLocks noChangeAspect="1"/>
          </p:cNvPicPr>
          <p:nvPr/>
        </p:nvPicPr>
        <p:blipFill>
          <a:blip r:embed="rId19"/>
          <a:stretch>
            <a:fillRect/>
          </a:stretch>
        </p:blipFill>
        <p:spPr>
          <a:xfrm>
            <a:off x="7801081" y="1997662"/>
            <a:ext cx="4488904" cy="4161436"/>
          </a:xfrm>
          <a:prstGeom prst="rect">
            <a:avLst/>
          </a:prstGeom>
        </p:spPr>
      </p:pic>
    </p:spTree>
    <p:extLst>
      <p:ext uri="{BB962C8B-B14F-4D97-AF65-F5344CB8AC3E}">
        <p14:creationId xmlns:p14="http://schemas.microsoft.com/office/powerpoint/2010/main" val="297001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559496" y="165691"/>
            <a:ext cx="2608729" cy="707886"/>
          </a:xfrm>
          <a:prstGeom prst="rect">
            <a:avLst/>
          </a:prstGeom>
          <a:noFill/>
        </p:spPr>
        <p:txBody>
          <a:bodyPr wrap="square" rtlCol="0">
            <a:spAutoFit/>
          </a:bodyPr>
          <a:lstStyle/>
          <a:p>
            <a:r>
              <a:rPr lang="en-US" altLang="zh-CN" sz="4000" b="1">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làm</a:t>
            </a:r>
            <a:endParaRPr lang="zh-CN" altLang="en-US" sz="4000" b="1" dirty="0">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5" name="图片 4">
            <a:extLst>
              <a:ext uri="{FF2B5EF4-FFF2-40B4-BE49-F238E27FC236}">
                <a16:creationId xmlns:a16="http://schemas.microsoft.com/office/drawing/2014/main" id="{57442393-ED3C-4B6F-8091-D7565EBE7B06}"/>
              </a:ext>
            </a:extLst>
          </p:cNvPr>
          <p:cNvPicPr>
            <a:picLocks noChangeAspect="1"/>
          </p:cNvPicPr>
          <p:nvPr/>
        </p:nvPicPr>
        <p:blipFill>
          <a:blip r:embed="rId4"/>
          <a:stretch>
            <a:fillRect/>
          </a:stretch>
        </p:blipFill>
        <p:spPr>
          <a:xfrm>
            <a:off x="11739872" y="2049"/>
            <a:ext cx="497556" cy="167119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938442459"/>
              </p:ext>
            </p:extLst>
          </p:nvPr>
        </p:nvGraphicFramePr>
        <p:xfrm>
          <a:off x="525463" y="2106613"/>
          <a:ext cx="814387" cy="381000"/>
        </p:xfrm>
        <a:graphic>
          <a:graphicData uri="http://schemas.openxmlformats.org/presentationml/2006/ole">
            <mc:AlternateContent xmlns:mc="http://schemas.openxmlformats.org/markup-compatibility/2006">
              <mc:Choice xmlns:v="urn:schemas-microsoft-com:vml" Requires="v">
                <p:oleObj name="Equation" r:id="rId5" imgW="799920" imgH="380880" progId="Equation.DSMT4">
                  <p:embed/>
                </p:oleObj>
              </mc:Choice>
              <mc:Fallback>
                <p:oleObj name="Equation" r:id="rId5" imgW="799920" imgH="380880" progId="Equation.DSMT4">
                  <p:embed/>
                  <p:pic>
                    <p:nvPicPr>
                      <p:cNvPr id="0" name=""/>
                      <p:cNvPicPr>
                        <a:picLocks noChangeAspect="1" noChangeArrowheads="1"/>
                      </p:cNvPicPr>
                      <p:nvPr/>
                    </p:nvPicPr>
                    <p:blipFill>
                      <a:blip r:embed="rId6"/>
                      <a:srcRect/>
                      <a:stretch>
                        <a:fillRect/>
                      </a:stretch>
                    </p:blipFill>
                    <p:spPr bwMode="auto">
                      <a:xfrm>
                        <a:off x="525463" y="2106613"/>
                        <a:ext cx="814387" cy="38100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30707749"/>
              </p:ext>
            </p:extLst>
          </p:nvPr>
        </p:nvGraphicFramePr>
        <p:xfrm>
          <a:off x="561000" y="2892425"/>
          <a:ext cx="1727200" cy="388938"/>
        </p:xfrm>
        <a:graphic>
          <a:graphicData uri="http://schemas.openxmlformats.org/presentationml/2006/ole">
            <mc:AlternateContent xmlns:mc="http://schemas.openxmlformats.org/markup-compatibility/2006">
              <mc:Choice xmlns:v="urn:schemas-microsoft-com:vml" Requires="v">
                <p:oleObj name="Equation" r:id="rId7" imgW="1726920" imgH="380880" progId="Equation.DSMT4">
                  <p:embed/>
                </p:oleObj>
              </mc:Choice>
              <mc:Fallback>
                <p:oleObj name="Equation" r:id="rId7" imgW="1726920" imgH="380880" progId="Equation.DSMT4">
                  <p:embed/>
                  <p:pic>
                    <p:nvPicPr>
                      <p:cNvPr id="0" name=""/>
                      <p:cNvPicPr>
                        <a:picLocks noChangeAspect="1" noChangeArrowheads="1"/>
                      </p:cNvPicPr>
                      <p:nvPr/>
                    </p:nvPicPr>
                    <p:blipFill>
                      <a:blip r:embed="rId8"/>
                      <a:srcRect/>
                      <a:stretch>
                        <a:fillRect/>
                      </a:stretch>
                    </p:blipFill>
                    <p:spPr bwMode="auto">
                      <a:xfrm>
                        <a:off x="561000" y="2892425"/>
                        <a:ext cx="1727200" cy="388938"/>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26404352"/>
              </p:ext>
            </p:extLst>
          </p:nvPr>
        </p:nvGraphicFramePr>
        <p:xfrm>
          <a:off x="715963" y="3622675"/>
          <a:ext cx="3733800" cy="381000"/>
        </p:xfrm>
        <a:graphic>
          <a:graphicData uri="http://schemas.openxmlformats.org/presentationml/2006/ole">
            <mc:AlternateContent xmlns:mc="http://schemas.openxmlformats.org/markup-compatibility/2006">
              <mc:Choice xmlns:v="urn:schemas-microsoft-com:vml" Requires="v">
                <p:oleObj name="Equation" r:id="rId9" imgW="3733560" imgH="380880" progId="Equation.DSMT4">
                  <p:embed/>
                </p:oleObj>
              </mc:Choice>
              <mc:Fallback>
                <p:oleObj name="Equation" r:id="rId9" imgW="3733560" imgH="380880" progId="Equation.DSMT4">
                  <p:embed/>
                  <p:pic>
                    <p:nvPicPr>
                      <p:cNvPr id="0" name=""/>
                      <p:cNvPicPr>
                        <a:picLocks noChangeAspect="1" noChangeArrowheads="1"/>
                      </p:cNvPicPr>
                      <p:nvPr/>
                    </p:nvPicPr>
                    <p:blipFill>
                      <a:blip r:embed="rId10"/>
                      <a:srcRect/>
                      <a:stretch>
                        <a:fillRect/>
                      </a:stretch>
                    </p:blipFill>
                    <p:spPr bwMode="auto">
                      <a:xfrm>
                        <a:off x="715963" y="3622675"/>
                        <a:ext cx="3733800" cy="381000"/>
                      </a:xfrm>
                      <a:prstGeom prst="rect">
                        <a:avLst/>
                      </a:prstGeom>
                      <a:noFill/>
                    </p:spPr>
                  </p:pic>
                </p:oleObj>
              </mc:Fallback>
            </mc:AlternateContent>
          </a:graphicData>
        </a:graphic>
      </p:graphicFrame>
      <p:sp>
        <p:nvSpPr>
          <p:cNvPr id="12" name="Rectangle 15"/>
          <p:cNvSpPr>
            <a:spLocks noChangeArrowheads="1"/>
          </p:cNvSpPr>
          <p:nvPr/>
        </p:nvSpPr>
        <p:spPr bwMode="auto">
          <a:xfrm>
            <a:off x="1281000" y="1973463"/>
            <a:ext cx="27494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cạnh chung</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Rectangle 17"/>
          <p:cNvSpPr>
            <a:spLocks noChangeArrowheads="1"/>
          </p:cNvSpPr>
          <p:nvPr/>
        </p:nvSpPr>
        <p:spPr bwMode="auto">
          <a:xfrm>
            <a:off x="2226000" y="2743161"/>
            <a:ext cx="42370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 bằng bán kính)</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19"/>
          <p:cNvSpPr>
            <a:spLocks noChangeArrowheads="1"/>
          </p:cNvSpPr>
          <p:nvPr/>
        </p:nvSpPr>
        <p:spPr bwMode="auto">
          <a:xfrm>
            <a:off x="544635" y="4252933"/>
            <a:ext cx="5993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 huyền – cạnh</a:t>
            </a:r>
            <a:r>
              <a:rPr kumimoji="0" lang="fr-FR" altLang="en-US" sz="3600" b="0" i="0" u="none" strike="noStrike" cap="none" normalizeH="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góc vuông</a:t>
            </a:r>
            <a:r>
              <a:rPr kumimoji="0" lang="fr-FR"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291000" y="1117669"/>
            <a:ext cx="9969396" cy="646331"/>
            <a:chOff x="329617" y="1664293"/>
            <a:chExt cx="9969396" cy="646331"/>
          </a:xfrm>
        </p:grpSpPr>
        <p:grpSp>
          <p:nvGrpSpPr>
            <p:cNvPr id="17" name="Group 16"/>
            <p:cNvGrpSpPr/>
            <p:nvPr/>
          </p:nvGrpSpPr>
          <p:grpSpPr>
            <a:xfrm>
              <a:off x="1192730" y="1805512"/>
              <a:ext cx="8226887" cy="382587"/>
              <a:chOff x="1192730" y="1805512"/>
              <a:chExt cx="8226887" cy="382587"/>
            </a:xfrm>
          </p:grpSpPr>
          <p:graphicFrame>
            <p:nvGraphicFramePr>
              <p:cNvPr id="19" name="Object 18"/>
              <p:cNvGraphicFramePr>
                <a:graphicFrameLocks noChangeAspect="1"/>
              </p:cNvGraphicFramePr>
              <p:nvPr>
                <p:extLst>
                  <p:ext uri="{D42A27DB-BD31-4B8C-83A1-F6EECF244321}">
                    <p14:modId xmlns:p14="http://schemas.microsoft.com/office/powerpoint/2010/main" val="4007597663"/>
                  </p:ext>
                </p:extLst>
              </p:nvPr>
            </p:nvGraphicFramePr>
            <p:xfrm>
              <a:off x="1192730" y="1807099"/>
              <a:ext cx="1244600" cy="381000"/>
            </p:xfrm>
            <a:graphic>
              <a:graphicData uri="http://schemas.openxmlformats.org/presentationml/2006/ole">
                <mc:AlternateContent xmlns:mc="http://schemas.openxmlformats.org/markup-compatibility/2006">
                  <mc:Choice xmlns:v="urn:schemas-microsoft-com:vml" Requires="v">
                    <p:oleObj name="Equation" r:id="rId11" imgW="1371600" imgH="380880" progId="Equation.DSMT4">
                      <p:embed/>
                    </p:oleObj>
                  </mc:Choice>
                  <mc:Fallback>
                    <p:oleObj name="Equation" r:id="rId11" imgW="1371600" imgH="380880" progId="Equation.DSMT4">
                      <p:embed/>
                      <p:pic>
                        <p:nvPicPr>
                          <p:cNvPr id="0" name=""/>
                          <p:cNvPicPr>
                            <a:picLocks noChangeAspect="1" noChangeArrowheads="1"/>
                          </p:cNvPicPr>
                          <p:nvPr/>
                        </p:nvPicPr>
                        <p:blipFill>
                          <a:blip r:embed="rId12"/>
                          <a:srcRect/>
                          <a:stretch>
                            <a:fillRect/>
                          </a:stretch>
                        </p:blipFill>
                        <p:spPr bwMode="auto">
                          <a:xfrm>
                            <a:off x="1192730" y="1807099"/>
                            <a:ext cx="1244600" cy="381000"/>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609703793"/>
                  </p:ext>
                </p:extLst>
              </p:nvPr>
            </p:nvGraphicFramePr>
            <p:xfrm>
              <a:off x="4379317" y="1805512"/>
              <a:ext cx="495300" cy="382587"/>
            </p:xfrm>
            <a:graphic>
              <a:graphicData uri="http://schemas.openxmlformats.org/presentationml/2006/ole">
                <mc:AlternateContent xmlns:mc="http://schemas.openxmlformats.org/markup-compatibility/2006">
                  <mc:Choice xmlns:v="urn:schemas-microsoft-com:vml" Requires="v">
                    <p:oleObj name="Equation" r:id="rId13" imgW="495000" imgH="368280" progId="Equation.DSMT4">
                      <p:embed/>
                    </p:oleObj>
                  </mc:Choice>
                  <mc:Fallback>
                    <p:oleObj name="Equation" r:id="rId13" imgW="495000" imgH="368280" progId="Equation.DSMT4">
                      <p:embed/>
                      <p:pic>
                        <p:nvPicPr>
                          <p:cNvPr id="0" name=""/>
                          <p:cNvPicPr>
                            <a:picLocks noChangeAspect="1" noChangeArrowheads="1"/>
                          </p:cNvPicPr>
                          <p:nvPr/>
                        </p:nvPicPr>
                        <p:blipFill>
                          <a:blip r:embed="rId14"/>
                          <a:srcRect/>
                          <a:stretch>
                            <a:fillRect/>
                          </a:stretch>
                        </p:blipFill>
                        <p:spPr bwMode="auto">
                          <a:xfrm>
                            <a:off x="4379317" y="1805512"/>
                            <a:ext cx="495300" cy="382587"/>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173690035"/>
                  </p:ext>
                </p:extLst>
              </p:nvPr>
            </p:nvGraphicFramePr>
            <p:xfrm>
              <a:off x="5663504" y="1807099"/>
              <a:ext cx="1281113" cy="381000"/>
            </p:xfrm>
            <a:graphic>
              <a:graphicData uri="http://schemas.openxmlformats.org/presentationml/2006/ole">
                <mc:AlternateContent xmlns:mc="http://schemas.openxmlformats.org/markup-compatibility/2006">
                  <mc:Choice xmlns:v="urn:schemas-microsoft-com:vml" Requires="v">
                    <p:oleObj name="Equation" r:id="rId15" imgW="1396800" imgH="380880" progId="Equation.DSMT4">
                      <p:embed/>
                    </p:oleObj>
                  </mc:Choice>
                  <mc:Fallback>
                    <p:oleObj name="Equation" r:id="rId15" imgW="1396800" imgH="380880" progId="Equation.DSMT4">
                      <p:embed/>
                      <p:pic>
                        <p:nvPicPr>
                          <p:cNvPr id="0" name=""/>
                          <p:cNvPicPr>
                            <a:picLocks noChangeAspect="1" noChangeArrowheads="1"/>
                          </p:cNvPicPr>
                          <p:nvPr/>
                        </p:nvPicPr>
                        <p:blipFill>
                          <a:blip r:embed="rId16"/>
                          <a:srcRect/>
                          <a:stretch>
                            <a:fillRect/>
                          </a:stretch>
                        </p:blipFill>
                        <p:spPr bwMode="auto">
                          <a:xfrm>
                            <a:off x="5663504" y="1807099"/>
                            <a:ext cx="1281113" cy="381000"/>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93467296"/>
                  </p:ext>
                </p:extLst>
              </p:nvPr>
            </p:nvGraphicFramePr>
            <p:xfrm>
              <a:off x="8924317" y="1808687"/>
              <a:ext cx="495300" cy="379412"/>
            </p:xfrm>
            <a:graphic>
              <a:graphicData uri="http://schemas.openxmlformats.org/presentationml/2006/ole">
                <mc:AlternateContent xmlns:mc="http://schemas.openxmlformats.org/markup-compatibility/2006">
                  <mc:Choice xmlns:v="urn:schemas-microsoft-com:vml" Requires="v">
                    <p:oleObj name="Equation" r:id="rId17" imgW="495000" imgH="368280" progId="Equation.DSMT4">
                      <p:embed/>
                    </p:oleObj>
                  </mc:Choice>
                  <mc:Fallback>
                    <p:oleObj name="Equation" r:id="rId17" imgW="495000" imgH="368280" progId="Equation.DSMT4">
                      <p:embed/>
                      <p:pic>
                        <p:nvPicPr>
                          <p:cNvPr id="0" name=""/>
                          <p:cNvPicPr>
                            <a:picLocks noChangeAspect="1" noChangeArrowheads="1"/>
                          </p:cNvPicPr>
                          <p:nvPr/>
                        </p:nvPicPr>
                        <p:blipFill>
                          <a:blip r:embed="rId18"/>
                          <a:srcRect/>
                          <a:stretch>
                            <a:fillRect/>
                          </a:stretch>
                        </p:blipFill>
                        <p:spPr bwMode="auto">
                          <a:xfrm>
                            <a:off x="8924317" y="1808687"/>
                            <a:ext cx="495300" cy="379412"/>
                          </a:xfrm>
                          <a:prstGeom prst="rect">
                            <a:avLst/>
                          </a:prstGeom>
                          <a:noFill/>
                        </p:spPr>
                      </p:pic>
                    </p:oleObj>
                  </mc:Fallback>
                </mc:AlternateContent>
              </a:graphicData>
            </a:graphic>
          </p:graphicFrame>
        </p:grpSp>
        <p:sp>
          <p:nvSpPr>
            <p:cNvPr id="18" name="TextBox 17"/>
            <p:cNvSpPr txBox="1"/>
            <p:nvPr/>
          </p:nvSpPr>
          <p:spPr>
            <a:xfrm>
              <a:off x="329617" y="1664293"/>
              <a:ext cx="9969396"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Xét            (vuông tại     ) và            (vuông tại    ) có:</a:t>
              </a:r>
            </a:p>
          </p:txBody>
        </p:sp>
      </p:grpSp>
      <p:sp>
        <p:nvSpPr>
          <p:cNvPr id="28" name="文本框 3">
            <a:extLst>
              <a:ext uri="{FF2B5EF4-FFF2-40B4-BE49-F238E27FC236}">
                <a16:creationId xmlns:a16="http://schemas.microsoft.com/office/drawing/2014/main" id="{E3295AA9-DF64-410A-8B3E-AF9B52E0F292}"/>
              </a:ext>
            </a:extLst>
          </p:cNvPr>
          <p:cNvSpPr txBox="1"/>
          <p:nvPr/>
        </p:nvSpPr>
        <p:spPr>
          <a:xfrm>
            <a:off x="5008720" y="57825"/>
            <a:ext cx="2608729" cy="707886"/>
          </a:xfrm>
          <a:prstGeom prst="rect">
            <a:avLst/>
          </a:prstGeom>
          <a:noFill/>
        </p:spPr>
        <p:txBody>
          <a:bodyPr wrap="square" rtlCol="0">
            <a:spAutoFit/>
          </a:bodyPr>
          <a:lstStyle/>
          <a:p>
            <a:r>
              <a:rPr lang="en-US" altLang="zh-CN" sz="4000" b="1">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Cặp 3</a:t>
            </a:r>
            <a:endParaRPr lang="zh-CN" altLang="en-US" sz="4000" b="1" dirty="0">
              <a:solidFill>
                <a:srgbClr val="0000FF"/>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5" name="Picture 24"/>
          <p:cNvPicPr>
            <a:picLocks noChangeAspect="1"/>
          </p:cNvPicPr>
          <p:nvPr/>
        </p:nvPicPr>
        <p:blipFill>
          <a:blip r:embed="rId19"/>
          <a:stretch>
            <a:fillRect/>
          </a:stretch>
        </p:blipFill>
        <p:spPr>
          <a:xfrm>
            <a:off x="7715244" y="2157165"/>
            <a:ext cx="4207034" cy="3900127"/>
          </a:xfrm>
          <a:prstGeom prst="rect">
            <a:avLst/>
          </a:prstGeom>
        </p:spPr>
      </p:pic>
    </p:spTree>
    <p:extLst>
      <p:ext uri="{BB962C8B-B14F-4D97-AF65-F5344CB8AC3E}">
        <p14:creationId xmlns:p14="http://schemas.microsoft.com/office/powerpoint/2010/main" val="28195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119336" y="16629"/>
            <a:ext cx="687356" cy="665931"/>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1336774550"/>
              </p:ext>
            </p:extLst>
          </p:nvPr>
        </p:nvGraphicFramePr>
        <p:xfrm>
          <a:off x="6065838" y="287467"/>
          <a:ext cx="3416300" cy="457200"/>
        </p:xfrm>
        <a:graphic>
          <a:graphicData uri="http://schemas.openxmlformats.org/presentationml/2006/ole">
            <mc:AlternateContent xmlns:mc="http://schemas.openxmlformats.org/markup-compatibility/2006">
              <mc:Choice xmlns:v="urn:schemas-microsoft-com:vml" Requires="v">
                <p:oleObj name="Equation" r:id="rId4" imgW="3416040" imgH="457200" progId="Equation.DSMT4">
                  <p:embed/>
                </p:oleObj>
              </mc:Choice>
              <mc:Fallback>
                <p:oleObj name="Equation" r:id="rId4" imgW="3416040" imgH="457200" progId="Equation.DSMT4">
                  <p:embed/>
                  <p:pic>
                    <p:nvPicPr>
                      <p:cNvPr id="0" name=""/>
                      <p:cNvPicPr>
                        <a:picLocks noChangeAspect="1" noChangeArrowheads="1"/>
                      </p:cNvPicPr>
                      <p:nvPr/>
                    </p:nvPicPr>
                    <p:blipFill>
                      <a:blip r:embed="rId5"/>
                      <a:srcRect/>
                      <a:stretch>
                        <a:fillRect/>
                      </a:stretch>
                    </p:blipFill>
                    <p:spPr bwMode="auto">
                      <a:xfrm>
                        <a:off x="6065838" y="287467"/>
                        <a:ext cx="3416300" cy="457200"/>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5170398"/>
              </p:ext>
            </p:extLst>
          </p:nvPr>
        </p:nvGraphicFramePr>
        <p:xfrm>
          <a:off x="6065838" y="964545"/>
          <a:ext cx="2641600" cy="457200"/>
        </p:xfrm>
        <a:graphic>
          <a:graphicData uri="http://schemas.openxmlformats.org/presentationml/2006/ole">
            <mc:AlternateContent xmlns:mc="http://schemas.openxmlformats.org/markup-compatibility/2006">
              <mc:Choice xmlns:v="urn:schemas-microsoft-com:vml" Requires="v">
                <p:oleObj name="Equation" r:id="rId6" imgW="2641320" imgH="457200" progId="Equation.DSMT4">
                  <p:embed/>
                </p:oleObj>
              </mc:Choice>
              <mc:Fallback>
                <p:oleObj name="Equation" r:id="rId6" imgW="2641320" imgH="457200" progId="Equation.DSMT4">
                  <p:embed/>
                  <p:pic>
                    <p:nvPicPr>
                      <p:cNvPr id="0" name=""/>
                      <p:cNvPicPr>
                        <a:picLocks noChangeAspect="1" noChangeArrowheads="1"/>
                      </p:cNvPicPr>
                      <p:nvPr/>
                    </p:nvPicPr>
                    <p:blipFill>
                      <a:blip r:embed="rId7"/>
                      <a:srcRect/>
                      <a:stretch>
                        <a:fillRect/>
                      </a:stretch>
                    </p:blipFill>
                    <p:spPr bwMode="auto">
                      <a:xfrm>
                        <a:off x="6065838" y="964545"/>
                        <a:ext cx="2641600" cy="457200"/>
                      </a:xfrm>
                      <a:prstGeom prst="rect">
                        <a:avLst/>
                      </a:prstGeom>
                      <a:noFill/>
                    </p:spPr>
                  </p:pic>
                </p:oleObj>
              </mc:Fallback>
            </mc:AlternateContent>
          </a:graphicData>
        </a:graphic>
      </p:graphicFrame>
      <p:pic>
        <p:nvPicPr>
          <p:cNvPr id="27" name="Picture 26"/>
          <p:cNvPicPr>
            <a:picLocks noChangeAspect="1"/>
          </p:cNvPicPr>
          <p:nvPr/>
        </p:nvPicPr>
        <p:blipFill>
          <a:blip r:embed="rId8"/>
          <a:stretch>
            <a:fillRect/>
          </a:stretch>
        </p:blipFill>
        <p:spPr>
          <a:xfrm>
            <a:off x="694779" y="1196752"/>
            <a:ext cx="4488904" cy="416143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277879486"/>
              </p:ext>
            </p:extLst>
          </p:nvPr>
        </p:nvGraphicFramePr>
        <p:xfrm>
          <a:off x="6065838" y="2507832"/>
          <a:ext cx="3632200" cy="457200"/>
        </p:xfrm>
        <a:graphic>
          <a:graphicData uri="http://schemas.openxmlformats.org/presentationml/2006/ole">
            <mc:AlternateContent xmlns:mc="http://schemas.openxmlformats.org/markup-compatibility/2006">
              <mc:Choice xmlns:v="urn:schemas-microsoft-com:vml" Requires="v">
                <p:oleObj name="Equation" r:id="rId9" imgW="3632040" imgH="457200" progId="Equation.DSMT4">
                  <p:embed/>
                </p:oleObj>
              </mc:Choice>
              <mc:Fallback>
                <p:oleObj name="Equation" r:id="rId9" imgW="3632040" imgH="457200" progId="Equation.DSMT4">
                  <p:embed/>
                  <p:pic>
                    <p:nvPicPr>
                      <p:cNvPr id="0" name=""/>
                      <p:cNvPicPr/>
                      <p:nvPr/>
                    </p:nvPicPr>
                    <p:blipFill>
                      <a:blip r:embed="rId10"/>
                      <a:stretch>
                        <a:fillRect/>
                      </a:stretch>
                    </p:blipFill>
                    <p:spPr>
                      <a:xfrm>
                        <a:off x="6065838" y="2507832"/>
                        <a:ext cx="3632200" cy="457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89958267"/>
              </p:ext>
            </p:extLst>
          </p:nvPr>
        </p:nvGraphicFramePr>
        <p:xfrm>
          <a:off x="6065838" y="4728197"/>
          <a:ext cx="3721100" cy="457200"/>
        </p:xfrm>
        <a:graphic>
          <a:graphicData uri="http://schemas.openxmlformats.org/presentationml/2006/ole">
            <mc:AlternateContent xmlns:mc="http://schemas.openxmlformats.org/markup-compatibility/2006">
              <mc:Choice xmlns:v="urn:schemas-microsoft-com:vml" Requires="v">
                <p:oleObj name="Equation" r:id="rId11" imgW="3720960" imgH="457200" progId="Equation.DSMT4">
                  <p:embed/>
                </p:oleObj>
              </mc:Choice>
              <mc:Fallback>
                <p:oleObj name="Equation" r:id="rId11" imgW="3720960" imgH="457200" progId="Equation.DSMT4">
                  <p:embed/>
                  <p:pic>
                    <p:nvPicPr>
                      <p:cNvPr id="0" name=""/>
                      <p:cNvPicPr/>
                      <p:nvPr/>
                    </p:nvPicPr>
                    <p:blipFill>
                      <a:blip r:embed="rId12"/>
                      <a:stretch>
                        <a:fillRect/>
                      </a:stretch>
                    </p:blipFill>
                    <p:spPr>
                      <a:xfrm>
                        <a:off x="6065838" y="4728197"/>
                        <a:ext cx="3721100" cy="457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291010422"/>
              </p:ext>
            </p:extLst>
          </p:nvPr>
        </p:nvGraphicFramePr>
        <p:xfrm>
          <a:off x="6065838" y="3184910"/>
          <a:ext cx="2781300" cy="457200"/>
        </p:xfrm>
        <a:graphic>
          <a:graphicData uri="http://schemas.openxmlformats.org/presentationml/2006/ole">
            <mc:AlternateContent xmlns:mc="http://schemas.openxmlformats.org/markup-compatibility/2006">
              <mc:Choice xmlns:v="urn:schemas-microsoft-com:vml" Requires="v">
                <p:oleObj name="Equation" r:id="rId13" imgW="2781000" imgH="457200" progId="Equation.DSMT4">
                  <p:embed/>
                </p:oleObj>
              </mc:Choice>
              <mc:Fallback>
                <p:oleObj name="Equation" r:id="rId13" imgW="2781000" imgH="457200" progId="Equation.DSMT4">
                  <p:embed/>
                  <p:pic>
                    <p:nvPicPr>
                      <p:cNvPr id="0" name=""/>
                      <p:cNvPicPr>
                        <a:picLocks noChangeAspect="1" noChangeArrowheads="1"/>
                      </p:cNvPicPr>
                      <p:nvPr/>
                    </p:nvPicPr>
                    <p:blipFill>
                      <a:blip r:embed="rId14"/>
                      <a:srcRect/>
                      <a:stretch>
                        <a:fillRect/>
                      </a:stretch>
                    </p:blipFill>
                    <p:spPr bwMode="auto">
                      <a:xfrm>
                        <a:off x="6065838" y="3184910"/>
                        <a:ext cx="2781300" cy="457200"/>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13629948"/>
              </p:ext>
            </p:extLst>
          </p:nvPr>
        </p:nvGraphicFramePr>
        <p:xfrm>
          <a:off x="6065838" y="5405275"/>
          <a:ext cx="2946400" cy="457200"/>
        </p:xfrm>
        <a:graphic>
          <a:graphicData uri="http://schemas.openxmlformats.org/presentationml/2006/ole">
            <mc:AlternateContent xmlns:mc="http://schemas.openxmlformats.org/markup-compatibility/2006">
              <mc:Choice xmlns:v="urn:schemas-microsoft-com:vml" Requires="v">
                <p:oleObj name="Equation" r:id="rId15" imgW="2946240" imgH="457200" progId="Equation.DSMT4">
                  <p:embed/>
                </p:oleObj>
              </mc:Choice>
              <mc:Fallback>
                <p:oleObj name="Equation" r:id="rId15" imgW="2946240" imgH="457200" progId="Equation.DSMT4">
                  <p:embed/>
                  <p:pic>
                    <p:nvPicPr>
                      <p:cNvPr id="0" name=""/>
                      <p:cNvPicPr>
                        <a:picLocks noChangeAspect="1" noChangeArrowheads="1"/>
                      </p:cNvPicPr>
                      <p:nvPr/>
                    </p:nvPicPr>
                    <p:blipFill>
                      <a:blip r:embed="rId16"/>
                      <a:srcRect/>
                      <a:stretch>
                        <a:fillRect/>
                      </a:stretch>
                    </p:blipFill>
                    <p:spPr bwMode="auto">
                      <a:xfrm>
                        <a:off x="6065838" y="5405275"/>
                        <a:ext cx="2946400" cy="457200"/>
                      </a:xfrm>
                      <a:prstGeom prst="rect">
                        <a:avLst/>
                      </a:prstGeom>
                      <a:noFill/>
                    </p:spPr>
                  </p:pic>
                </p:oleObj>
              </mc:Fallback>
            </mc:AlternateContent>
          </a:graphicData>
        </a:graphic>
      </p:graphicFrame>
      <p:pic>
        <p:nvPicPr>
          <p:cNvPr id="22" name="Picture 21"/>
          <p:cNvPicPr>
            <a:picLocks noChangeAspect="1"/>
          </p:cNvPicPr>
          <p:nvPr/>
        </p:nvPicPr>
        <p:blipFill>
          <a:blip r:embed="rId17"/>
          <a:stretch>
            <a:fillRect/>
          </a:stretch>
        </p:blipFill>
        <p:spPr>
          <a:xfrm>
            <a:off x="692515" y="1210042"/>
            <a:ext cx="4457554" cy="4132370"/>
          </a:xfrm>
          <a:prstGeom prst="rect">
            <a:avLst/>
          </a:prstGeom>
        </p:spPr>
      </p:pic>
      <p:pic>
        <p:nvPicPr>
          <p:cNvPr id="24" name="Picture 23"/>
          <p:cNvPicPr>
            <a:picLocks noChangeAspect="1"/>
          </p:cNvPicPr>
          <p:nvPr/>
        </p:nvPicPr>
        <p:blipFill>
          <a:blip r:embed="rId18"/>
          <a:stretch>
            <a:fillRect/>
          </a:stretch>
        </p:blipFill>
        <p:spPr>
          <a:xfrm>
            <a:off x="707751" y="1193145"/>
            <a:ext cx="4456800" cy="4131671"/>
          </a:xfrm>
          <a:prstGeom prst="rect">
            <a:avLst/>
          </a:prstGeom>
        </p:spPr>
      </p:pic>
      <p:grpSp>
        <p:nvGrpSpPr>
          <p:cNvPr id="10" name="Group 9">
            <a:extLst>
              <a:ext uri="{FF2B5EF4-FFF2-40B4-BE49-F238E27FC236}">
                <a16:creationId xmlns:a16="http://schemas.microsoft.com/office/drawing/2014/main" id="{5696457A-1F21-F905-DE51-67BAD2D99422}"/>
              </a:ext>
            </a:extLst>
          </p:cNvPr>
          <p:cNvGrpSpPr/>
          <p:nvPr/>
        </p:nvGrpSpPr>
        <p:grpSpPr>
          <a:xfrm>
            <a:off x="6065838" y="1619776"/>
            <a:ext cx="5565162" cy="646331"/>
            <a:chOff x="6065838" y="1619776"/>
            <a:chExt cx="5565162" cy="646331"/>
          </a:xfrm>
        </p:grpSpPr>
        <p:sp>
          <p:nvSpPr>
            <p:cNvPr id="23" name="Rectangle 19"/>
            <p:cNvSpPr>
              <a:spLocks noChangeArrowheads="1"/>
            </p:cNvSpPr>
            <p:nvPr/>
          </p:nvSpPr>
          <p:spPr bwMode="auto">
            <a:xfrm>
              <a:off x="6727093" y="1619776"/>
              <a:ext cx="49039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3600" b="1" i="1"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kumimoji="0" lang="fr-FR" altLang="en-US" sz="36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là trung điểm của </a:t>
              </a:r>
              <a:r>
                <a:rPr kumimoji="0" lang="fr-FR" altLang="en-US" sz="3600" b="1" i="1"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AB</a:t>
              </a:r>
              <a:r>
                <a:rPr kumimoji="0" lang="fr-FR" altLang="en-US" sz="3600" b="0" i="0" u="none" strike="noStrike" cap="none" normalizeH="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1BC3EE93-CF55-A71C-80DD-338DDD8FD213}"/>
                </a:ext>
              </a:extLst>
            </p:cNvPr>
            <p:cNvGraphicFramePr>
              <a:graphicFrameLocks noChangeAspect="1"/>
            </p:cNvGraphicFramePr>
            <p:nvPr>
              <p:extLst>
                <p:ext uri="{D42A27DB-BD31-4B8C-83A1-F6EECF244321}">
                  <p14:modId xmlns:p14="http://schemas.microsoft.com/office/powerpoint/2010/main" val="3802238569"/>
                </p:ext>
              </p:extLst>
            </p:nvPr>
          </p:nvGraphicFramePr>
          <p:xfrm>
            <a:off x="6065838" y="1830754"/>
            <a:ext cx="558800" cy="355600"/>
          </p:xfrm>
          <a:graphic>
            <a:graphicData uri="http://schemas.openxmlformats.org/presentationml/2006/ole">
              <mc:AlternateContent xmlns:mc="http://schemas.openxmlformats.org/markup-compatibility/2006">
                <mc:Choice xmlns:v="urn:schemas-microsoft-com:vml" Requires="v">
                  <p:oleObj name="Equation" r:id="rId19" imgW="558720" imgH="355320" progId="Equation.DSMT4">
                    <p:embed/>
                  </p:oleObj>
                </mc:Choice>
                <mc:Fallback>
                  <p:oleObj name="Equation" r:id="rId19" imgW="558720" imgH="355320" progId="Equation.DSMT4">
                    <p:embed/>
                    <p:pic>
                      <p:nvPicPr>
                        <p:cNvPr id="0" name=""/>
                        <p:cNvPicPr/>
                        <p:nvPr/>
                      </p:nvPicPr>
                      <p:blipFill>
                        <a:blip r:embed="rId20"/>
                        <a:stretch>
                          <a:fillRect/>
                        </a:stretch>
                      </p:blipFill>
                      <p:spPr>
                        <a:xfrm>
                          <a:off x="6065838" y="1830754"/>
                          <a:ext cx="558800" cy="35560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3F47C33E-55F1-B345-4646-ABDCD77725AE}"/>
              </a:ext>
            </a:extLst>
          </p:cNvPr>
          <p:cNvGrpSpPr/>
          <p:nvPr/>
        </p:nvGrpSpPr>
        <p:grpSpPr>
          <a:xfrm>
            <a:off x="6096000" y="3884709"/>
            <a:ext cx="5483841" cy="646331"/>
            <a:chOff x="6096000" y="3884709"/>
            <a:chExt cx="5483841" cy="646331"/>
          </a:xfrm>
        </p:grpSpPr>
        <p:sp>
          <p:nvSpPr>
            <p:cNvPr id="17" name="Rectangle 19"/>
            <p:cNvSpPr>
              <a:spLocks noChangeArrowheads="1"/>
            </p:cNvSpPr>
            <p:nvPr/>
          </p:nvSpPr>
          <p:spPr bwMode="auto">
            <a:xfrm>
              <a:off x="6624638" y="3884709"/>
              <a:ext cx="49552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36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kumimoji="0" lang="fr-FR" altLang="en-US" sz="36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là trung điểm của </a:t>
              </a:r>
              <a:r>
                <a:rPr kumimoji="0" lang="fr-FR" altLang="en-US" sz="3600" b="1" i="1"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AC</a:t>
              </a:r>
              <a:r>
                <a:rPr kumimoji="0" lang="fr-FR" altLang="en-US" sz="3600" b="0" i="0" u="none" strike="noStrike" cap="none" normalizeH="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FBBBFCD3-B3BF-64A7-F4F4-17AC7E009480}"/>
                </a:ext>
              </a:extLst>
            </p:cNvPr>
            <p:cNvGraphicFramePr>
              <a:graphicFrameLocks noChangeAspect="1"/>
            </p:cNvGraphicFramePr>
            <p:nvPr>
              <p:extLst>
                <p:ext uri="{D42A27DB-BD31-4B8C-83A1-F6EECF244321}">
                  <p14:modId xmlns:p14="http://schemas.microsoft.com/office/powerpoint/2010/main" val="4136459273"/>
                </p:ext>
              </p:extLst>
            </p:nvPr>
          </p:nvGraphicFramePr>
          <p:xfrm>
            <a:off x="6096000" y="4072157"/>
            <a:ext cx="558800" cy="355600"/>
          </p:xfrm>
          <a:graphic>
            <a:graphicData uri="http://schemas.openxmlformats.org/presentationml/2006/ole">
              <mc:AlternateContent xmlns:mc="http://schemas.openxmlformats.org/markup-compatibility/2006">
                <mc:Choice xmlns:v="urn:schemas-microsoft-com:vml" Requires="v">
                  <p:oleObj name="Equation" r:id="rId21" imgW="558720" imgH="355320" progId="Equation.DSMT4">
                    <p:embed/>
                  </p:oleObj>
                </mc:Choice>
                <mc:Fallback>
                  <p:oleObj name="Equation" r:id="rId21" imgW="558720" imgH="355320" progId="Equation.DSMT4">
                    <p:embed/>
                    <p:pic>
                      <p:nvPicPr>
                        <p:cNvPr id="0" name=""/>
                        <p:cNvPicPr/>
                        <p:nvPr/>
                      </p:nvPicPr>
                      <p:blipFill>
                        <a:blip r:embed="rId20"/>
                        <a:stretch>
                          <a:fillRect/>
                        </a:stretch>
                      </p:blipFill>
                      <p:spPr>
                        <a:xfrm>
                          <a:off x="6096000" y="4072157"/>
                          <a:ext cx="558800" cy="355600"/>
                        </a:xfrm>
                        <a:prstGeom prst="rect">
                          <a:avLst/>
                        </a:prstGeom>
                      </p:spPr>
                    </p:pic>
                  </p:oleObj>
                </mc:Fallback>
              </mc:AlternateContent>
            </a:graphicData>
          </a:graphic>
        </p:graphicFrame>
      </p:grpSp>
      <p:grpSp>
        <p:nvGrpSpPr>
          <p:cNvPr id="8" name="Group 7">
            <a:extLst>
              <a:ext uri="{FF2B5EF4-FFF2-40B4-BE49-F238E27FC236}">
                <a16:creationId xmlns:a16="http://schemas.microsoft.com/office/drawing/2014/main" id="{ADF3F8D2-4A05-01B0-DDC8-42A3C709B982}"/>
              </a:ext>
            </a:extLst>
          </p:cNvPr>
          <p:cNvGrpSpPr/>
          <p:nvPr/>
        </p:nvGrpSpPr>
        <p:grpSpPr>
          <a:xfrm>
            <a:off x="6065838" y="6082353"/>
            <a:ext cx="5560785" cy="646331"/>
            <a:chOff x="6096000" y="6082353"/>
            <a:chExt cx="5560785" cy="646331"/>
          </a:xfrm>
        </p:grpSpPr>
        <p:sp>
          <p:nvSpPr>
            <p:cNvPr id="18" name="Rectangle 19"/>
            <p:cNvSpPr>
              <a:spLocks noChangeArrowheads="1"/>
            </p:cNvSpPr>
            <p:nvPr/>
          </p:nvSpPr>
          <p:spPr bwMode="auto">
            <a:xfrm>
              <a:off x="6624638" y="6082353"/>
              <a:ext cx="50321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36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kumimoji="0" lang="fr-FR" altLang="en-US" sz="36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là trung điểm của </a:t>
              </a:r>
              <a:r>
                <a:rPr lang="fr-FR" altLang="en-US" sz="36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BC.</a:t>
              </a:r>
              <a:endParaRPr kumimoji="0" lang="fr-FR"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F83D2921-0851-F651-39B7-E8E185EFCF72}"/>
                </a:ext>
              </a:extLst>
            </p:cNvPr>
            <p:cNvGraphicFramePr>
              <a:graphicFrameLocks noChangeAspect="1"/>
            </p:cNvGraphicFramePr>
            <p:nvPr>
              <p:extLst>
                <p:ext uri="{D42A27DB-BD31-4B8C-83A1-F6EECF244321}">
                  <p14:modId xmlns:p14="http://schemas.microsoft.com/office/powerpoint/2010/main" val="3008887038"/>
                </p:ext>
              </p:extLst>
            </p:nvPr>
          </p:nvGraphicFramePr>
          <p:xfrm>
            <a:off x="6096000" y="6271484"/>
            <a:ext cx="558800" cy="355600"/>
          </p:xfrm>
          <a:graphic>
            <a:graphicData uri="http://schemas.openxmlformats.org/presentationml/2006/ole">
              <mc:AlternateContent xmlns:mc="http://schemas.openxmlformats.org/markup-compatibility/2006">
                <mc:Choice xmlns:v="urn:schemas-microsoft-com:vml" Requires="v">
                  <p:oleObj name="Equation" r:id="rId22" imgW="558720" imgH="355320" progId="Equation.DSMT4">
                    <p:embed/>
                  </p:oleObj>
                </mc:Choice>
                <mc:Fallback>
                  <p:oleObj name="Equation" r:id="rId22" imgW="558720" imgH="355320" progId="Equation.DSMT4">
                    <p:embed/>
                    <p:pic>
                      <p:nvPicPr>
                        <p:cNvPr id="0" name=""/>
                        <p:cNvPicPr/>
                        <p:nvPr/>
                      </p:nvPicPr>
                      <p:blipFill>
                        <a:blip r:embed="rId20"/>
                        <a:stretch>
                          <a:fillRect/>
                        </a:stretch>
                      </p:blipFill>
                      <p:spPr>
                        <a:xfrm>
                          <a:off x="6096000" y="6271484"/>
                          <a:ext cx="558800" cy="355600"/>
                        </a:xfrm>
                        <a:prstGeom prst="rect">
                          <a:avLst/>
                        </a:prstGeom>
                      </p:spPr>
                    </p:pic>
                  </p:oleObj>
                </mc:Fallback>
              </mc:AlternateContent>
            </a:graphicData>
          </a:graphic>
        </p:graphicFrame>
      </p:grpSp>
    </p:spTree>
    <p:extLst>
      <p:ext uri="{BB962C8B-B14F-4D97-AF65-F5344CB8AC3E}">
        <p14:creationId xmlns:p14="http://schemas.microsoft.com/office/powerpoint/2010/main" val="714554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500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5000" fill="hold" nodeType="click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2" presetClass="emph" presetSubtype="0" repeatCount="5000" fill="hold" nodeType="clickEffect">
                                  <p:stCondLst>
                                    <p:cond delay="0"/>
                                  </p:stCondLst>
                                  <p:childTnLst>
                                    <p:animRot by="120000">
                                      <p:cBhvr>
                                        <p:cTn id="54" dur="100" fill="hold">
                                          <p:stCondLst>
                                            <p:cond delay="0"/>
                                          </p:stCondLst>
                                        </p:cTn>
                                        <p:tgtEl>
                                          <p:spTgt spid="7"/>
                                        </p:tgtEl>
                                        <p:attrNameLst>
                                          <p:attrName>r</p:attrName>
                                        </p:attrNameLst>
                                      </p:cBhvr>
                                    </p:animRot>
                                    <p:animRot by="-240000">
                                      <p:cBhvr>
                                        <p:cTn id="55" dur="200" fill="hold">
                                          <p:stCondLst>
                                            <p:cond delay="200"/>
                                          </p:stCondLst>
                                        </p:cTn>
                                        <p:tgtEl>
                                          <p:spTgt spid="7"/>
                                        </p:tgtEl>
                                        <p:attrNameLst>
                                          <p:attrName>r</p:attrName>
                                        </p:attrNameLst>
                                      </p:cBhvr>
                                    </p:animRot>
                                    <p:animRot by="240000">
                                      <p:cBhvr>
                                        <p:cTn id="56" dur="200" fill="hold">
                                          <p:stCondLst>
                                            <p:cond delay="400"/>
                                          </p:stCondLst>
                                        </p:cTn>
                                        <p:tgtEl>
                                          <p:spTgt spid="7"/>
                                        </p:tgtEl>
                                        <p:attrNameLst>
                                          <p:attrName>r</p:attrName>
                                        </p:attrNameLst>
                                      </p:cBhvr>
                                    </p:animRot>
                                    <p:animRot by="-240000">
                                      <p:cBhvr>
                                        <p:cTn id="57" dur="200" fill="hold">
                                          <p:stCondLst>
                                            <p:cond delay="600"/>
                                          </p:stCondLst>
                                        </p:cTn>
                                        <p:tgtEl>
                                          <p:spTgt spid="7"/>
                                        </p:tgtEl>
                                        <p:attrNameLst>
                                          <p:attrName>r</p:attrName>
                                        </p:attrNameLst>
                                      </p:cBhvr>
                                    </p:animRot>
                                    <p:animRot by="120000">
                                      <p:cBhvr>
                                        <p:cTn id="58" dur="200" fill="hold">
                                          <p:stCondLst>
                                            <p:cond delay="800"/>
                                          </p:stCondLst>
                                        </p:cTn>
                                        <p:tgtEl>
                                          <p:spTgt spid="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E5F9FA2-AC04-4611-AF3D-C13AF67C88C7}"/>
              </a:ext>
            </a:extLst>
          </p:cNvPr>
          <p:cNvGrpSpPr/>
          <p:nvPr/>
        </p:nvGrpSpPr>
        <p:grpSpPr>
          <a:xfrm>
            <a:off x="1308446" y="2020815"/>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0</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a:solidFill>
                    <a:prstClr val="white"/>
                  </a:solidFill>
                  <a:latin typeface="inpin heiti" panose="00000500000000000000" pitchFamily="2" charset="-122"/>
                  <a:ea typeface="inpin heiti" panose="00000500000000000000" pitchFamily="2" charset="-122"/>
                  <a:sym typeface="inpin heiti" panose="00000500000000000000" pitchFamily="2" charset="-122"/>
                </a:rPr>
                <a:t>4</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5" name="文本框 4">
            <a:extLst>
              <a:ext uri="{FF2B5EF4-FFF2-40B4-BE49-F238E27FC236}">
                <a16:creationId xmlns:a16="http://schemas.microsoft.com/office/drawing/2014/main" id="{F7BC0869-5D57-415B-8EBF-667B52CCB1AE}"/>
              </a:ext>
            </a:extLst>
          </p:cNvPr>
          <p:cNvSpPr txBox="1"/>
          <p:nvPr/>
        </p:nvSpPr>
        <p:spPr>
          <a:xfrm>
            <a:off x="5155545" y="2350372"/>
            <a:ext cx="5964909" cy="1015663"/>
          </a:xfrm>
          <a:prstGeom prst="rect">
            <a:avLst/>
          </a:prstGeom>
          <a:noFill/>
        </p:spPr>
        <p:txBody>
          <a:bodyPr wrap="square" rtlCol="0">
            <a:spAutoFit/>
          </a:bodyPr>
          <a:lstStyle/>
          <a:p>
            <a:pPr algn="ctr"/>
            <a:r>
              <a:rPr lang="en-US" altLang="zh-CN" sz="6000" b="1">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6000" b="1" dirty="0">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cxnSp>
        <p:nvCxnSpPr>
          <p:cNvPr id="7" name="直接连接符 6">
            <a:extLst>
              <a:ext uri="{FF2B5EF4-FFF2-40B4-BE49-F238E27FC236}">
                <a16:creationId xmlns:a16="http://schemas.microsoft.com/office/drawing/2014/main" id="{7C3DE667-F066-423A-ADE6-A4E932E53F6F}"/>
              </a:ext>
            </a:extLst>
          </p:cNvPr>
          <p:cNvCxnSpPr/>
          <p:nvPr/>
        </p:nvCxnSpPr>
        <p:spPr>
          <a:xfrm>
            <a:off x="5620227" y="3366035"/>
            <a:ext cx="5123329"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0155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34000"/>
            <a:ext cx="3728852" cy="646331"/>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Thử thách nhỏ</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5" name="TextBox 24"/>
          <p:cNvSpPr txBox="1"/>
          <p:nvPr/>
        </p:nvSpPr>
        <p:spPr>
          <a:xfrm>
            <a:off x="921000" y="1134000"/>
            <a:ext cx="6030000" cy="4832092"/>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Có hai chiếc thang dài như nhau được dựa vào bức tường với cùng độ cao BH = B’H’ như hình vẽ. Các góc BAH và B’A’H’ có bằng nhau không?  Vì sao ?</a:t>
            </a:r>
          </a:p>
        </p:txBody>
      </p:sp>
      <p:pic>
        <p:nvPicPr>
          <p:cNvPr id="40" name="Picture 39"/>
          <p:cNvPicPr>
            <a:picLocks noChangeAspect="1"/>
          </p:cNvPicPr>
          <p:nvPr/>
        </p:nvPicPr>
        <p:blipFill>
          <a:blip r:embed="rId4"/>
          <a:stretch>
            <a:fillRect/>
          </a:stretch>
        </p:blipFill>
        <p:spPr>
          <a:xfrm>
            <a:off x="6597951" y="414000"/>
            <a:ext cx="5389692" cy="5953577"/>
          </a:xfrm>
          <a:prstGeom prst="rect">
            <a:avLst/>
          </a:prstGeom>
        </p:spPr>
      </p:pic>
    </p:spTree>
    <p:extLst>
      <p:ext uri="{BB962C8B-B14F-4D97-AF65-F5344CB8AC3E}">
        <p14:creationId xmlns:p14="http://schemas.microsoft.com/office/powerpoint/2010/main" val="2133774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3295AA9-DF64-410A-8B3E-AF9B52E0F292}"/>
              </a:ext>
            </a:extLst>
          </p:cNvPr>
          <p:cNvSpPr txBox="1"/>
          <p:nvPr/>
        </p:nvSpPr>
        <p:spPr>
          <a:xfrm>
            <a:off x="1524657" y="233458"/>
            <a:ext cx="2608729" cy="646331"/>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làm</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1" name="图片 10">
            <a:extLst>
              <a:ext uri="{FF2B5EF4-FFF2-40B4-BE49-F238E27FC236}">
                <a16:creationId xmlns:a16="http://schemas.microsoft.com/office/drawing/2014/main" id="{DF23D2CF-7C1A-41A4-B614-31DD0919A3AD}"/>
              </a:ext>
            </a:extLst>
          </p:cNvPr>
          <p:cNvPicPr>
            <a:picLocks noChangeAspect="1"/>
          </p:cNvPicPr>
          <p:nvPr/>
        </p:nvPicPr>
        <p:blipFill>
          <a:blip r:embed="rId3"/>
          <a:stretch>
            <a:fillRect/>
          </a:stretch>
        </p:blipFill>
        <p:spPr>
          <a:xfrm>
            <a:off x="-1225" y="25268"/>
            <a:ext cx="1383133" cy="854521"/>
          </a:xfrm>
          <a:prstGeom prst="rect">
            <a:avLst/>
          </a:prstGeom>
        </p:spPr>
      </p:pic>
      <p:grpSp>
        <p:nvGrpSpPr>
          <p:cNvPr id="29" name="组合 28">
            <a:extLst>
              <a:ext uri="{FF2B5EF4-FFF2-40B4-BE49-F238E27FC236}">
                <a16:creationId xmlns:a16="http://schemas.microsoft.com/office/drawing/2014/main" id="{F63D07E5-A329-4733-9DC3-37634D4AE024}"/>
              </a:ext>
            </a:extLst>
          </p:cNvPr>
          <p:cNvGrpSpPr/>
          <p:nvPr/>
        </p:nvGrpSpPr>
        <p:grpSpPr>
          <a:xfrm>
            <a:off x="698787" y="739617"/>
            <a:ext cx="10056053" cy="281467"/>
            <a:chOff x="951035" y="3537224"/>
            <a:chExt cx="10056053" cy="281467"/>
          </a:xfrm>
        </p:grpSpPr>
        <p:cxnSp>
          <p:nvCxnSpPr>
            <p:cNvPr id="6" name="直接连接符 5">
              <a:extLst>
                <a:ext uri="{FF2B5EF4-FFF2-40B4-BE49-F238E27FC236}">
                  <a16:creationId xmlns:a16="http://schemas.microsoft.com/office/drawing/2014/main" id="{1C22E12F-A7A3-4D67-9FBB-49A7ED7BFDC2}"/>
                </a:ext>
              </a:extLst>
            </p:cNvPr>
            <p:cNvCxnSpPr>
              <a:cxnSpLocks/>
            </p:cNvCxnSpPr>
            <p:nvPr/>
          </p:nvCxnSpPr>
          <p:spPr>
            <a:xfrm>
              <a:off x="951035" y="3677396"/>
              <a:ext cx="9774586" cy="0"/>
            </a:xfrm>
            <a:prstGeom prst="line">
              <a:avLst/>
            </a:prstGeom>
            <a:noFill/>
            <a:ln w="19050" cap="flat" cmpd="sng" algn="ctr">
              <a:solidFill>
                <a:schemeClr val="tx1">
                  <a:lumMod val="50000"/>
                  <a:lumOff val="50000"/>
                </a:schemeClr>
              </a:solidFill>
              <a:prstDash val="solid"/>
            </a:ln>
            <a:effectLst/>
          </p:spPr>
        </p:cxnSp>
        <p:sp>
          <p:nvSpPr>
            <p:cNvPr id="7" name="椭圆 6">
              <a:extLst>
                <a:ext uri="{FF2B5EF4-FFF2-40B4-BE49-F238E27FC236}">
                  <a16:creationId xmlns:a16="http://schemas.microsoft.com/office/drawing/2014/main" id="{A47C39EE-13A2-435D-A39A-DB3F59E0CC20}"/>
                </a:ext>
              </a:extLst>
            </p:cNvPr>
            <p:cNvSpPr/>
            <p:nvPr/>
          </p:nvSpPr>
          <p:spPr>
            <a:xfrm>
              <a:off x="10725621" y="3537224"/>
              <a:ext cx="281467" cy="281467"/>
            </a:xfrm>
            <a:prstGeom prst="ellipse">
              <a:avLst/>
            </a:prstGeom>
            <a:noFill/>
            <a:ln w="25400" cap="flat" cmpd="sng" algn="ctr">
              <a:solidFill>
                <a:schemeClr val="tx1">
                  <a:lumMod val="65000"/>
                  <a:lumOff val="35000"/>
                </a:schemeClr>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椭圆 7">
              <a:extLst>
                <a:ext uri="{FF2B5EF4-FFF2-40B4-BE49-F238E27FC236}">
                  <a16:creationId xmlns:a16="http://schemas.microsoft.com/office/drawing/2014/main" id="{A33492BE-332E-45D6-8081-61C0B8E0D142}"/>
                </a:ext>
              </a:extLst>
            </p:cNvPr>
            <p:cNvSpPr/>
            <p:nvPr/>
          </p:nvSpPr>
          <p:spPr>
            <a:xfrm>
              <a:off x="4244901" y="3537224"/>
              <a:ext cx="281467" cy="281467"/>
            </a:xfrm>
            <a:prstGeom prst="ellipse">
              <a:avLst/>
            </a:prstGeom>
            <a:solidFill>
              <a:schemeClr val="bg1">
                <a:alpha val="80000"/>
              </a:schemeClr>
            </a:solidFill>
            <a:ln w="25400" cap="flat" cmpd="sng" algn="ctr">
              <a:solidFill>
                <a:schemeClr val="tx1">
                  <a:lumMod val="65000"/>
                  <a:lumOff val="35000"/>
                </a:schemeClr>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kern="0"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                                                                   </a:t>
              </a:r>
              <a:endParaRPr lang="zh-CN" altLang="en-US" kern="0"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椭圆 8">
              <a:extLst>
                <a:ext uri="{FF2B5EF4-FFF2-40B4-BE49-F238E27FC236}">
                  <a16:creationId xmlns:a16="http://schemas.microsoft.com/office/drawing/2014/main" id="{A1946B55-5AA0-401D-953E-06CC1803F1EE}"/>
                </a:ext>
              </a:extLst>
            </p:cNvPr>
            <p:cNvSpPr/>
            <p:nvPr/>
          </p:nvSpPr>
          <p:spPr>
            <a:xfrm>
              <a:off x="6405141" y="3537224"/>
              <a:ext cx="281467" cy="281467"/>
            </a:xfrm>
            <a:prstGeom prst="ellipse">
              <a:avLst/>
            </a:prstGeom>
            <a:solidFill>
              <a:schemeClr val="bg1">
                <a:alpha val="80000"/>
              </a:schemeClr>
            </a:solidFill>
            <a:ln w="25400" cap="flat" cmpd="sng" algn="ctr">
              <a:solidFill>
                <a:schemeClr val="tx1">
                  <a:lumMod val="65000"/>
                  <a:lumOff val="35000"/>
                </a:schemeClr>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a:extLst>
                <a:ext uri="{FF2B5EF4-FFF2-40B4-BE49-F238E27FC236}">
                  <a16:creationId xmlns:a16="http://schemas.microsoft.com/office/drawing/2014/main" id="{25D4CA90-6040-418F-9893-C598591270BB}"/>
                </a:ext>
              </a:extLst>
            </p:cNvPr>
            <p:cNvSpPr/>
            <p:nvPr/>
          </p:nvSpPr>
          <p:spPr>
            <a:xfrm>
              <a:off x="8565381" y="3537224"/>
              <a:ext cx="281467" cy="281467"/>
            </a:xfrm>
            <a:prstGeom prst="ellipse">
              <a:avLst/>
            </a:prstGeom>
            <a:solidFill>
              <a:schemeClr val="bg1">
                <a:alpha val="80000"/>
              </a:schemeClr>
            </a:solidFill>
            <a:ln w="25400" cap="flat" cmpd="sng" algn="ctr">
              <a:solidFill>
                <a:schemeClr val="tx1">
                  <a:lumMod val="65000"/>
                  <a:lumOff val="35000"/>
                </a:schemeClr>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椭圆 4">
              <a:extLst>
                <a:ext uri="{FF2B5EF4-FFF2-40B4-BE49-F238E27FC236}">
                  <a16:creationId xmlns:a16="http://schemas.microsoft.com/office/drawing/2014/main" id="{B35345D4-E858-4956-B4E5-D390CFF9C3B5}"/>
                </a:ext>
              </a:extLst>
            </p:cNvPr>
            <p:cNvSpPr/>
            <p:nvPr/>
          </p:nvSpPr>
          <p:spPr>
            <a:xfrm>
              <a:off x="2084661" y="3537224"/>
              <a:ext cx="281467" cy="281467"/>
            </a:xfrm>
            <a:prstGeom prst="ellipse">
              <a:avLst/>
            </a:prstGeom>
            <a:solidFill>
              <a:schemeClr val="bg1">
                <a:alpha val="80000"/>
              </a:schemeClr>
            </a:solidFill>
            <a:ln w="25400" cap="flat" cmpd="sng" algn="ctr">
              <a:solidFill>
                <a:schemeClr val="tx1">
                  <a:lumMod val="65000"/>
                  <a:lumOff val="35000"/>
                </a:schemeClr>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kern="0"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 </a:t>
              </a:r>
              <a:endParaRPr lang="zh-CN" altLang="en-US" kern="0"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 name="TextBox 11"/>
          <p:cNvSpPr txBox="1"/>
          <p:nvPr/>
        </p:nvSpPr>
        <p:spPr>
          <a:xfrm>
            <a:off x="6166229" y="1398551"/>
            <a:ext cx="5803638"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ABH (vuông tại H) và </a:t>
            </a:r>
            <a:r>
              <a:rPr lang="el-GR" sz="2800">
                <a:latin typeface="Times New Roman" panose="02020603050405020304" pitchFamily="18" charset="0"/>
                <a:cs typeface="Times New Roman" panose="02020603050405020304" pitchFamily="18" charset="0"/>
              </a:rPr>
              <a:t>Δ</a:t>
            </a:r>
            <a:r>
              <a:rPr lang="en-US" sz="2800">
                <a:latin typeface="Times New Roman" panose="02020603050405020304" pitchFamily="18" charset="0"/>
                <a:cs typeface="Times New Roman" panose="02020603050405020304" pitchFamily="18" charset="0"/>
              </a:rPr>
              <a:t>A’B’H’ (vuông tại H’) có:</a:t>
            </a:r>
          </a:p>
        </p:txBody>
      </p:sp>
      <p:sp>
        <p:nvSpPr>
          <p:cNvPr id="13" name="Rectangle 12"/>
          <p:cNvSpPr/>
          <p:nvPr/>
        </p:nvSpPr>
        <p:spPr>
          <a:xfrm>
            <a:off x="6166228" y="2547594"/>
            <a:ext cx="6142259"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AB = A’B’ (do thang dài bằng nhau)</a:t>
            </a:r>
          </a:p>
        </p:txBody>
      </p:sp>
      <p:sp>
        <p:nvSpPr>
          <p:cNvPr id="14" name="Rectangle 13"/>
          <p:cNvSpPr/>
          <p:nvPr/>
        </p:nvSpPr>
        <p:spPr>
          <a:xfrm>
            <a:off x="6166228" y="3327305"/>
            <a:ext cx="2698175"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BH = B’H’ (gt)</a:t>
            </a:r>
          </a:p>
        </p:txBody>
      </p:sp>
      <p:sp>
        <p:nvSpPr>
          <p:cNvPr id="15" name="TextBox 14"/>
          <p:cNvSpPr txBox="1"/>
          <p:nvPr/>
        </p:nvSpPr>
        <p:spPr>
          <a:xfrm>
            <a:off x="6166228" y="4107016"/>
            <a:ext cx="5452134" cy="1077218"/>
          </a:xfrm>
          <a:prstGeom prst="rect">
            <a:avLst/>
          </a:prstGeom>
          <a:noFill/>
        </p:spPr>
        <p:txBody>
          <a:bodyPr wrap="none" rtlCol="0">
            <a:spAutoFit/>
          </a:bodyPr>
          <a:lstStyle/>
          <a:p>
            <a:pPr marL="457200" indent="-457200">
              <a:buFont typeface="Symbol" panose="05050102010706020507" pitchFamily="18" charset="2"/>
              <a:buChar char="Þ"/>
            </a:pPr>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ABH = </a:t>
            </a:r>
            <a:r>
              <a:rPr lang="el-GR" sz="3200">
                <a:latin typeface="Times New Roman" panose="02020603050405020304" pitchFamily="18" charset="0"/>
                <a:cs typeface="Times New Roman" panose="02020603050405020304" pitchFamily="18" charset="0"/>
              </a:rPr>
              <a:t>Δ</a:t>
            </a:r>
            <a:r>
              <a:rPr lang="en-US" sz="3200">
                <a:latin typeface="Times New Roman" panose="02020603050405020304" pitchFamily="18" charset="0"/>
                <a:cs typeface="Times New Roman" panose="02020603050405020304" pitchFamily="18" charset="0"/>
              </a:rPr>
              <a:t>A’B’H’</a:t>
            </a:r>
          </a:p>
          <a:p>
            <a:r>
              <a:rPr lang="en-US" sz="3200">
                <a:latin typeface="Times New Roman" panose="02020603050405020304" pitchFamily="18" charset="0"/>
                <a:cs typeface="Times New Roman" panose="02020603050405020304" pitchFamily="18" charset="0"/>
              </a:rPr>
              <a:t>(cạnh huyền – cạnh góc vuông)</a:t>
            </a:r>
          </a:p>
        </p:txBody>
      </p:sp>
      <p:pic>
        <p:nvPicPr>
          <p:cNvPr id="17" name="Picture 16"/>
          <p:cNvPicPr>
            <a:picLocks noChangeAspect="1"/>
          </p:cNvPicPr>
          <p:nvPr/>
        </p:nvPicPr>
        <p:blipFill>
          <a:blip r:embed="rId4"/>
          <a:stretch>
            <a:fillRect/>
          </a:stretch>
        </p:blipFill>
        <p:spPr>
          <a:xfrm>
            <a:off x="246000" y="1528189"/>
            <a:ext cx="5330540" cy="3426585"/>
          </a:xfrm>
          <a:prstGeom prst="rect">
            <a:avLst/>
          </a:prstGeom>
        </p:spPr>
      </p:pic>
      <p:sp>
        <p:nvSpPr>
          <p:cNvPr id="20" name="TextBox 19"/>
          <p:cNvSpPr txBox="1"/>
          <p:nvPr/>
        </p:nvSpPr>
        <p:spPr>
          <a:xfrm>
            <a:off x="9080814" y="5274000"/>
            <a:ext cx="3159839"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(2 góc tương ứng)</a:t>
            </a:r>
          </a:p>
        </p:txBody>
      </p:sp>
      <p:graphicFrame>
        <p:nvGraphicFramePr>
          <p:cNvPr id="19" name="Object 18"/>
          <p:cNvGraphicFramePr>
            <a:graphicFrameLocks noChangeAspect="1"/>
          </p:cNvGraphicFramePr>
          <p:nvPr>
            <p:extLst>
              <p:ext uri="{D42A27DB-BD31-4B8C-83A1-F6EECF244321}">
                <p14:modId xmlns:p14="http://schemas.microsoft.com/office/powerpoint/2010/main" val="1351897482"/>
              </p:ext>
            </p:extLst>
          </p:nvPr>
        </p:nvGraphicFramePr>
        <p:xfrm>
          <a:off x="6212157" y="5274000"/>
          <a:ext cx="2898843" cy="457200"/>
        </p:xfrm>
        <a:graphic>
          <a:graphicData uri="http://schemas.openxmlformats.org/presentationml/2006/ole">
            <mc:AlternateContent xmlns:mc="http://schemas.openxmlformats.org/markup-compatibility/2006">
              <mc:Choice xmlns:v="urn:schemas-microsoft-com:vml" Requires="v">
                <p:oleObj name="Equation" r:id="rId5" imgW="3784320" imgH="596880" progId="Equation.DSMT4">
                  <p:embed/>
                </p:oleObj>
              </mc:Choice>
              <mc:Fallback>
                <p:oleObj name="Equation" r:id="rId5" imgW="3784320" imgH="596880" progId="Equation.DSMT4">
                  <p:embed/>
                  <p:pic>
                    <p:nvPicPr>
                      <p:cNvPr id="0" name=""/>
                      <p:cNvPicPr/>
                      <p:nvPr/>
                    </p:nvPicPr>
                    <p:blipFill>
                      <a:blip r:embed="rId6"/>
                      <a:stretch>
                        <a:fillRect/>
                      </a:stretch>
                    </p:blipFill>
                    <p:spPr>
                      <a:xfrm>
                        <a:off x="6212157" y="5274000"/>
                        <a:ext cx="2898843" cy="457200"/>
                      </a:xfrm>
                      <a:prstGeom prst="rect">
                        <a:avLst/>
                      </a:prstGeom>
                    </p:spPr>
                  </p:pic>
                </p:oleObj>
              </mc:Fallback>
            </mc:AlternateContent>
          </a:graphicData>
        </a:graphic>
      </p:graphicFrame>
    </p:spTree>
    <p:extLst>
      <p:ext uri="{BB962C8B-B14F-4D97-AF65-F5344CB8AC3E}">
        <p14:creationId xmlns:p14="http://schemas.microsoft.com/office/powerpoint/2010/main" val="75927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E5F9FA2-AC04-4611-AF3D-C13AF67C88C7}"/>
              </a:ext>
            </a:extLst>
          </p:cNvPr>
          <p:cNvGrpSpPr/>
          <p:nvPr/>
        </p:nvGrpSpPr>
        <p:grpSpPr>
          <a:xfrm>
            <a:off x="1308446" y="2020815"/>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0</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1</a:t>
              </a:r>
              <a:endParaRPr lang="zh-CN" altLang="en-US" sz="5400" b="1"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5" name="文本框 4">
            <a:extLst>
              <a:ext uri="{FF2B5EF4-FFF2-40B4-BE49-F238E27FC236}">
                <a16:creationId xmlns:a16="http://schemas.microsoft.com/office/drawing/2014/main" id="{F7BC0869-5D57-415B-8EBF-667B52CCB1AE}"/>
              </a:ext>
            </a:extLst>
          </p:cNvPr>
          <p:cNvSpPr txBox="1"/>
          <p:nvPr/>
        </p:nvSpPr>
        <p:spPr>
          <a:xfrm>
            <a:off x="5155545" y="2350372"/>
            <a:ext cx="5964909" cy="1015663"/>
          </a:xfrm>
          <a:prstGeom prst="rect">
            <a:avLst/>
          </a:prstGeom>
          <a:noFill/>
        </p:spPr>
        <p:txBody>
          <a:bodyPr wrap="square" rtlCol="0">
            <a:spAutoFit/>
          </a:bodyPr>
          <a:lstStyle/>
          <a:p>
            <a:pPr algn="ctr"/>
            <a:r>
              <a:rPr lang="en-US" altLang="zh-CN" sz="6000" b="1">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6000" b="1" dirty="0">
              <a:solidFill>
                <a:prstClr val="black">
                  <a:lumMod val="75000"/>
                  <a:lumOff val="2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cxnSp>
        <p:nvCxnSpPr>
          <p:cNvPr id="7" name="直接连接符 6">
            <a:extLst>
              <a:ext uri="{FF2B5EF4-FFF2-40B4-BE49-F238E27FC236}">
                <a16:creationId xmlns:a16="http://schemas.microsoft.com/office/drawing/2014/main" id="{7C3DE667-F066-423A-ADE6-A4E932E53F6F}"/>
              </a:ext>
            </a:extLst>
          </p:cNvPr>
          <p:cNvCxnSpPr/>
          <p:nvPr/>
        </p:nvCxnSpPr>
        <p:spPr>
          <a:xfrm>
            <a:off x="5620227" y="3366035"/>
            <a:ext cx="5123329"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349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5965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F4DD0D-A3BD-460F-A78E-521208D9C406}"/>
              </a:ext>
            </a:extLst>
          </p:cNvPr>
          <p:cNvSpPr txBox="1"/>
          <p:nvPr/>
        </p:nvSpPr>
        <p:spPr>
          <a:xfrm>
            <a:off x="2917646" y="172193"/>
            <a:ext cx="6356708"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HƯỚNG DẪN VỀ NHÀ</a:t>
            </a:r>
          </a:p>
        </p:txBody>
      </p:sp>
      <p:sp>
        <p:nvSpPr>
          <p:cNvPr id="3" name="Rectangle 2"/>
          <p:cNvSpPr/>
          <p:nvPr/>
        </p:nvSpPr>
        <p:spPr>
          <a:xfrm>
            <a:off x="1101000" y="1494000"/>
            <a:ext cx="9990000" cy="3416320"/>
          </a:xfrm>
          <a:prstGeom prst="rect">
            <a:avLst/>
          </a:prstGeom>
        </p:spPr>
        <p:txBody>
          <a:bodyPr wrap="square">
            <a:spAutoFit/>
          </a:bodyPr>
          <a:lstStyle/>
          <a:p>
            <a:pPr algn="just">
              <a:spcAft>
                <a:spcPts val="0"/>
              </a:spcAft>
            </a:pPr>
            <a:r>
              <a:rPr lang="nl-NL" sz="3600">
                <a:solidFill>
                  <a:srgbClr val="000000"/>
                </a:solidFill>
                <a:latin typeface="Times New Roman" panose="02020603050405020304" pitchFamily="18" charset="0"/>
                <a:ea typeface="Times New Roman" panose="02020603050405020304" pitchFamily="18" charset="0"/>
              </a:rPr>
              <a:t>- Đọc lại toàn bộ nội dung bài đã học.</a:t>
            </a:r>
            <a:endParaRPr lang="en-US" sz="3200">
              <a:latin typeface="Times New Roman" panose="02020603050405020304" pitchFamily="18" charset="0"/>
              <a:ea typeface="Times New Roman" panose="02020603050405020304" pitchFamily="18" charset="0"/>
            </a:endParaRPr>
          </a:p>
          <a:p>
            <a:pPr algn="just">
              <a:spcAft>
                <a:spcPts val="0"/>
              </a:spcAft>
            </a:pPr>
            <a:r>
              <a:rPr lang="nl-NL" sz="3600">
                <a:solidFill>
                  <a:srgbClr val="000000"/>
                </a:solidFill>
                <a:latin typeface="Times New Roman" panose="02020603050405020304" pitchFamily="18" charset="0"/>
                <a:ea typeface="Times New Roman" panose="02020603050405020304" pitchFamily="18" charset="0"/>
              </a:rPr>
              <a:t>- Học thuộc: Các trường hợp bằng nhau của tam giác vuông. </a:t>
            </a:r>
            <a:endParaRPr lang="en-US" sz="3200">
              <a:latin typeface="Times New Roman" panose="02020603050405020304" pitchFamily="18" charset="0"/>
              <a:ea typeface="Times New Roman" panose="02020603050405020304" pitchFamily="18" charset="0"/>
            </a:endParaRPr>
          </a:p>
          <a:p>
            <a:pPr>
              <a:spcAft>
                <a:spcPts val="0"/>
              </a:spcAft>
            </a:pPr>
            <a:r>
              <a:rPr lang="nl-NL" sz="3600">
                <a:solidFill>
                  <a:srgbClr val="000000"/>
                </a:solidFill>
                <a:latin typeface="Times New Roman" panose="02020603050405020304" pitchFamily="18" charset="0"/>
                <a:ea typeface="Times New Roman" panose="02020603050405020304" pitchFamily="18" charset="0"/>
              </a:rPr>
              <a:t>- Làm bài tập:  4.22 (SGK/79), 4.31, 4.32 (SBT/64)</a:t>
            </a:r>
            <a:endParaRPr lang="en-US" sz="3200">
              <a:latin typeface="Times New Roman" panose="02020603050405020304" pitchFamily="18" charset="0"/>
              <a:ea typeface="Times New Roman" panose="02020603050405020304" pitchFamily="18" charset="0"/>
            </a:endParaRPr>
          </a:p>
          <a:p>
            <a:pPr algn="just">
              <a:spcAft>
                <a:spcPts val="0"/>
              </a:spcAft>
            </a:pPr>
            <a:r>
              <a:rPr lang="nl-NL" sz="3600">
                <a:solidFill>
                  <a:srgbClr val="000000"/>
                </a:solidFill>
                <a:latin typeface="Times New Roman" panose="02020603050405020304" pitchFamily="18" charset="0"/>
                <a:ea typeface="Times New Roman" panose="02020603050405020304" pitchFamily="18" charset="0"/>
              </a:rPr>
              <a:t>- Đọc và chuẩn bị bài mới: “Tam giác cân. Đường trung trực của đoạn thẳng”.</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3318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99914" y="1492997"/>
            <a:ext cx="2145665" cy="631190"/>
          </a:xfrm>
          <a:prstGeom prst="rect">
            <a:avLst/>
          </a:prstGeom>
        </p:spPr>
      </p:pic>
      <p:pic>
        <p:nvPicPr>
          <p:cNvPr id="3" name="图片 2"/>
          <p:cNvPicPr>
            <a:picLocks noChangeAspect="1"/>
          </p:cNvPicPr>
          <p:nvPr/>
        </p:nvPicPr>
        <p:blipFill>
          <a:blip r:embed="rId4"/>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6"/>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7"/>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8"/>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9"/>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0"/>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1"/>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2"/>
          <a:stretch>
            <a:fillRect/>
          </a:stretch>
        </p:blipFill>
        <p:spPr>
          <a:xfrm>
            <a:off x="10290634" y="547221"/>
            <a:ext cx="1277451" cy="1160556"/>
          </a:xfrm>
          <a:prstGeom prst="rect">
            <a:avLst/>
          </a:prstGeom>
        </p:spPr>
      </p:pic>
      <p:sp>
        <p:nvSpPr>
          <p:cNvPr id="13" name="文本框 12">
            <a:extLst>
              <a:ext uri="{FF2B5EF4-FFF2-40B4-BE49-F238E27FC236}">
                <a16:creationId xmlns:a16="http://schemas.microsoft.com/office/drawing/2014/main" id="{53F3670C-E9E3-4089-8917-9FB7828629B6}"/>
              </a:ext>
            </a:extLst>
          </p:cNvPr>
          <p:cNvSpPr txBox="1"/>
          <p:nvPr/>
        </p:nvSpPr>
        <p:spPr>
          <a:xfrm>
            <a:off x="1872746" y="266359"/>
            <a:ext cx="8696913" cy="2308324"/>
          </a:xfrm>
          <a:prstGeom prst="rect">
            <a:avLst/>
          </a:prstGeom>
          <a:noFill/>
        </p:spPr>
        <p:txBody>
          <a:bodyPr wrap="square" rtlCol="0">
            <a:spAutoFit/>
          </a:bodyPr>
          <a:lstStyle/>
          <a:p>
            <a:pPr algn="ctr"/>
            <a:r>
              <a:rPr lang="en-US" altLang="zh-CN" sz="7200" b="1">
                <a:solidFill>
                  <a:srgbClr val="33B3AD"/>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Xin chân thành </a:t>
            </a:r>
          </a:p>
          <a:p>
            <a:pPr algn="ctr"/>
            <a:r>
              <a:rPr lang="en-US" altLang="zh-CN" sz="7200" b="1">
                <a:solidFill>
                  <a:srgbClr val="33B3AD"/>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cảm ơn !</a:t>
            </a:r>
            <a:endParaRPr lang="zh-CN" altLang="en-US" sz="7200" b="1" dirty="0">
              <a:solidFill>
                <a:srgbClr val="33B3AD"/>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7446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óng mát tâm hồn- Chiếc thang và cậu bé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18279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000"/>
            <a:ext cx="12192000" cy="6858000"/>
          </a:xfrm>
          <a:prstGeom prst="rect">
            <a:avLst/>
          </a:prstGeom>
        </p:spPr>
      </p:pic>
      <p:sp>
        <p:nvSpPr>
          <p:cNvPr id="9" name="Rounded Rectangle 8"/>
          <p:cNvSpPr/>
          <p:nvPr/>
        </p:nvSpPr>
        <p:spPr>
          <a:xfrm>
            <a:off x="8121000" y="2898000"/>
            <a:ext cx="4071000" cy="39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3000" b="1">
              <a:latin typeface="Times New Roman" panose="02020603050405020304" pitchFamily="18" charset="0"/>
              <a:cs typeface="Times New Roman" panose="02020603050405020304" pitchFamily="18" charset="0"/>
            </a:endParaRPr>
          </a:p>
          <a:p>
            <a:pPr algn="ctr"/>
            <a:r>
              <a:rPr lang="en-US" sz="3000" b="1">
                <a:solidFill>
                  <a:srgbClr val="FF0000"/>
                </a:solidFill>
                <a:latin typeface="Times New Roman" panose="02020603050405020304" pitchFamily="18" charset="0"/>
                <a:cs typeface="Times New Roman" panose="02020603050405020304" pitchFamily="18" charset="0"/>
              </a:rPr>
              <a:t>Luật chơi</a:t>
            </a:r>
          </a:p>
          <a:p>
            <a:pPr algn="just"/>
            <a:r>
              <a:rPr lang="en-US" sz="3000">
                <a:latin typeface="Times New Roman" panose="02020603050405020304" pitchFamily="18" charset="0"/>
                <a:cs typeface="Times New Roman" panose="02020603050405020304" pitchFamily="18" charset="0"/>
              </a:rPr>
              <a:t>Lớp chia làm 2 đội tham gia trả lời câu hỏi. Đội nào trả lời đúng nhiều câu hơn sẽ dành được chiếc thang để lấy chiếc diều và là đội chiến thắng.</a:t>
            </a:r>
          </a:p>
          <a:p>
            <a:pPr algn="ctr"/>
            <a:endParaRPr lang="en-US"/>
          </a:p>
        </p:txBody>
      </p:sp>
    </p:spTree>
    <p:extLst>
      <p:ext uri="{BB962C8B-B14F-4D97-AF65-F5344CB8AC3E}">
        <p14:creationId xmlns:p14="http://schemas.microsoft.com/office/powerpoint/2010/main" val="8766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4"/>
          <a:stretch>
            <a:fillRect/>
          </a:stretch>
        </p:blipFill>
        <p:spPr>
          <a:xfrm flipH="1">
            <a:off x="377372" y="207646"/>
            <a:ext cx="687356" cy="665931"/>
          </a:xfrm>
          <a:prstGeom prst="rect">
            <a:avLst/>
          </a:prstGeom>
        </p:spPr>
      </p:pic>
      <p:sp>
        <p:nvSpPr>
          <p:cNvPr id="4" name="文本框 3">
            <a:extLst>
              <a:ext uri="{FF2B5EF4-FFF2-40B4-BE49-F238E27FC236}">
                <a16:creationId xmlns:a16="http://schemas.microsoft.com/office/drawing/2014/main" id="{E3295AA9-DF64-410A-8B3E-AF9B52E0F292}"/>
              </a:ext>
            </a:extLst>
          </p:cNvPr>
          <p:cNvSpPr txBox="1"/>
          <p:nvPr/>
        </p:nvSpPr>
        <p:spPr>
          <a:xfrm>
            <a:off x="1314201" y="247676"/>
            <a:ext cx="10766799" cy="615553"/>
          </a:xfrm>
          <a:prstGeom prst="rect">
            <a:avLst/>
          </a:prstGeom>
          <a:noFill/>
        </p:spPr>
        <p:txBody>
          <a:bodyPr wrap="square" rtlCol="0">
            <a:spAutoFit/>
          </a:bodyPr>
          <a:lstStyle/>
          <a:p>
            <a:r>
              <a:rPr lang="en-US" altLang="zh-CN" sz="34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1. Chỉ ra cặp tam giác vuông bằng nhau? Vì sao ?</a:t>
            </a:r>
            <a:endParaRPr lang="zh-CN" altLang="en-US" sz="34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TextBox 8"/>
          <p:cNvSpPr txBox="1"/>
          <p:nvPr/>
        </p:nvSpPr>
        <p:spPr>
          <a:xfrm>
            <a:off x="5472841" y="1395745"/>
            <a:ext cx="5682533"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Xét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ABC và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ADC có:</a:t>
            </a:r>
          </a:p>
        </p:txBody>
      </p:sp>
      <p:sp>
        <p:nvSpPr>
          <p:cNvPr id="10" name="Rectangle 9"/>
          <p:cNvSpPr/>
          <p:nvPr/>
        </p:nvSpPr>
        <p:spPr>
          <a:xfrm>
            <a:off x="5472841" y="3034206"/>
            <a:ext cx="54757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AC là cạnh chung</a:t>
            </a:r>
          </a:p>
        </p:txBody>
      </p:sp>
      <p:sp>
        <p:nvSpPr>
          <p:cNvPr id="11" name="Rectangle 10"/>
          <p:cNvSpPr/>
          <p:nvPr/>
        </p:nvSpPr>
        <p:spPr>
          <a:xfrm>
            <a:off x="7986000" y="3907669"/>
            <a:ext cx="31500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(theo hình vẽ)</a:t>
            </a:r>
          </a:p>
        </p:txBody>
      </p:sp>
      <p:sp>
        <p:nvSpPr>
          <p:cNvPr id="12" name="TextBox 11"/>
          <p:cNvSpPr txBox="1"/>
          <p:nvPr/>
        </p:nvSpPr>
        <p:spPr>
          <a:xfrm>
            <a:off x="5472841" y="4672669"/>
            <a:ext cx="6480000" cy="646331"/>
          </a:xfrm>
          <a:prstGeom prst="rect">
            <a:avLst/>
          </a:prstGeom>
          <a:noFill/>
        </p:spPr>
        <p:txBody>
          <a:bodyPr wrap="square" rtlCol="0">
            <a:spAutoFit/>
          </a:bodyPr>
          <a:lstStyle/>
          <a:p>
            <a:pPr marL="457200" indent="-457200">
              <a:buFont typeface="Symbol" panose="05050102010706020507" pitchFamily="18" charset="2"/>
              <a:buChar char="Þ"/>
            </a:pPr>
            <a:r>
              <a:rPr lang="en-US" sz="3600">
                <a:latin typeface="Times New Roman" panose="02020603050405020304" pitchFamily="18" charset="0"/>
                <a:cs typeface="Times New Roman" panose="02020603050405020304" pitchFamily="18" charset="0"/>
              </a:rPr>
              <a:t>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ABC =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ADC (g</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c</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g)</a:t>
            </a:r>
          </a:p>
        </p:txBody>
      </p:sp>
      <p:graphicFrame>
        <p:nvGraphicFramePr>
          <p:cNvPr id="3" name="Object 2"/>
          <p:cNvGraphicFramePr>
            <a:graphicFrameLocks noChangeAspect="1"/>
          </p:cNvGraphicFramePr>
          <p:nvPr>
            <p:extLst>
              <p:ext uri="{D42A27DB-BD31-4B8C-83A1-F6EECF244321}">
                <p14:modId xmlns:p14="http://schemas.microsoft.com/office/powerpoint/2010/main" val="3427888951"/>
              </p:ext>
            </p:extLst>
          </p:nvPr>
        </p:nvGraphicFramePr>
        <p:xfrm>
          <a:off x="5472841" y="3903552"/>
          <a:ext cx="2336800" cy="546100"/>
        </p:xfrm>
        <a:graphic>
          <a:graphicData uri="http://schemas.openxmlformats.org/presentationml/2006/ole">
            <mc:AlternateContent xmlns:mc="http://schemas.openxmlformats.org/markup-compatibility/2006">
              <mc:Choice xmlns:v="urn:schemas-microsoft-com:vml" Requires="v">
                <p:oleObj name="Equation" r:id="rId5" imgW="2336760" imgH="545760" progId="Equation.DSMT4">
                  <p:embed/>
                </p:oleObj>
              </mc:Choice>
              <mc:Fallback>
                <p:oleObj name="Equation" r:id="rId5" imgW="2336760" imgH="545760" progId="Equation.DSMT4">
                  <p:embed/>
                  <p:pic>
                    <p:nvPicPr>
                      <p:cNvPr id="0" name=""/>
                      <p:cNvPicPr/>
                      <p:nvPr/>
                    </p:nvPicPr>
                    <p:blipFill>
                      <a:blip r:embed="rId6"/>
                      <a:stretch>
                        <a:fillRect/>
                      </a:stretch>
                    </p:blipFill>
                    <p:spPr>
                      <a:xfrm>
                        <a:off x="5472841" y="3903552"/>
                        <a:ext cx="2336800" cy="546100"/>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1AA3CA8B-EFCD-4DBF-A900-31CF7594464F}"/>
              </a:ext>
            </a:extLst>
          </p:cNvPr>
          <p:cNvSpPr/>
          <p:nvPr/>
        </p:nvSpPr>
        <p:spPr>
          <a:xfrm>
            <a:off x="121230" y="6448544"/>
            <a:ext cx="8374095" cy="315093"/>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7D486D5-9C51-B74D-AA8C-2A1A239874A3}"/>
              </a:ext>
            </a:extLst>
          </p:cNvPr>
          <p:cNvSpPr txBox="1"/>
          <p:nvPr/>
        </p:nvSpPr>
        <p:spPr>
          <a:xfrm>
            <a:off x="2502152" y="5805710"/>
            <a:ext cx="3116296"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20 GIÂY</a:t>
            </a:r>
            <a:endParaRPr lang="en-US" sz="2800" b="1" dirty="0">
              <a:solidFill>
                <a:srgbClr val="FF0000"/>
              </a:solidFill>
              <a:latin typeface="Times New Roman" pitchFamily="18" charset="0"/>
              <a:cs typeface="Times New Roman" pitchFamily="18" charset="0"/>
            </a:endParaRPr>
          </a:p>
        </p:txBody>
      </p:sp>
      <p:pic>
        <p:nvPicPr>
          <p:cNvPr id="26" name="Picture 25">
            <a:extLst>
              <a:ext uri="{FF2B5EF4-FFF2-40B4-BE49-F238E27FC236}">
                <a16:creationId xmlns:a16="http://schemas.microsoft.com/office/drawing/2014/main" id="{51CF20B8-3F71-B24E-B95D-34F65908D7E1}"/>
              </a:ext>
            </a:extLst>
          </p:cNvPr>
          <p:cNvPicPr>
            <a:picLocks noChangeAspect="1"/>
          </p:cNvPicPr>
          <p:nvPr/>
        </p:nvPicPr>
        <p:blipFill>
          <a:blip r:embed="rId7" cstate="print">
            <a:clrChange>
              <a:clrFrom>
                <a:srgbClr val="F6F6F6"/>
              </a:clrFrom>
              <a:clrTo>
                <a:srgbClr val="F6F6F6">
                  <a:alpha val="0"/>
                </a:srgbClr>
              </a:clrTo>
            </a:clrChange>
          </a:blip>
          <a:stretch>
            <a:fillRect/>
          </a:stretch>
        </p:blipFill>
        <p:spPr>
          <a:xfrm flipH="1">
            <a:off x="121230" y="5707854"/>
            <a:ext cx="943498" cy="682470"/>
          </a:xfrm>
          <a:prstGeom prst="rect">
            <a:avLst/>
          </a:prstGeom>
        </p:spPr>
      </p:pic>
      <p:sp>
        <p:nvSpPr>
          <p:cNvPr id="27" name="Rectangle 26">
            <a:extLst>
              <a:ext uri="{FF2B5EF4-FFF2-40B4-BE49-F238E27FC236}">
                <a16:creationId xmlns:a16="http://schemas.microsoft.com/office/drawing/2014/main" id="{045154BA-CA2A-4859-8928-1E440F7DDBE7}"/>
              </a:ext>
            </a:extLst>
          </p:cNvPr>
          <p:cNvSpPr/>
          <p:nvPr/>
        </p:nvSpPr>
        <p:spPr>
          <a:xfrm>
            <a:off x="135662" y="6448544"/>
            <a:ext cx="8374095" cy="31509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A70061-7A6C-4C90-BE55-7332ADDBB79D}"/>
              </a:ext>
            </a:extLst>
          </p:cNvPr>
          <p:cNvSpPr txBox="1"/>
          <p:nvPr/>
        </p:nvSpPr>
        <p:spPr>
          <a:xfrm>
            <a:off x="2071292" y="5730464"/>
            <a:ext cx="3026203" cy="646331"/>
          </a:xfrm>
          <a:prstGeom prst="rect">
            <a:avLst/>
          </a:prstGeom>
          <a:solidFill>
            <a:schemeClr val="bg1"/>
          </a:solidFill>
        </p:spPr>
        <p:txBody>
          <a:bodyPr wrap="square" rtlCol="0">
            <a:spAutoFit/>
          </a:bodyPr>
          <a:lstStyle/>
          <a:p>
            <a:pPr algn="ctr"/>
            <a:r>
              <a:rPr lang="en-US" sz="3600" dirty="0">
                <a:solidFill>
                  <a:srgbClr val="FF0000"/>
                </a:solidFill>
                <a:latin typeface="Times New Roman" pitchFamily="18" charset="0"/>
                <a:cs typeface="Times New Roman" pitchFamily="18" charset="0"/>
              </a:rPr>
              <a:t>HẾT GIỜ!</a:t>
            </a:r>
          </a:p>
        </p:txBody>
      </p:sp>
      <p:pic>
        <p:nvPicPr>
          <p:cNvPr id="7" name="Picture 6"/>
          <p:cNvPicPr>
            <a:picLocks noChangeAspect="1"/>
          </p:cNvPicPr>
          <p:nvPr/>
        </p:nvPicPr>
        <p:blipFill>
          <a:blip r:embed="rId8"/>
          <a:stretch>
            <a:fillRect/>
          </a:stretch>
        </p:blipFill>
        <p:spPr>
          <a:xfrm>
            <a:off x="424360" y="973131"/>
            <a:ext cx="4479438" cy="4534996"/>
          </a:xfrm>
          <a:prstGeom prst="rect">
            <a:avLst/>
          </a:prstGeom>
        </p:spPr>
      </p:pic>
      <p:graphicFrame>
        <p:nvGraphicFramePr>
          <p:cNvPr id="37" name="Object 36"/>
          <p:cNvGraphicFramePr>
            <a:graphicFrameLocks noChangeAspect="1"/>
          </p:cNvGraphicFramePr>
          <p:nvPr>
            <p:extLst>
              <p:ext uri="{D42A27DB-BD31-4B8C-83A1-F6EECF244321}">
                <p14:modId xmlns:p14="http://schemas.microsoft.com/office/powerpoint/2010/main" val="1104324302"/>
              </p:ext>
            </p:extLst>
          </p:nvPr>
        </p:nvGraphicFramePr>
        <p:xfrm>
          <a:off x="5472841" y="2265091"/>
          <a:ext cx="3314700" cy="546100"/>
        </p:xfrm>
        <a:graphic>
          <a:graphicData uri="http://schemas.openxmlformats.org/presentationml/2006/ole">
            <mc:AlternateContent xmlns:mc="http://schemas.openxmlformats.org/markup-compatibility/2006">
              <mc:Choice xmlns:v="urn:schemas-microsoft-com:vml" Requires="v">
                <p:oleObj name="Equation" r:id="rId9" imgW="3314520" imgH="545760" progId="Equation.DSMT4">
                  <p:embed/>
                </p:oleObj>
              </mc:Choice>
              <mc:Fallback>
                <p:oleObj name="Equation" r:id="rId9" imgW="3314520" imgH="545760" progId="Equation.DSMT4">
                  <p:embed/>
                  <p:pic>
                    <p:nvPicPr>
                      <p:cNvPr id="0" name=""/>
                      <p:cNvPicPr/>
                      <p:nvPr/>
                    </p:nvPicPr>
                    <p:blipFill>
                      <a:blip r:embed="rId10"/>
                      <a:stretch>
                        <a:fillRect/>
                      </a:stretch>
                    </p:blipFill>
                    <p:spPr>
                      <a:xfrm>
                        <a:off x="5472841" y="2265091"/>
                        <a:ext cx="3314700" cy="54610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998973974"/>
              </p:ext>
            </p:extLst>
          </p:nvPr>
        </p:nvGraphicFramePr>
        <p:xfrm>
          <a:off x="8931000" y="2324400"/>
          <a:ext cx="2159000" cy="609600"/>
        </p:xfrm>
        <a:graphic>
          <a:graphicData uri="http://schemas.openxmlformats.org/presentationml/2006/ole">
            <mc:AlternateContent xmlns:mc="http://schemas.openxmlformats.org/markup-compatibility/2006">
              <mc:Choice xmlns:v="urn:schemas-microsoft-com:vml" Requires="v">
                <p:oleObj name="Equation" r:id="rId11" imgW="2158920" imgH="609480" progId="Equation.DSMT4">
                  <p:embed/>
                </p:oleObj>
              </mc:Choice>
              <mc:Fallback>
                <p:oleObj name="Equation" r:id="rId11" imgW="2158920" imgH="609480" progId="Equation.DSMT4">
                  <p:embed/>
                  <p:pic>
                    <p:nvPicPr>
                      <p:cNvPr id="0" name=""/>
                      <p:cNvPicPr/>
                      <p:nvPr/>
                    </p:nvPicPr>
                    <p:blipFill>
                      <a:blip r:embed="rId12"/>
                      <a:stretch>
                        <a:fillRect/>
                      </a:stretch>
                    </p:blipFill>
                    <p:spPr>
                      <a:xfrm>
                        <a:off x="8931000" y="2324400"/>
                        <a:ext cx="2159000" cy="609600"/>
                      </a:xfrm>
                      <a:prstGeom prst="rect">
                        <a:avLst/>
                      </a:prstGeom>
                    </p:spPr>
                  </p:pic>
                </p:oleObj>
              </mc:Fallback>
            </mc:AlternateContent>
          </a:graphicData>
        </a:graphic>
      </p:graphicFrame>
    </p:spTree>
    <p:extLst>
      <p:ext uri="{BB962C8B-B14F-4D97-AF65-F5344CB8AC3E}">
        <p14:creationId xmlns:p14="http://schemas.microsoft.com/office/powerpoint/2010/main" val="32464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20000"/>
                                        <p:tgtEl>
                                          <p:spTgt spid="27"/>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subTnLst>
                                    <p:audio>
                                      <p:cMediaNode vol="70000">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28"/>
                                        </p:tgtEl>
                                        <p:attrNameLst>
                                          <p:attrName>style.visibility</p:attrName>
                                        </p:attrNameLst>
                                      </p:cBhvr>
                                      <p:to>
                                        <p:strVal val="hidden"/>
                                      </p:to>
                                    </p:set>
                                  </p:childTnLst>
                                  <p:subTnLst>
                                    <p:audio>
                                      <p:cMediaNode vol="70000">
                                        <p:cTn display="0" masterRel="sameClick">
                                          <p:stCondLst>
                                            <p:cond evt="begin" delay="0">
                                              <p:tn val="26"/>
                                            </p:cond>
                                          </p:stCondLst>
                                          <p:endCondLst>
                                            <p:cond evt="onStopAudio" delay="0">
                                              <p:tgtEl>
                                                <p:sldTgt/>
                                              </p:tgtEl>
                                            </p:cond>
                                          </p:endCondLst>
                                        </p:cTn>
                                        <p:tgtEl>
                                          <p:sndTgt r:embed="rId3" name="bomb.wav"/>
                                        </p:tgtEl>
                                      </p:cMediaNode>
                                    </p:audio>
                                  </p:subTnLst>
                                </p:cTn>
                              </p:par>
                              <p:par>
                                <p:cTn id="28" presetID="1" presetClass="exit"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000"/>
                                        <p:tgtEl>
                                          <p:spTgt spid="37"/>
                                        </p:tgtEl>
                                      </p:cBhvr>
                                    </p:animEffect>
                                    <p:anim calcmode="lin" valueType="num">
                                      <p:cBhvr>
                                        <p:cTn id="62" dur="1000" fill="hold"/>
                                        <p:tgtEl>
                                          <p:spTgt spid="37"/>
                                        </p:tgtEl>
                                        <p:attrNameLst>
                                          <p:attrName>ppt_x</p:attrName>
                                        </p:attrNameLst>
                                      </p:cBhvr>
                                      <p:tavLst>
                                        <p:tav tm="0">
                                          <p:val>
                                            <p:strVal val="#ppt_x"/>
                                          </p:val>
                                        </p:tav>
                                        <p:tav tm="100000">
                                          <p:val>
                                            <p:strVal val="#ppt_x"/>
                                          </p:val>
                                        </p:tav>
                                      </p:tavLst>
                                    </p:anim>
                                    <p:anim calcmode="lin" valueType="num">
                                      <p:cBhvr>
                                        <p:cTn id="63" dur="1000" fill="hold"/>
                                        <p:tgtEl>
                                          <p:spTgt spid="3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24" grpId="0" animBg="1"/>
      <p:bldP spid="25" grpId="1"/>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4"/>
          <a:stretch>
            <a:fillRect/>
          </a:stretch>
        </p:blipFill>
        <p:spPr>
          <a:xfrm flipH="1">
            <a:off x="377372" y="207646"/>
            <a:ext cx="687356" cy="665931"/>
          </a:xfrm>
          <a:prstGeom prst="rect">
            <a:avLst/>
          </a:prstGeom>
        </p:spPr>
      </p:pic>
      <p:sp>
        <p:nvSpPr>
          <p:cNvPr id="4" name="文本框 3">
            <a:extLst>
              <a:ext uri="{FF2B5EF4-FFF2-40B4-BE49-F238E27FC236}">
                <a16:creationId xmlns:a16="http://schemas.microsoft.com/office/drawing/2014/main" id="{E3295AA9-DF64-410A-8B3E-AF9B52E0F292}"/>
              </a:ext>
            </a:extLst>
          </p:cNvPr>
          <p:cNvSpPr txBox="1"/>
          <p:nvPr/>
        </p:nvSpPr>
        <p:spPr>
          <a:xfrm>
            <a:off x="1314201" y="421724"/>
            <a:ext cx="10766799" cy="615553"/>
          </a:xfrm>
          <a:prstGeom prst="rect">
            <a:avLst/>
          </a:prstGeom>
          <a:noFill/>
        </p:spPr>
        <p:txBody>
          <a:bodyPr wrap="square" rtlCol="0">
            <a:spAutoFit/>
          </a:bodyPr>
          <a:lstStyle/>
          <a:p>
            <a:r>
              <a:rPr lang="en-US" altLang="zh-CN" sz="34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2. Chỉ ra cặp tam giác vuông bằng nhau? Vì sao ?</a:t>
            </a:r>
            <a:endParaRPr lang="zh-CN" altLang="en-US" sz="34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TextBox 8"/>
          <p:cNvSpPr txBox="1"/>
          <p:nvPr/>
        </p:nvSpPr>
        <p:spPr>
          <a:xfrm>
            <a:off x="5389890" y="1395745"/>
            <a:ext cx="5682533"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Xét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VTS và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UST có:</a:t>
            </a:r>
          </a:p>
        </p:txBody>
      </p:sp>
      <p:sp>
        <p:nvSpPr>
          <p:cNvPr id="10" name="Rectangle 9"/>
          <p:cNvSpPr/>
          <p:nvPr/>
        </p:nvSpPr>
        <p:spPr>
          <a:xfrm>
            <a:off x="5389890" y="4043769"/>
            <a:ext cx="54757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ST là cạnh chung</a:t>
            </a:r>
          </a:p>
        </p:txBody>
      </p:sp>
      <p:sp>
        <p:nvSpPr>
          <p:cNvPr id="11" name="Rectangle 10"/>
          <p:cNvSpPr/>
          <p:nvPr/>
        </p:nvSpPr>
        <p:spPr>
          <a:xfrm>
            <a:off x="7356000" y="2311830"/>
            <a:ext cx="31500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(theo hình vẽ)</a:t>
            </a:r>
          </a:p>
        </p:txBody>
      </p:sp>
      <p:sp>
        <p:nvSpPr>
          <p:cNvPr id="12" name="TextBox 11"/>
          <p:cNvSpPr txBox="1"/>
          <p:nvPr/>
        </p:nvSpPr>
        <p:spPr>
          <a:xfrm>
            <a:off x="5389890" y="4959855"/>
            <a:ext cx="6480000" cy="646331"/>
          </a:xfrm>
          <a:prstGeom prst="rect">
            <a:avLst/>
          </a:prstGeom>
          <a:noFill/>
        </p:spPr>
        <p:txBody>
          <a:bodyPr wrap="square" rtlCol="0">
            <a:spAutoFit/>
          </a:bodyPr>
          <a:lstStyle/>
          <a:p>
            <a:pPr marL="457200" indent="-457200">
              <a:buFont typeface="Symbol" panose="05050102010706020507" pitchFamily="18" charset="2"/>
              <a:buChar char="Þ"/>
            </a:pPr>
            <a:r>
              <a:rPr lang="en-US" sz="3600">
                <a:latin typeface="Times New Roman" panose="02020603050405020304" pitchFamily="18" charset="0"/>
                <a:cs typeface="Times New Roman" panose="02020603050405020304" pitchFamily="18" charset="0"/>
              </a:rPr>
              <a:t>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VTS =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UST (c</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g</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c)</a:t>
            </a:r>
          </a:p>
        </p:txBody>
      </p:sp>
      <p:sp>
        <p:nvSpPr>
          <p:cNvPr id="24" name="Rectangle 23">
            <a:extLst>
              <a:ext uri="{FF2B5EF4-FFF2-40B4-BE49-F238E27FC236}">
                <a16:creationId xmlns:a16="http://schemas.microsoft.com/office/drawing/2014/main" id="{1AA3CA8B-EFCD-4DBF-A900-31CF7594464F}"/>
              </a:ext>
            </a:extLst>
          </p:cNvPr>
          <p:cNvSpPr/>
          <p:nvPr/>
        </p:nvSpPr>
        <p:spPr>
          <a:xfrm>
            <a:off x="121230" y="6448544"/>
            <a:ext cx="8374095" cy="315093"/>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7D486D5-9C51-B74D-AA8C-2A1A239874A3}"/>
              </a:ext>
            </a:extLst>
          </p:cNvPr>
          <p:cNvSpPr txBox="1"/>
          <p:nvPr/>
        </p:nvSpPr>
        <p:spPr>
          <a:xfrm>
            <a:off x="2502152" y="5805710"/>
            <a:ext cx="3116296"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20 GIÂY</a:t>
            </a:r>
            <a:endParaRPr lang="en-US" sz="2800" b="1" dirty="0">
              <a:solidFill>
                <a:srgbClr val="FF0000"/>
              </a:solidFill>
              <a:latin typeface="Times New Roman" pitchFamily="18" charset="0"/>
              <a:cs typeface="Times New Roman" pitchFamily="18" charset="0"/>
            </a:endParaRPr>
          </a:p>
        </p:txBody>
      </p:sp>
      <p:pic>
        <p:nvPicPr>
          <p:cNvPr id="26" name="Picture 25">
            <a:extLst>
              <a:ext uri="{FF2B5EF4-FFF2-40B4-BE49-F238E27FC236}">
                <a16:creationId xmlns:a16="http://schemas.microsoft.com/office/drawing/2014/main" id="{51CF20B8-3F71-B24E-B95D-34F65908D7E1}"/>
              </a:ext>
            </a:extLst>
          </p:cNvPr>
          <p:cNvPicPr>
            <a:picLocks noChangeAspect="1"/>
          </p:cNvPicPr>
          <p:nvPr/>
        </p:nvPicPr>
        <p:blipFill>
          <a:blip r:embed="rId5" cstate="print">
            <a:clrChange>
              <a:clrFrom>
                <a:srgbClr val="F6F6F6"/>
              </a:clrFrom>
              <a:clrTo>
                <a:srgbClr val="F6F6F6">
                  <a:alpha val="0"/>
                </a:srgbClr>
              </a:clrTo>
            </a:clrChange>
          </a:blip>
          <a:stretch>
            <a:fillRect/>
          </a:stretch>
        </p:blipFill>
        <p:spPr>
          <a:xfrm flipH="1">
            <a:off x="121230" y="5707854"/>
            <a:ext cx="943498" cy="682470"/>
          </a:xfrm>
          <a:prstGeom prst="rect">
            <a:avLst/>
          </a:prstGeom>
        </p:spPr>
      </p:pic>
      <p:sp>
        <p:nvSpPr>
          <p:cNvPr id="27" name="Rectangle 26">
            <a:extLst>
              <a:ext uri="{FF2B5EF4-FFF2-40B4-BE49-F238E27FC236}">
                <a16:creationId xmlns:a16="http://schemas.microsoft.com/office/drawing/2014/main" id="{045154BA-CA2A-4859-8928-1E440F7DDBE7}"/>
              </a:ext>
            </a:extLst>
          </p:cNvPr>
          <p:cNvSpPr/>
          <p:nvPr/>
        </p:nvSpPr>
        <p:spPr>
          <a:xfrm>
            <a:off x="135662" y="6448544"/>
            <a:ext cx="8374095" cy="31509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A70061-7A6C-4C90-BE55-7332ADDBB79D}"/>
              </a:ext>
            </a:extLst>
          </p:cNvPr>
          <p:cNvSpPr txBox="1"/>
          <p:nvPr/>
        </p:nvSpPr>
        <p:spPr>
          <a:xfrm>
            <a:off x="2071292" y="5730464"/>
            <a:ext cx="3026203" cy="646331"/>
          </a:xfrm>
          <a:prstGeom prst="rect">
            <a:avLst/>
          </a:prstGeom>
          <a:solidFill>
            <a:schemeClr val="bg1"/>
          </a:solidFill>
        </p:spPr>
        <p:txBody>
          <a:bodyPr wrap="square" rtlCol="0">
            <a:spAutoFit/>
          </a:bodyPr>
          <a:lstStyle/>
          <a:p>
            <a:pPr algn="ctr"/>
            <a:r>
              <a:rPr lang="en-US" sz="3600" dirty="0">
                <a:solidFill>
                  <a:srgbClr val="FF0000"/>
                </a:solidFill>
                <a:latin typeface="Times New Roman" pitchFamily="18" charset="0"/>
                <a:cs typeface="Times New Roman" pitchFamily="18" charset="0"/>
              </a:rPr>
              <a:t>HẾT GIỜ!</a:t>
            </a:r>
          </a:p>
        </p:txBody>
      </p:sp>
      <p:graphicFrame>
        <p:nvGraphicFramePr>
          <p:cNvPr id="37" name="Object 36"/>
          <p:cNvGraphicFramePr>
            <a:graphicFrameLocks noChangeAspect="1"/>
          </p:cNvGraphicFramePr>
          <p:nvPr>
            <p:extLst>
              <p:ext uri="{D42A27DB-BD31-4B8C-83A1-F6EECF244321}">
                <p14:modId xmlns:p14="http://schemas.microsoft.com/office/powerpoint/2010/main" val="1083394333"/>
              </p:ext>
            </p:extLst>
          </p:nvPr>
        </p:nvGraphicFramePr>
        <p:xfrm>
          <a:off x="5370513" y="3227388"/>
          <a:ext cx="3111500" cy="546100"/>
        </p:xfrm>
        <a:graphic>
          <a:graphicData uri="http://schemas.openxmlformats.org/presentationml/2006/ole">
            <mc:AlternateContent xmlns:mc="http://schemas.openxmlformats.org/markup-compatibility/2006">
              <mc:Choice xmlns:v="urn:schemas-microsoft-com:vml" Requires="v">
                <p:oleObj name="Equation" r:id="rId6" imgW="3111480" imgH="545760" progId="Equation.DSMT4">
                  <p:embed/>
                </p:oleObj>
              </mc:Choice>
              <mc:Fallback>
                <p:oleObj name="Equation" r:id="rId6" imgW="3111480" imgH="545760" progId="Equation.DSMT4">
                  <p:embed/>
                  <p:pic>
                    <p:nvPicPr>
                      <p:cNvPr id="0" name=""/>
                      <p:cNvPicPr/>
                      <p:nvPr/>
                    </p:nvPicPr>
                    <p:blipFill>
                      <a:blip r:embed="rId7"/>
                      <a:stretch>
                        <a:fillRect/>
                      </a:stretch>
                    </p:blipFill>
                    <p:spPr>
                      <a:xfrm>
                        <a:off x="5370513" y="3227388"/>
                        <a:ext cx="3111500" cy="546100"/>
                      </a:xfrm>
                      <a:prstGeom prst="rect">
                        <a:avLst/>
                      </a:prstGeom>
                    </p:spPr>
                  </p:pic>
                </p:oleObj>
              </mc:Fallback>
            </mc:AlternateContent>
          </a:graphicData>
        </a:graphic>
      </p:graphicFrame>
      <p:pic>
        <p:nvPicPr>
          <p:cNvPr id="5" name="Picture 4"/>
          <p:cNvPicPr>
            <a:picLocks noChangeAspect="1"/>
          </p:cNvPicPr>
          <p:nvPr/>
        </p:nvPicPr>
        <p:blipFill>
          <a:blip r:embed="rId8"/>
          <a:stretch>
            <a:fillRect/>
          </a:stretch>
        </p:blipFill>
        <p:spPr>
          <a:xfrm>
            <a:off x="1225943" y="1185191"/>
            <a:ext cx="3321272" cy="4545273"/>
          </a:xfrm>
          <a:prstGeom prst="rect">
            <a:avLst/>
          </a:prstGeom>
        </p:spPr>
      </p:pic>
      <p:sp>
        <p:nvSpPr>
          <p:cNvPr id="21" name="Rectangle 20"/>
          <p:cNvSpPr/>
          <p:nvPr/>
        </p:nvSpPr>
        <p:spPr>
          <a:xfrm>
            <a:off x="8391000" y="3249000"/>
            <a:ext cx="31500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(theo hình vẽ)</a:t>
            </a:r>
          </a:p>
        </p:txBody>
      </p:sp>
      <p:sp>
        <p:nvSpPr>
          <p:cNvPr id="22" name="Rectangle 21"/>
          <p:cNvSpPr/>
          <p:nvPr/>
        </p:nvSpPr>
        <p:spPr>
          <a:xfrm>
            <a:off x="5389890" y="2311830"/>
            <a:ext cx="54757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VS = UT</a:t>
            </a:r>
          </a:p>
        </p:txBody>
      </p:sp>
    </p:spTree>
    <p:extLst>
      <p:ext uri="{BB962C8B-B14F-4D97-AF65-F5344CB8AC3E}">
        <p14:creationId xmlns:p14="http://schemas.microsoft.com/office/powerpoint/2010/main" val="140237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20000"/>
                                        <p:tgtEl>
                                          <p:spTgt spid="27"/>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subTnLst>
                                    <p:audio>
                                      <p:cMediaNode vol="70000">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28"/>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24" grpId="0" animBg="1"/>
      <p:bldP spid="25" grpId="0"/>
      <p:bldP spid="27" grpId="0" animBg="1"/>
      <p:bldP spid="27" grpId="1" animBg="1"/>
      <p:bldP spid="28" grpId="0" animBg="1"/>
      <p:bldP spid="28" grpId="1"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4"/>
          <a:stretch>
            <a:fillRect/>
          </a:stretch>
        </p:blipFill>
        <p:spPr>
          <a:xfrm flipH="1">
            <a:off x="377372" y="207646"/>
            <a:ext cx="687356" cy="665931"/>
          </a:xfrm>
          <a:prstGeom prst="rect">
            <a:avLst/>
          </a:prstGeom>
        </p:spPr>
      </p:pic>
      <p:sp>
        <p:nvSpPr>
          <p:cNvPr id="4" name="文本框 3">
            <a:extLst>
              <a:ext uri="{FF2B5EF4-FFF2-40B4-BE49-F238E27FC236}">
                <a16:creationId xmlns:a16="http://schemas.microsoft.com/office/drawing/2014/main" id="{E3295AA9-DF64-410A-8B3E-AF9B52E0F292}"/>
              </a:ext>
            </a:extLst>
          </p:cNvPr>
          <p:cNvSpPr txBox="1"/>
          <p:nvPr/>
        </p:nvSpPr>
        <p:spPr>
          <a:xfrm>
            <a:off x="1314201" y="421724"/>
            <a:ext cx="10766799" cy="615553"/>
          </a:xfrm>
          <a:prstGeom prst="rect">
            <a:avLst/>
          </a:prstGeom>
          <a:noFill/>
        </p:spPr>
        <p:txBody>
          <a:bodyPr wrap="square" rtlCol="0">
            <a:spAutoFit/>
          </a:bodyPr>
          <a:lstStyle/>
          <a:p>
            <a:r>
              <a:rPr lang="en-US" altLang="zh-CN" sz="34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3. Chứng minh MA = MB.</a:t>
            </a:r>
            <a:endParaRPr lang="zh-CN" altLang="en-US" sz="34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TextBox 8"/>
          <p:cNvSpPr txBox="1"/>
          <p:nvPr/>
        </p:nvSpPr>
        <p:spPr>
          <a:xfrm>
            <a:off x="4476000" y="1230911"/>
            <a:ext cx="7605000"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Xét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AOM (vuông tại A) và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BOM (vuông tại B) có:</a:t>
            </a:r>
          </a:p>
        </p:txBody>
      </p:sp>
      <p:sp>
        <p:nvSpPr>
          <p:cNvPr id="10" name="Rectangle 9"/>
          <p:cNvSpPr/>
          <p:nvPr/>
        </p:nvSpPr>
        <p:spPr>
          <a:xfrm>
            <a:off x="4476000" y="2531795"/>
            <a:ext cx="54757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OM là cạnh chung</a:t>
            </a:r>
          </a:p>
        </p:txBody>
      </p:sp>
      <p:sp>
        <p:nvSpPr>
          <p:cNvPr id="12" name="TextBox 11"/>
          <p:cNvSpPr txBox="1"/>
          <p:nvPr/>
        </p:nvSpPr>
        <p:spPr>
          <a:xfrm>
            <a:off x="4476000" y="3925335"/>
            <a:ext cx="7965000" cy="1200329"/>
          </a:xfrm>
          <a:prstGeom prst="rect">
            <a:avLst/>
          </a:prstGeom>
          <a:noFill/>
        </p:spPr>
        <p:txBody>
          <a:bodyPr wrap="square" rtlCol="0">
            <a:spAutoFit/>
          </a:bodyPr>
          <a:lstStyle/>
          <a:p>
            <a:pPr marL="457200" indent="-457200">
              <a:buFont typeface="Symbol" panose="05050102010706020507" pitchFamily="18" charset="2"/>
              <a:buChar char="Þ"/>
            </a:pPr>
            <a:r>
              <a:rPr lang="en-US" sz="3600">
                <a:latin typeface="Times New Roman" panose="02020603050405020304" pitchFamily="18" charset="0"/>
                <a:cs typeface="Times New Roman" panose="02020603050405020304" pitchFamily="18" charset="0"/>
              </a:rPr>
              <a:t>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AOM = </a:t>
            </a:r>
            <a:r>
              <a:rPr lang="el-GR" sz="3600">
                <a:latin typeface="Times New Roman" panose="02020603050405020304" pitchFamily="18" charset="0"/>
                <a:cs typeface="Times New Roman" panose="02020603050405020304" pitchFamily="18" charset="0"/>
              </a:rPr>
              <a:t>Δ</a:t>
            </a:r>
            <a:r>
              <a:rPr lang="en-US" sz="3600">
                <a:latin typeface="Times New Roman" panose="02020603050405020304" pitchFamily="18" charset="0"/>
                <a:cs typeface="Times New Roman" panose="02020603050405020304" pitchFamily="18" charset="0"/>
              </a:rPr>
              <a:t>BOM (cạnh huyền – góc           nhọn)</a:t>
            </a:r>
          </a:p>
        </p:txBody>
      </p:sp>
      <p:sp>
        <p:nvSpPr>
          <p:cNvPr id="24" name="Rectangle 23">
            <a:extLst>
              <a:ext uri="{FF2B5EF4-FFF2-40B4-BE49-F238E27FC236}">
                <a16:creationId xmlns:a16="http://schemas.microsoft.com/office/drawing/2014/main" id="{1AA3CA8B-EFCD-4DBF-A900-31CF7594464F}"/>
              </a:ext>
            </a:extLst>
          </p:cNvPr>
          <p:cNvSpPr/>
          <p:nvPr/>
        </p:nvSpPr>
        <p:spPr>
          <a:xfrm>
            <a:off x="121230" y="6448544"/>
            <a:ext cx="8374095" cy="315093"/>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7D486D5-9C51-B74D-AA8C-2A1A239874A3}"/>
              </a:ext>
            </a:extLst>
          </p:cNvPr>
          <p:cNvSpPr txBox="1"/>
          <p:nvPr/>
        </p:nvSpPr>
        <p:spPr>
          <a:xfrm>
            <a:off x="2502152" y="5805710"/>
            <a:ext cx="3116296"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20 GIÂY</a:t>
            </a:r>
            <a:endParaRPr lang="en-US" sz="2800" b="1" dirty="0">
              <a:solidFill>
                <a:srgbClr val="FF0000"/>
              </a:solidFill>
              <a:latin typeface="Times New Roman" pitchFamily="18" charset="0"/>
              <a:cs typeface="Times New Roman" pitchFamily="18" charset="0"/>
            </a:endParaRPr>
          </a:p>
        </p:txBody>
      </p:sp>
      <p:pic>
        <p:nvPicPr>
          <p:cNvPr id="26" name="Picture 25">
            <a:extLst>
              <a:ext uri="{FF2B5EF4-FFF2-40B4-BE49-F238E27FC236}">
                <a16:creationId xmlns:a16="http://schemas.microsoft.com/office/drawing/2014/main" id="{51CF20B8-3F71-B24E-B95D-34F65908D7E1}"/>
              </a:ext>
            </a:extLst>
          </p:cNvPr>
          <p:cNvPicPr>
            <a:picLocks noChangeAspect="1"/>
          </p:cNvPicPr>
          <p:nvPr/>
        </p:nvPicPr>
        <p:blipFill>
          <a:blip r:embed="rId5" cstate="print">
            <a:clrChange>
              <a:clrFrom>
                <a:srgbClr val="F6F6F6"/>
              </a:clrFrom>
              <a:clrTo>
                <a:srgbClr val="F6F6F6">
                  <a:alpha val="0"/>
                </a:srgbClr>
              </a:clrTo>
            </a:clrChange>
          </a:blip>
          <a:stretch>
            <a:fillRect/>
          </a:stretch>
        </p:blipFill>
        <p:spPr>
          <a:xfrm flipH="1">
            <a:off x="121230" y="5707854"/>
            <a:ext cx="943498" cy="682470"/>
          </a:xfrm>
          <a:prstGeom prst="rect">
            <a:avLst/>
          </a:prstGeom>
        </p:spPr>
      </p:pic>
      <p:sp>
        <p:nvSpPr>
          <p:cNvPr id="27" name="Rectangle 26">
            <a:extLst>
              <a:ext uri="{FF2B5EF4-FFF2-40B4-BE49-F238E27FC236}">
                <a16:creationId xmlns:a16="http://schemas.microsoft.com/office/drawing/2014/main" id="{045154BA-CA2A-4859-8928-1E440F7DDBE7}"/>
              </a:ext>
            </a:extLst>
          </p:cNvPr>
          <p:cNvSpPr/>
          <p:nvPr/>
        </p:nvSpPr>
        <p:spPr>
          <a:xfrm>
            <a:off x="135662" y="6448544"/>
            <a:ext cx="8374095" cy="31509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A70061-7A6C-4C90-BE55-7332ADDBB79D}"/>
              </a:ext>
            </a:extLst>
          </p:cNvPr>
          <p:cNvSpPr txBox="1"/>
          <p:nvPr/>
        </p:nvSpPr>
        <p:spPr>
          <a:xfrm>
            <a:off x="2071292" y="5730464"/>
            <a:ext cx="3026203" cy="646331"/>
          </a:xfrm>
          <a:prstGeom prst="rect">
            <a:avLst/>
          </a:prstGeom>
          <a:solidFill>
            <a:schemeClr val="bg1"/>
          </a:solidFill>
        </p:spPr>
        <p:txBody>
          <a:bodyPr wrap="square" rtlCol="0">
            <a:spAutoFit/>
          </a:bodyPr>
          <a:lstStyle/>
          <a:p>
            <a:pPr algn="ctr"/>
            <a:r>
              <a:rPr lang="en-US" sz="3600" dirty="0">
                <a:solidFill>
                  <a:srgbClr val="FF0000"/>
                </a:solidFill>
                <a:latin typeface="Times New Roman" pitchFamily="18" charset="0"/>
                <a:cs typeface="Times New Roman" pitchFamily="18" charset="0"/>
              </a:rPr>
              <a:t>HẾT GIỜ!</a:t>
            </a:r>
          </a:p>
        </p:txBody>
      </p:sp>
      <p:graphicFrame>
        <p:nvGraphicFramePr>
          <p:cNvPr id="37" name="Object 36"/>
          <p:cNvGraphicFramePr>
            <a:graphicFrameLocks noChangeAspect="1"/>
          </p:cNvGraphicFramePr>
          <p:nvPr>
            <p:extLst>
              <p:ext uri="{D42A27DB-BD31-4B8C-83A1-F6EECF244321}">
                <p14:modId xmlns:p14="http://schemas.microsoft.com/office/powerpoint/2010/main" val="457530912"/>
              </p:ext>
            </p:extLst>
          </p:nvPr>
        </p:nvGraphicFramePr>
        <p:xfrm>
          <a:off x="4476000" y="3278681"/>
          <a:ext cx="2654300" cy="546100"/>
        </p:xfrm>
        <a:graphic>
          <a:graphicData uri="http://schemas.openxmlformats.org/presentationml/2006/ole">
            <mc:AlternateContent xmlns:mc="http://schemas.openxmlformats.org/markup-compatibility/2006">
              <mc:Choice xmlns:v="urn:schemas-microsoft-com:vml" Requires="v">
                <p:oleObj name="Equation" r:id="rId6" imgW="2654280" imgH="545760" progId="Equation.DSMT4">
                  <p:embed/>
                </p:oleObj>
              </mc:Choice>
              <mc:Fallback>
                <p:oleObj name="Equation" r:id="rId6" imgW="2654280" imgH="545760" progId="Equation.DSMT4">
                  <p:embed/>
                  <p:pic>
                    <p:nvPicPr>
                      <p:cNvPr id="0" name=""/>
                      <p:cNvPicPr/>
                      <p:nvPr/>
                    </p:nvPicPr>
                    <p:blipFill>
                      <a:blip r:embed="rId7"/>
                      <a:stretch>
                        <a:fillRect/>
                      </a:stretch>
                    </p:blipFill>
                    <p:spPr>
                      <a:xfrm>
                        <a:off x="4476000" y="3278681"/>
                        <a:ext cx="2654300" cy="546100"/>
                      </a:xfrm>
                      <a:prstGeom prst="rect">
                        <a:avLst/>
                      </a:prstGeom>
                    </p:spPr>
                  </p:pic>
                </p:oleObj>
              </mc:Fallback>
            </mc:AlternateContent>
          </a:graphicData>
        </a:graphic>
      </p:graphicFrame>
      <p:sp>
        <p:nvSpPr>
          <p:cNvPr id="21" name="Rectangle 20"/>
          <p:cNvSpPr/>
          <p:nvPr/>
        </p:nvSpPr>
        <p:spPr>
          <a:xfrm>
            <a:off x="7206050" y="3277669"/>
            <a:ext cx="3150000" cy="64633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(theo hình vẽ)</a:t>
            </a:r>
          </a:p>
        </p:txBody>
      </p:sp>
      <p:pic>
        <p:nvPicPr>
          <p:cNvPr id="3" name="Picture 2"/>
          <p:cNvPicPr>
            <a:picLocks noChangeAspect="1"/>
          </p:cNvPicPr>
          <p:nvPr/>
        </p:nvPicPr>
        <p:blipFill>
          <a:blip r:embed="rId8"/>
          <a:stretch>
            <a:fillRect/>
          </a:stretch>
        </p:blipFill>
        <p:spPr>
          <a:xfrm>
            <a:off x="414258" y="1052360"/>
            <a:ext cx="4175788" cy="3974544"/>
          </a:xfrm>
          <a:prstGeom prst="rect">
            <a:avLst/>
          </a:prstGeom>
        </p:spPr>
      </p:pic>
      <p:sp>
        <p:nvSpPr>
          <p:cNvPr id="18" name="TextBox 17"/>
          <p:cNvSpPr txBox="1"/>
          <p:nvPr/>
        </p:nvSpPr>
        <p:spPr>
          <a:xfrm>
            <a:off x="4476000" y="5226218"/>
            <a:ext cx="6480000" cy="646331"/>
          </a:xfrm>
          <a:prstGeom prst="rect">
            <a:avLst/>
          </a:prstGeom>
          <a:noFill/>
        </p:spPr>
        <p:txBody>
          <a:bodyPr wrap="square" rtlCol="0">
            <a:spAutoFit/>
          </a:bodyPr>
          <a:lstStyle/>
          <a:p>
            <a:pPr marL="457200" indent="-457200">
              <a:buFont typeface="Symbol" panose="05050102010706020507" pitchFamily="18" charset="2"/>
              <a:buChar char="Þ"/>
            </a:pPr>
            <a:r>
              <a:rPr lang="en-US" sz="3600">
                <a:latin typeface="Times New Roman" panose="02020603050405020304" pitchFamily="18" charset="0"/>
                <a:cs typeface="Times New Roman" panose="02020603050405020304" pitchFamily="18" charset="0"/>
              </a:rPr>
              <a:t> MA = MB (2 cạnh tương ứng)</a:t>
            </a:r>
          </a:p>
        </p:txBody>
      </p:sp>
    </p:spTree>
    <p:extLst>
      <p:ext uri="{BB962C8B-B14F-4D97-AF65-F5344CB8AC3E}">
        <p14:creationId xmlns:p14="http://schemas.microsoft.com/office/powerpoint/2010/main" val="368173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20000"/>
                                        <p:tgtEl>
                                          <p:spTgt spid="27"/>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subTnLst>
                                    <p:audio>
                                      <p:cMediaNode vol="70000">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28"/>
                                        </p:tgtEl>
                                        <p:attrNameLst>
                                          <p:attrName>style.visibility</p:attrName>
                                        </p:attrNameLst>
                                      </p:cBhvr>
                                      <p:to>
                                        <p:strVal val="hidden"/>
                                      </p:to>
                                    </p:set>
                                  </p:childTnLst>
                                  <p:subTnLst>
                                    <p:audio>
                                      <p:cMediaNode vol="70000">
                                        <p:cTn display="0" masterRel="sameClick">
                                          <p:stCondLst>
                                            <p:cond evt="begin" delay="0">
                                              <p:tn val="26"/>
                                            </p:cond>
                                          </p:stCondLst>
                                          <p:endCondLst>
                                            <p:cond evt="onStopAudio" delay="0">
                                              <p:tgtEl>
                                                <p:sldTgt/>
                                              </p:tgtEl>
                                            </p:cond>
                                          </p:endCondLst>
                                        </p:cTn>
                                        <p:tgtEl>
                                          <p:sndTgt r:embed="rId3" name="bomb.wav"/>
                                        </p:tgtEl>
                                      </p:cMediaNode>
                                    </p:audio>
                                  </p:subTnLst>
                                </p:cTn>
                              </p:par>
                              <p:par>
                                <p:cTn id="28" presetID="1" presetClass="exit"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anim calcmode="lin" valueType="num">
                                      <p:cBhvr>
                                        <p:cTn id="52" dur="1000" fill="hold"/>
                                        <p:tgtEl>
                                          <p:spTgt spid="37"/>
                                        </p:tgtEl>
                                        <p:attrNameLst>
                                          <p:attrName>ppt_x</p:attrName>
                                        </p:attrNameLst>
                                      </p:cBhvr>
                                      <p:tavLst>
                                        <p:tav tm="0">
                                          <p:val>
                                            <p:strVal val="#ppt_x"/>
                                          </p:val>
                                        </p:tav>
                                        <p:tav tm="100000">
                                          <p:val>
                                            <p:strVal val="#ppt_x"/>
                                          </p:val>
                                        </p:tav>
                                      </p:tavLst>
                                    </p:anim>
                                    <p:anim calcmode="lin" valueType="num">
                                      <p:cBhvr>
                                        <p:cTn id="53" dur="1000" fill="hold"/>
                                        <p:tgtEl>
                                          <p:spTgt spid="3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2" grpId="0"/>
      <p:bldP spid="24" grpId="0" animBg="1"/>
      <p:bldP spid="25" grpId="0"/>
      <p:bldP spid="27" grpId="0" animBg="1"/>
      <p:bldP spid="27" grpId="1" animBg="1"/>
      <p:bldP spid="28" grpId="0" animBg="1"/>
      <p:bldP spid="28" grpId="1" animBg="1"/>
      <p:bldP spid="21"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34000"/>
            <a:ext cx="3728852" cy="646331"/>
          </a:xfrm>
          <a:prstGeom prst="rect">
            <a:avLst/>
          </a:prstGeom>
          <a:noFill/>
        </p:spPr>
        <p:txBody>
          <a:bodyPr wrap="square" rtlCol="0">
            <a:spAutoFit/>
          </a:bodyPr>
          <a:lstStyle/>
          <a:p>
            <a:r>
              <a:rPr lang="en-US" altLang="zh-CN" sz="36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Thử thách nhỏ</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5" name="TextBox 24"/>
          <p:cNvSpPr txBox="1"/>
          <p:nvPr/>
        </p:nvSpPr>
        <p:spPr>
          <a:xfrm>
            <a:off x="921000" y="1134000"/>
            <a:ext cx="6030000" cy="4832092"/>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Có hai chiếc thang dài như nhau được dựa vào bức tường với cùng độ cao BH = B’H’ như hình vẽ. Các góc BAH và B’A’H’ có bằng nhau không?  Vì sao ?</a:t>
            </a:r>
          </a:p>
        </p:txBody>
      </p:sp>
      <p:pic>
        <p:nvPicPr>
          <p:cNvPr id="40" name="Picture 39"/>
          <p:cNvPicPr>
            <a:picLocks noChangeAspect="1"/>
          </p:cNvPicPr>
          <p:nvPr/>
        </p:nvPicPr>
        <p:blipFill>
          <a:blip r:embed="rId4"/>
          <a:stretch>
            <a:fillRect/>
          </a:stretch>
        </p:blipFill>
        <p:spPr>
          <a:xfrm>
            <a:off x="6597951" y="414000"/>
            <a:ext cx="5389692" cy="5953577"/>
          </a:xfrm>
          <a:prstGeom prst="rect">
            <a:avLst/>
          </a:prstGeom>
        </p:spPr>
      </p:pic>
    </p:spTree>
    <p:extLst>
      <p:ext uri="{BB962C8B-B14F-4D97-AF65-F5344CB8AC3E}">
        <p14:creationId xmlns:p14="http://schemas.microsoft.com/office/powerpoint/2010/main" val="3949581035"/>
      </p:ext>
    </p:extLst>
  </p:cSld>
  <p:clrMapOvr>
    <a:masterClrMapping/>
  </p:clrMapOvr>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2022CD STT156
</file>

<file path=docProps/app.xml><?xml version="1.0" encoding="utf-8"?>
<Properties xmlns="http://schemas.openxmlformats.org/officeDocument/2006/extended-properties" xmlns:vt="http://schemas.openxmlformats.org/officeDocument/2006/docPropsVTypes">
  <TotalTime>562</TotalTime>
  <Words>1649</Words>
  <Application>Microsoft Office PowerPoint</Application>
  <PresentationFormat>Widescreen</PresentationFormat>
  <Paragraphs>228</Paragraphs>
  <Slides>32</Slides>
  <Notes>29</Notes>
  <HiddenSlides>0</HiddenSlides>
  <MMClips>2</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32</vt:i4>
      </vt:variant>
    </vt:vector>
  </HeadingPairs>
  <TitlesOfParts>
    <vt:vector size="46" baseType="lpstr">
      <vt:lpstr>等线</vt:lpstr>
      <vt:lpstr>Arial</vt:lpstr>
      <vt:lpstr>Calibri</vt:lpstr>
      <vt:lpstr>Calibri Light</vt:lpstr>
      <vt:lpstr>inpin heiti</vt:lpstr>
      <vt:lpstr>Symbol</vt:lpstr>
      <vt:lpstr>Times New Roman</vt:lpstr>
      <vt:lpstr>6_Office 主题</vt:lpstr>
      <vt:lpstr>8_Office 主题</vt:lpstr>
      <vt:lpstr>9_Office 主题</vt:lpstr>
      <vt:lpstr>10_Office 主题</vt:lpstr>
      <vt:lpstr>11_Office 主题</vt:lpstr>
      <vt:lpstr>14_Office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Pham Nam</cp:lastModifiedBy>
  <cp:revision>327</cp:revision>
  <dcterms:created xsi:type="dcterms:W3CDTF">2022-06-24T15:45:27Z</dcterms:created>
  <dcterms:modified xsi:type="dcterms:W3CDTF">2023-01-15T08:24:29Z</dcterms:modified>
</cp:coreProperties>
</file>